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7" r:id="rId4"/>
    <p:sldId id="268" r:id="rId5"/>
    <p:sldId id="270" r:id="rId6"/>
    <p:sldId id="275" r:id="rId7"/>
    <p:sldId id="271" r:id="rId8"/>
    <p:sldId id="272" r:id="rId9"/>
    <p:sldId id="273" r:id="rId10"/>
    <p:sldId id="27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6" autoAdjust="0"/>
    <p:restoredTop sz="94660"/>
  </p:normalViewPr>
  <p:slideViewPr>
    <p:cSldViewPr snapToGrid="0">
      <p:cViewPr varScale="1">
        <p:scale>
          <a:sx n="65" d="100"/>
          <a:sy n="65" d="100"/>
        </p:scale>
        <p:origin x="78"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02745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754906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564924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9612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6820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033936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159907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717213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4121584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5118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4231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34581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C2AC6C-F98C-4EAF-9D23-BB2EEDFDA0E3}"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81487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64871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4C2AC6C-F98C-4EAF-9D23-BB2EEDFDA0E3}"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14370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2110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28783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4C2AC6C-F98C-4EAF-9D23-BB2EEDFDA0E3}" type="datetimeFigureOut">
              <a:rPr lang="tr-TR" smtClean="0"/>
              <a:t>1.05.2020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1166346-0D63-4767-B0E1-09F8F5A66B35}" type="slidenum">
              <a:rPr lang="tr-TR" smtClean="0"/>
              <a:t>‹#›</a:t>
            </a:fld>
            <a:endParaRPr lang="tr-TR"/>
          </a:p>
        </p:txBody>
      </p:sp>
    </p:spTree>
    <p:extLst>
      <p:ext uri="{BB962C8B-B14F-4D97-AF65-F5344CB8AC3E}">
        <p14:creationId xmlns:p14="http://schemas.microsoft.com/office/powerpoint/2010/main" val="3083362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EC36C-FB3B-4748-8FA2-1FDA7943051A}"/>
              </a:ext>
            </a:extLst>
          </p:cNvPr>
          <p:cNvSpPr>
            <a:spLocks noGrp="1"/>
          </p:cNvSpPr>
          <p:nvPr>
            <p:ph type="ctrTitle"/>
          </p:nvPr>
        </p:nvSpPr>
        <p:spPr/>
        <p:txBody>
          <a:bodyPr/>
          <a:lstStyle/>
          <a:p>
            <a:r>
              <a:rPr lang="tr-TR" dirty="0"/>
              <a:t>DOSYALAMA Sistemi</a:t>
            </a:r>
          </a:p>
        </p:txBody>
      </p:sp>
      <p:sp>
        <p:nvSpPr>
          <p:cNvPr id="3" name="Alt Başlık 2">
            <a:extLst>
              <a:ext uri="{FF2B5EF4-FFF2-40B4-BE49-F238E27FC236}">
                <a16:creationId xmlns:a16="http://schemas.microsoft.com/office/drawing/2014/main" id="{81A1C4EC-225A-421E-A0CD-8D9E145071B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33404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A7D31C6E-0268-4738-9F59-532D8BCFA88F}"/>
              </a:ext>
            </a:extLst>
          </p:cNvPr>
          <p:cNvSpPr>
            <a:spLocks noGrp="1"/>
          </p:cNvSpPr>
          <p:nvPr>
            <p:ph sz="quarter" idx="13"/>
          </p:nvPr>
        </p:nvSpPr>
        <p:spPr>
          <a:xfrm>
            <a:off x="913774" y="1086678"/>
            <a:ext cx="5106026" cy="4704521"/>
          </a:xfrm>
        </p:spPr>
        <p:txBody>
          <a:bodyPr>
            <a:normAutofit fontScale="92500" lnSpcReduction="20000"/>
          </a:bodyPr>
          <a:lstStyle/>
          <a:p>
            <a:r>
              <a:rPr lang="tr-TR" dirty="0"/>
              <a:t>1 n</a:t>
            </a:r>
            <a:r>
              <a:rPr lang="tr-TR" cap="none" dirty="0"/>
              <a:t>umaralı personel işlerini alt bölümlere (yatay olarak) ayırmak ve numaralamak gerektiğinde yapılacak işlem şudur</a:t>
            </a:r>
            <a:r>
              <a:rPr lang="tr-TR" dirty="0"/>
              <a:t>.</a:t>
            </a:r>
          </a:p>
          <a:p>
            <a:r>
              <a:rPr lang="tr-TR" b="1" dirty="0"/>
              <a:t>Personel</a:t>
            </a:r>
          </a:p>
          <a:p>
            <a:pPr lvl="1"/>
            <a:r>
              <a:rPr lang="tr-TR" cap="none" dirty="0"/>
              <a:t>Personelle İlgili Genel Yazılar</a:t>
            </a:r>
          </a:p>
          <a:p>
            <a:pPr lvl="1"/>
            <a:r>
              <a:rPr lang="tr-TR" cap="none" dirty="0"/>
              <a:t>Personel İhtiyacının Saptanması</a:t>
            </a:r>
          </a:p>
          <a:p>
            <a:pPr lvl="1"/>
            <a:r>
              <a:rPr lang="tr-TR" cap="none" dirty="0"/>
              <a:t>İşe Alma İşlemleri</a:t>
            </a:r>
          </a:p>
          <a:p>
            <a:pPr lvl="1"/>
            <a:r>
              <a:rPr lang="tr-TR" cap="none" dirty="0"/>
              <a:t>İntibaklar</a:t>
            </a:r>
          </a:p>
          <a:p>
            <a:pPr lvl="1"/>
            <a:r>
              <a:rPr lang="tr-TR" cap="none" dirty="0"/>
              <a:t>Atama İşleri</a:t>
            </a:r>
          </a:p>
          <a:p>
            <a:pPr lvl="1"/>
            <a:r>
              <a:rPr lang="tr-TR" cap="none" dirty="0"/>
              <a:t>Nakiller</a:t>
            </a:r>
          </a:p>
          <a:p>
            <a:pPr lvl="1"/>
            <a:r>
              <a:rPr lang="tr-TR" cap="none" dirty="0"/>
              <a:t>İzin İşleri</a:t>
            </a:r>
          </a:p>
          <a:p>
            <a:pPr lvl="1"/>
            <a:r>
              <a:rPr lang="tr-TR" cap="none" dirty="0"/>
              <a:t>Sosyal Haklar</a:t>
            </a:r>
          </a:p>
          <a:p>
            <a:pPr lvl="1"/>
            <a:r>
              <a:rPr lang="tr-TR" cap="none" dirty="0"/>
              <a:t>Ücretlerle İlgili İşlemler</a:t>
            </a:r>
          </a:p>
          <a:p>
            <a:pPr lvl="1"/>
            <a:r>
              <a:rPr lang="tr-TR" cap="none" dirty="0"/>
              <a:t>Emeklilik</a:t>
            </a:r>
          </a:p>
        </p:txBody>
      </p:sp>
      <p:sp>
        <p:nvSpPr>
          <p:cNvPr id="6" name="İçerik Yer Tutucusu 5">
            <a:extLst>
              <a:ext uri="{FF2B5EF4-FFF2-40B4-BE49-F238E27FC236}">
                <a16:creationId xmlns:a16="http://schemas.microsoft.com/office/drawing/2014/main" id="{8AAC2387-4BC7-460A-A714-72B385399D44}"/>
              </a:ext>
            </a:extLst>
          </p:cNvPr>
          <p:cNvSpPr>
            <a:spLocks noGrp="1"/>
          </p:cNvSpPr>
          <p:nvPr>
            <p:ph sz="quarter" idx="14"/>
          </p:nvPr>
        </p:nvSpPr>
        <p:spPr>
          <a:xfrm>
            <a:off x="6172199" y="1192696"/>
            <a:ext cx="5648739" cy="4810539"/>
          </a:xfrm>
        </p:spPr>
        <p:txBody>
          <a:bodyPr>
            <a:normAutofit/>
          </a:bodyPr>
          <a:lstStyle/>
          <a:p>
            <a:r>
              <a:rPr lang="tr-TR" cap="none" dirty="0"/>
              <a:t>16 numaralı izin işlerini kendi içinde ayrıntılara ayırarak sürdürebiliriz.</a:t>
            </a:r>
          </a:p>
          <a:p>
            <a:r>
              <a:rPr lang="tr-TR" b="1" dirty="0"/>
              <a:t>16 İzin işleri</a:t>
            </a:r>
          </a:p>
          <a:p>
            <a:pPr lvl="1"/>
            <a:r>
              <a:rPr lang="tr-TR" dirty="0"/>
              <a:t>160 İzin işleri hakkında genel yazışma</a:t>
            </a:r>
          </a:p>
          <a:p>
            <a:pPr lvl="1"/>
            <a:r>
              <a:rPr lang="tr-TR" dirty="0"/>
              <a:t>161 Yöneticilerin izin işleri</a:t>
            </a:r>
          </a:p>
          <a:p>
            <a:pPr lvl="1"/>
            <a:r>
              <a:rPr lang="tr-TR" dirty="0"/>
              <a:t>162 Mühendislerin izin işleri</a:t>
            </a:r>
          </a:p>
          <a:p>
            <a:pPr lvl="2"/>
            <a:r>
              <a:rPr lang="tr-TR" dirty="0"/>
              <a:t>1620 Genel</a:t>
            </a:r>
          </a:p>
          <a:p>
            <a:pPr lvl="3"/>
            <a:r>
              <a:rPr lang="tr-TR" dirty="0"/>
              <a:t>1621 Mühendislerin yıllık izinleri</a:t>
            </a:r>
          </a:p>
          <a:p>
            <a:pPr lvl="3"/>
            <a:r>
              <a:rPr lang="tr-TR" dirty="0"/>
              <a:t>1622 Mühendislerin mazeret izinleri</a:t>
            </a:r>
          </a:p>
          <a:p>
            <a:pPr lvl="3"/>
            <a:r>
              <a:rPr lang="tr-TR" dirty="0"/>
              <a:t>..................................................</a:t>
            </a:r>
          </a:p>
        </p:txBody>
      </p:sp>
    </p:spTree>
    <p:extLst>
      <p:ext uri="{BB962C8B-B14F-4D97-AF65-F5344CB8AC3E}">
        <p14:creationId xmlns:p14="http://schemas.microsoft.com/office/powerpoint/2010/main" val="3880360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97EA01-76E5-4D80-831B-DE3C8C97C10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640835" y="2737346"/>
            <a:ext cx="5718082" cy="2256628"/>
          </a:xfrm>
          <a:prstGeom prst="roundRect">
            <a:avLst>
              <a:gd name="adj" fmla="val 2392"/>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Başlık 1">
            <a:extLst>
              <a:ext uri="{FF2B5EF4-FFF2-40B4-BE49-F238E27FC236}">
                <a16:creationId xmlns:a16="http://schemas.microsoft.com/office/drawing/2014/main" id="{FC0F2B2B-7737-4B39-BC10-BDAC1EF0E2F7}"/>
              </a:ext>
            </a:extLst>
          </p:cNvPr>
          <p:cNvSpPr>
            <a:spLocks noGrp="1"/>
          </p:cNvSpPr>
          <p:nvPr>
            <p:ph type="title"/>
          </p:nvPr>
        </p:nvSpPr>
        <p:spPr>
          <a:xfrm>
            <a:off x="2541326" y="584579"/>
            <a:ext cx="7109347" cy="1596177"/>
          </a:xfrm>
        </p:spPr>
        <p:txBody>
          <a:bodyPr anchor="b">
            <a:normAutofit/>
          </a:bodyPr>
          <a:lstStyle/>
          <a:p>
            <a:pPr algn="l"/>
            <a:r>
              <a:rPr lang="tr-TR" sz="3200" cap="none" dirty="0"/>
              <a:t>KRONOLOJİK DOSYALAMA SİSTEMİ</a:t>
            </a:r>
          </a:p>
        </p:txBody>
      </p:sp>
      <p:sp>
        <p:nvSpPr>
          <p:cNvPr id="3" name="İçerik Yer Tutucusu 2">
            <a:extLst>
              <a:ext uri="{FF2B5EF4-FFF2-40B4-BE49-F238E27FC236}">
                <a16:creationId xmlns:a16="http://schemas.microsoft.com/office/drawing/2014/main" id="{7E4004B0-7B83-4AAD-9010-5DF121FA009D}"/>
              </a:ext>
            </a:extLst>
          </p:cNvPr>
          <p:cNvSpPr>
            <a:spLocks noGrp="1"/>
          </p:cNvSpPr>
          <p:nvPr>
            <p:ph sz="quarter" idx="13"/>
          </p:nvPr>
        </p:nvSpPr>
        <p:spPr>
          <a:xfrm>
            <a:off x="913774" y="2367092"/>
            <a:ext cx="3893978" cy="3424107"/>
          </a:xfrm>
        </p:spPr>
        <p:txBody>
          <a:bodyPr>
            <a:normAutofit/>
          </a:bodyPr>
          <a:lstStyle/>
          <a:p>
            <a:pPr algn="just"/>
            <a:r>
              <a:rPr lang="tr-TR" dirty="0"/>
              <a:t>B</a:t>
            </a:r>
            <a:r>
              <a:rPr lang="tr-TR" cap="none" dirty="0"/>
              <a:t>u sistemde dosyaların tarihleri esas alınır. Kuruluşun dosyalarının tarihlerinin ne kadar geriye doğru gittiğine bakılır. buna göre dosyalar varsa yüzyıllara, yıllara, aylara ve gerekli ise günlere ayrılan dolaplara ya da raflara yerleştirilir.</a:t>
            </a:r>
          </a:p>
          <a:p>
            <a:endParaRPr lang="tr-TR" sz="1600" dirty="0"/>
          </a:p>
        </p:txBody>
      </p:sp>
    </p:spTree>
    <p:extLst>
      <p:ext uri="{BB962C8B-B14F-4D97-AF65-F5344CB8AC3E}">
        <p14:creationId xmlns:p14="http://schemas.microsoft.com/office/powerpoint/2010/main" val="939223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A372176-FBB9-4BF3-AC9F-CAA2D858863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73097" y="2339918"/>
            <a:ext cx="5575433" cy="2615539"/>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İçerik Yer Tutucusu 2">
            <a:extLst>
              <a:ext uri="{FF2B5EF4-FFF2-40B4-BE49-F238E27FC236}">
                <a16:creationId xmlns:a16="http://schemas.microsoft.com/office/drawing/2014/main" id="{C9A669D0-D9E5-4B93-AC38-361CCDB0595E}"/>
              </a:ext>
            </a:extLst>
          </p:cNvPr>
          <p:cNvSpPr>
            <a:spLocks noGrp="1"/>
          </p:cNvSpPr>
          <p:nvPr>
            <p:ph sz="quarter" idx="13"/>
          </p:nvPr>
        </p:nvSpPr>
        <p:spPr>
          <a:xfrm>
            <a:off x="643471" y="1342104"/>
            <a:ext cx="4803172" cy="4906298"/>
          </a:xfrm>
        </p:spPr>
        <p:txBody>
          <a:bodyPr>
            <a:normAutofit/>
          </a:bodyPr>
          <a:lstStyle/>
          <a:p>
            <a:pPr algn="just">
              <a:lnSpc>
                <a:spcPct val="110000"/>
              </a:lnSpc>
            </a:pPr>
            <a:r>
              <a:rPr lang="tr-TR" sz="1800" dirty="0"/>
              <a:t>K</a:t>
            </a:r>
            <a:r>
              <a:rPr lang="tr-TR" sz="1800" cap="none" dirty="0"/>
              <a:t>urumlar için gerekli ve yararlı ise aylar da günlere ait gözlere ayrılmalıdır. </a:t>
            </a:r>
          </a:p>
          <a:p>
            <a:pPr algn="just">
              <a:lnSpc>
                <a:spcPct val="110000"/>
              </a:lnSpc>
            </a:pPr>
            <a:r>
              <a:rPr lang="tr-TR" sz="1800" dirty="0"/>
              <a:t>B</a:t>
            </a:r>
            <a:r>
              <a:rPr lang="tr-TR" sz="1800" cap="none" dirty="0"/>
              <a:t>anka ve işletmelerde bono ve çeklerin belli günlerde ödenmesi ya da tahsili, askerlik şubelerinde yoklama, çağrı, sevk yapılma zorunluluğu; polis ve jandarma karakollarında, ihzar müzekkerelerinin ait olduğu günlerde yerine getirilmesi gereği gibi durumlar belgenin gün esasına göre dosyalamayı gerektirebilir.</a:t>
            </a:r>
          </a:p>
          <a:p>
            <a:pPr algn="just">
              <a:lnSpc>
                <a:spcPct val="110000"/>
              </a:lnSpc>
            </a:pPr>
            <a:r>
              <a:rPr lang="tr-TR" sz="1800" dirty="0"/>
              <a:t>B</a:t>
            </a:r>
            <a:r>
              <a:rPr lang="tr-TR" sz="1800" cap="none" dirty="0"/>
              <a:t>u sistem güvenilir ve basit bir sistemdir; ancak dosyaların tarihlerle ilgili olması ön koşuldur.</a:t>
            </a:r>
          </a:p>
          <a:p>
            <a:pPr>
              <a:lnSpc>
                <a:spcPct val="110000"/>
              </a:lnSpc>
            </a:pPr>
            <a:endParaRPr lang="tr-TR" sz="1400" dirty="0"/>
          </a:p>
        </p:txBody>
      </p:sp>
    </p:spTree>
    <p:extLst>
      <p:ext uri="{BB962C8B-B14F-4D97-AF65-F5344CB8AC3E}">
        <p14:creationId xmlns:p14="http://schemas.microsoft.com/office/powerpoint/2010/main" val="1790123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2C9F4C-D87D-4FDB-AC48-0B235A117BD3}"/>
              </a:ext>
            </a:extLst>
          </p:cNvPr>
          <p:cNvSpPr>
            <a:spLocks noGrp="1"/>
          </p:cNvSpPr>
          <p:nvPr>
            <p:ph type="title"/>
          </p:nvPr>
        </p:nvSpPr>
        <p:spPr/>
        <p:txBody>
          <a:bodyPr/>
          <a:lstStyle/>
          <a:p>
            <a:r>
              <a:rPr lang="tr-TR" dirty="0"/>
              <a:t>Bölgesel Dosyalama Sistemi</a:t>
            </a:r>
          </a:p>
        </p:txBody>
      </p:sp>
      <p:sp>
        <p:nvSpPr>
          <p:cNvPr id="3" name="İçerik Yer Tutucusu 2">
            <a:extLst>
              <a:ext uri="{FF2B5EF4-FFF2-40B4-BE49-F238E27FC236}">
                <a16:creationId xmlns:a16="http://schemas.microsoft.com/office/drawing/2014/main" id="{38CBFD62-DED1-4360-9171-3BC0938A10A1}"/>
              </a:ext>
            </a:extLst>
          </p:cNvPr>
          <p:cNvSpPr>
            <a:spLocks noGrp="1"/>
          </p:cNvSpPr>
          <p:nvPr>
            <p:ph sz="quarter" idx="13"/>
          </p:nvPr>
        </p:nvSpPr>
        <p:spPr>
          <a:xfrm>
            <a:off x="913774" y="2040836"/>
            <a:ext cx="10363826" cy="3750364"/>
          </a:xfrm>
        </p:spPr>
        <p:txBody>
          <a:bodyPr>
            <a:normAutofit/>
          </a:bodyPr>
          <a:lstStyle/>
          <a:p>
            <a:pPr algn="just"/>
            <a:r>
              <a:rPr lang="tr-TR" sz="2400" dirty="0"/>
              <a:t>B</a:t>
            </a:r>
            <a:r>
              <a:rPr lang="tr-TR" sz="2400" cap="none" dirty="0"/>
              <a:t>u sistemde kurum çalışma ve ilgi alanına giren coğrafi bölgeler esas tutulur.</a:t>
            </a:r>
            <a:endParaRPr lang="tr-TR" sz="2400" dirty="0"/>
          </a:p>
          <a:p>
            <a:pPr algn="just"/>
            <a:r>
              <a:rPr lang="tr-TR" sz="2400" dirty="0"/>
              <a:t>K</a:t>
            </a:r>
            <a:r>
              <a:rPr lang="tr-TR" sz="2400" cap="none" dirty="0"/>
              <a:t>urumun dosyaları kıtalarla, ülkelerle, illerle, ilçelerle, köy ve /veya mahallelerle ilgili olabilir. </a:t>
            </a:r>
            <a:r>
              <a:rPr lang="tr-TR" sz="2400" dirty="0"/>
              <a:t>B</a:t>
            </a:r>
            <a:r>
              <a:rPr lang="tr-TR" sz="2400" cap="none" dirty="0"/>
              <a:t>u durumda dolap ya da raflar kıta, ülke, il, ilçe, köy, mahalle esasına göre bölümlenir. </a:t>
            </a:r>
            <a:endParaRPr lang="tr-TR" sz="2400" dirty="0"/>
          </a:p>
          <a:p>
            <a:pPr algn="just"/>
            <a:r>
              <a:rPr lang="tr-TR" sz="2400" dirty="0"/>
              <a:t>B</a:t>
            </a:r>
            <a:r>
              <a:rPr lang="tr-TR" sz="2400" cap="none" dirty="0"/>
              <a:t>azı kuruluşların işleri kıtalarla, dış ülkelerle, ilçe, köy ve mahallelerle ilgili olmayabilir. Bu durumda bölgesel bölünme ya da illere göre bölünme yeterli olur.</a:t>
            </a:r>
          </a:p>
          <a:p>
            <a:pPr algn="just"/>
            <a:r>
              <a:rPr lang="tr-TR" sz="2400" dirty="0"/>
              <a:t>B</a:t>
            </a:r>
            <a:r>
              <a:rPr lang="tr-TR" sz="2400" cap="none" dirty="0"/>
              <a:t>u tasnif sisteminde de coğrafi bölgeler alfabetik olarak sıralanır.</a:t>
            </a:r>
          </a:p>
          <a:p>
            <a:endParaRPr lang="tr-TR" dirty="0"/>
          </a:p>
        </p:txBody>
      </p:sp>
    </p:spTree>
    <p:extLst>
      <p:ext uri="{BB962C8B-B14F-4D97-AF65-F5344CB8AC3E}">
        <p14:creationId xmlns:p14="http://schemas.microsoft.com/office/powerpoint/2010/main" val="1236752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AE1B4DC-3AC0-441F-9DA5-7AF7A46FF2B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692877" y="1812303"/>
            <a:ext cx="5855653" cy="3118445"/>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İçerik Yer Tutucusu 2">
            <a:extLst>
              <a:ext uri="{FF2B5EF4-FFF2-40B4-BE49-F238E27FC236}">
                <a16:creationId xmlns:a16="http://schemas.microsoft.com/office/drawing/2014/main" id="{D95040BB-BE46-49AB-98C3-3B57D7816821}"/>
              </a:ext>
            </a:extLst>
          </p:cNvPr>
          <p:cNvSpPr>
            <a:spLocks noGrp="1"/>
          </p:cNvSpPr>
          <p:nvPr>
            <p:ph sz="quarter" idx="13"/>
          </p:nvPr>
        </p:nvSpPr>
        <p:spPr>
          <a:xfrm>
            <a:off x="643470" y="2312933"/>
            <a:ext cx="4630895" cy="3995102"/>
          </a:xfrm>
        </p:spPr>
        <p:txBody>
          <a:bodyPr>
            <a:normAutofit/>
          </a:bodyPr>
          <a:lstStyle/>
          <a:p>
            <a:pPr algn="just"/>
            <a:r>
              <a:rPr lang="tr-TR" dirty="0"/>
              <a:t>C</a:t>
            </a:r>
            <a:r>
              <a:rPr lang="tr-TR" cap="none" dirty="0"/>
              <a:t>oğrafi dosyalama sistemi de kolay işleyen, sade bir dosyalama sistemidir. </a:t>
            </a:r>
            <a:endParaRPr lang="tr-TR" dirty="0"/>
          </a:p>
          <a:p>
            <a:pPr algn="just"/>
            <a:r>
              <a:rPr lang="tr-TR" dirty="0"/>
              <a:t>A</a:t>
            </a:r>
            <a:r>
              <a:rPr lang="tr-TR" cap="none" dirty="0"/>
              <a:t>ncak öncelikler gibi dosya ve yazışma konularının coğrafi bölgelerle ilgili olması zorunludur.</a:t>
            </a:r>
          </a:p>
          <a:p>
            <a:endParaRPr lang="tr-TR" sz="1800" dirty="0"/>
          </a:p>
        </p:txBody>
      </p:sp>
    </p:spTree>
    <p:extLst>
      <p:ext uri="{BB962C8B-B14F-4D97-AF65-F5344CB8AC3E}">
        <p14:creationId xmlns:p14="http://schemas.microsoft.com/office/powerpoint/2010/main" val="1512765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pic>
        <p:nvPicPr>
          <p:cNvPr id="18" name="Picture 2">
            <a:extLst>
              <a:ext uri="{FF2B5EF4-FFF2-40B4-BE49-F238E27FC236}">
                <a16:creationId xmlns:a16="http://schemas.microsoft.com/office/drawing/2014/main" id="{B1981535-B5AA-4E0C-ACE5-925CC19B20F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a:extLst>
              <a:ext uri="{FF2B5EF4-FFF2-40B4-BE49-F238E27FC236}">
                <a16:creationId xmlns:a16="http://schemas.microsoft.com/office/drawing/2014/main" id="{BF97D060-AA7E-4411-BA62-28BD1EBD55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Freeform: Shape 21">
            <a:extLst>
              <a:ext uri="{FF2B5EF4-FFF2-40B4-BE49-F238E27FC236}">
                <a16:creationId xmlns:a16="http://schemas.microsoft.com/office/drawing/2014/main" id="{DDDE267B-E820-4910-868D-BA40CFB936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9523"/>
            <a:ext cx="10058400" cy="6867522"/>
          </a:xfrm>
          <a:custGeom>
            <a:avLst/>
            <a:gdLst>
              <a:gd name="connsiteX0" fmla="*/ 1263465 w 10058400"/>
              <a:gd name="connsiteY0" fmla="*/ 0 h 6867522"/>
              <a:gd name="connsiteX1" fmla="*/ 8794935 w 10058400"/>
              <a:gd name="connsiteY1" fmla="*/ 0 h 6867522"/>
              <a:gd name="connsiteX2" fmla="*/ 8909975 w 10058400"/>
              <a:gd name="connsiteY2" fmla="*/ 132807 h 6867522"/>
              <a:gd name="connsiteX3" fmla="*/ 10058400 w 10058400"/>
              <a:gd name="connsiteY3" fmla="*/ 3331845 h 6867522"/>
              <a:gd name="connsiteX4" fmla="*/ 8751905 w 10058400"/>
              <a:gd name="connsiteY4" fmla="*/ 6713366 h 6867522"/>
              <a:gd name="connsiteX5" fmla="*/ 8604930 w 10058400"/>
              <a:gd name="connsiteY5" fmla="*/ 6867522 h 6867522"/>
              <a:gd name="connsiteX6" fmla="*/ 1453470 w 10058400"/>
              <a:gd name="connsiteY6" fmla="*/ 6867522 h 6867522"/>
              <a:gd name="connsiteX7" fmla="*/ 1306495 w 10058400"/>
              <a:gd name="connsiteY7" fmla="*/ 6713366 h 6867522"/>
              <a:gd name="connsiteX8" fmla="*/ 0 w 10058400"/>
              <a:gd name="connsiteY8" fmla="*/ 3331845 h 6867522"/>
              <a:gd name="connsiteX9" fmla="*/ 1148425 w 10058400"/>
              <a:gd name="connsiteY9" fmla="*/ 132807 h 6867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58400" h="6867522">
                <a:moveTo>
                  <a:pt x="1263465" y="0"/>
                </a:moveTo>
                <a:lnTo>
                  <a:pt x="8794935" y="0"/>
                </a:lnTo>
                <a:lnTo>
                  <a:pt x="8909975" y="132807"/>
                </a:lnTo>
                <a:cubicBezTo>
                  <a:pt x="9627420" y="1002149"/>
                  <a:pt x="10058400" y="2116667"/>
                  <a:pt x="10058400" y="3331845"/>
                </a:cubicBezTo>
                <a:cubicBezTo>
                  <a:pt x="10058400" y="4633822"/>
                  <a:pt x="9563653" y="5820244"/>
                  <a:pt x="8751905" y="6713366"/>
                </a:cubicBezTo>
                <a:lnTo>
                  <a:pt x="8604930" y="6867522"/>
                </a:lnTo>
                <a:lnTo>
                  <a:pt x="1453470" y="6867522"/>
                </a:lnTo>
                <a:lnTo>
                  <a:pt x="1306495" y="6713366"/>
                </a:lnTo>
                <a:cubicBezTo>
                  <a:pt x="494747" y="5820244"/>
                  <a:pt x="0" y="4633822"/>
                  <a:pt x="0" y="3331845"/>
                </a:cubicBezTo>
                <a:cubicBezTo>
                  <a:pt x="0" y="2116667"/>
                  <a:pt x="430980" y="1002149"/>
                  <a:pt x="1148425" y="132807"/>
                </a:cubicBezTo>
                <a:close/>
              </a:path>
            </a:pathLst>
          </a:custGeom>
          <a:solidFill>
            <a:srgbClr val="FFFFFF"/>
          </a:solidFill>
          <a:ln>
            <a:noFill/>
          </a:ln>
          <a:scene3d>
            <a:camera prst="orthographicFront"/>
            <a:lightRig rig="threePt" dir="t">
              <a:rot lat="0" lon="0" rev="2700000"/>
            </a:lightRig>
          </a:scene3d>
          <a:sp3d contourW="6350">
            <a:bevelT h="38100"/>
            <a:contourClr>
              <a:srgbClr val="C0C0C0"/>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24" name="Picture 23">
            <a:extLst>
              <a:ext uri="{FF2B5EF4-FFF2-40B4-BE49-F238E27FC236}">
                <a16:creationId xmlns:a16="http://schemas.microsoft.com/office/drawing/2014/main" id="{FF3E25D7-C2F8-445D-AA42-C1163028DA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4" name="9 İçerik Yer Tutucusu" descr="Ekran Alıntısı2.png">
            <a:extLst>
              <a:ext uri="{FF2B5EF4-FFF2-40B4-BE49-F238E27FC236}">
                <a16:creationId xmlns:a16="http://schemas.microsoft.com/office/drawing/2014/main" id="{B6A27C29-D166-48E2-B5BF-98735F2F8C9A}"/>
              </a:ext>
            </a:extLst>
          </p:cNvPr>
          <p:cNvPicPr>
            <a:picLocks noGrp="1" noChangeAspect="1"/>
          </p:cNvPicPr>
          <p:nvPr>
            <p:ph sz="quarter" idx="13"/>
          </p:nvPr>
        </p:nvPicPr>
        <p:blipFill rotWithShape="1">
          <a:blip r:embed="rId4"/>
          <a:srcRect l="1592" r="19176" b="2"/>
          <a:stretch/>
        </p:blipFill>
        <p:spPr>
          <a:xfrm rot="16200000">
            <a:off x="3636963" y="1981098"/>
            <a:ext cx="4918074" cy="2886279"/>
          </a:xfrm>
          <a:prstGeom prst="rect">
            <a:avLst/>
          </a:prstGeom>
        </p:spPr>
      </p:pic>
    </p:spTree>
    <p:extLst>
      <p:ext uri="{BB962C8B-B14F-4D97-AF65-F5344CB8AC3E}">
        <p14:creationId xmlns:p14="http://schemas.microsoft.com/office/powerpoint/2010/main" val="3841511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388CFA-4EC0-459B-BAFC-D99A097E5595}"/>
              </a:ext>
            </a:extLst>
          </p:cNvPr>
          <p:cNvSpPr>
            <a:spLocks noGrp="1"/>
          </p:cNvSpPr>
          <p:nvPr>
            <p:ph type="title"/>
          </p:nvPr>
        </p:nvSpPr>
        <p:spPr/>
        <p:txBody>
          <a:bodyPr/>
          <a:lstStyle/>
          <a:p>
            <a:r>
              <a:rPr lang="tr-TR" dirty="0"/>
              <a:t>Numaralı Dosyalama Sistemi</a:t>
            </a:r>
          </a:p>
        </p:txBody>
      </p:sp>
      <p:sp>
        <p:nvSpPr>
          <p:cNvPr id="3" name="İçerik Yer Tutucusu 2">
            <a:extLst>
              <a:ext uri="{FF2B5EF4-FFF2-40B4-BE49-F238E27FC236}">
                <a16:creationId xmlns:a16="http://schemas.microsoft.com/office/drawing/2014/main" id="{C3B36437-E0DE-4516-98AE-572448FF4026}"/>
              </a:ext>
            </a:extLst>
          </p:cNvPr>
          <p:cNvSpPr>
            <a:spLocks noGrp="1"/>
          </p:cNvSpPr>
          <p:nvPr>
            <p:ph sz="quarter" idx="13"/>
          </p:nvPr>
        </p:nvSpPr>
        <p:spPr>
          <a:xfrm>
            <a:off x="1192070" y="2115300"/>
            <a:ext cx="8508521" cy="3424107"/>
          </a:xfrm>
        </p:spPr>
        <p:txBody>
          <a:bodyPr>
            <a:normAutofit/>
          </a:bodyPr>
          <a:lstStyle/>
          <a:p>
            <a:r>
              <a:rPr lang="tr-TR" sz="2800" dirty="0"/>
              <a:t>R</a:t>
            </a:r>
            <a:r>
              <a:rPr lang="tr-TR" sz="2800" cap="none" dirty="0"/>
              <a:t>akam esasına dayanmaktadır.</a:t>
            </a:r>
          </a:p>
          <a:p>
            <a:r>
              <a:rPr lang="tr-TR" sz="2800" cap="none" dirty="0"/>
              <a:t> </a:t>
            </a:r>
            <a:r>
              <a:rPr lang="tr-TR" sz="2800" b="1" cap="none" dirty="0"/>
              <a:t>SERİ ve DESİMAL </a:t>
            </a:r>
            <a:r>
              <a:rPr lang="tr-TR" sz="2800" cap="none" dirty="0"/>
              <a:t>olmak üzere iki ayrı sistem kullanılır.</a:t>
            </a:r>
          </a:p>
        </p:txBody>
      </p:sp>
    </p:spTree>
    <p:extLst>
      <p:ext uri="{BB962C8B-B14F-4D97-AF65-F5344CB8AC3E}">
        <p14:creationId xmlns:p14="http://schemas.microsoft.com/office/powerpoint/2010/main" val="2038177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20BB61E-E0BD-44F6-ADEF-BF1D72102346}"/>
              </a:ext>
            </a:extLst>
          </p:cNvPr>
          <p:cNvSpPr>
            <a:spLocks noGrp="1"/>
          </p:cNvSpPr>
          <p:nvPr>
            <p:ph sz="quarter" idx="13"/>
          </p:nvPr>
        </p:nvSpPr>
        <p:spPr>
          <a:xfrm>
            <a:off x="755374" y="3538331"/>
            <a:ext cx="10986052" cy="2252869"/>
          </a:xfrm>
        </p:spPr>
        <p:txBody>
          <a:bodyPr>
            <a:normAutofit fontScale="85000" lnSpcReduction="20000"/>
          </a:bodyPr>
          <a:lstStyle/>
          <a:p>
            <a:pPr algn="just"/>
            <a:r>
              <a:rPr lang="tr-TR" sz="3300" b="1" i="1" u="sng" cap="none" dirty="0" err="1"/>
              <a:t>Serial</a:t>
            </a:r>
            <a:r>
              <a:rPr lang="tr-TR" sz="3300" b="1" i="1" u="sng" cap="none" dirty="0"/>
              <a:t> Dosyalama Sistem</a:t>
            </a:r>
            <a:r>
              <a:rPr lang="tr-TR" sz="2800" b="1" i="1" u="sng" cap="none" dirty="0"/>
              <a:t>i</a:t>
            </a:r>
            <a:r>
              <a:rPr lang="tr-TR" sz="2800" dirty="0"/>
              <a:t>, </a:t>
            </a:r>
            <a:r>
              <a:rPr lang="tr-TR" sz="2800" cap="none" dirty="0"/>
              <a:t>dosyaların 1’den başlayarak ihtiyaç duyulan numaraya kadar numaralanması ve tasnifin de rakam sırasına göre yapılmasıdır.</a:t>
            </a:r>
          </a:p>
          <a:p>
            <a:pPr algn="just"/>
            <a:r>
              <a:rPr lang="tr-TR" sz="2800" cap="none" dirty="0"/>
              <a:t>Bu tasnif sistemi basit, kolay kullanılabilir bir sistemdir. Ancak bu sistemin uygulanabilmesi için dosyaların rakam ile ilgili olması zorunluluğu açıktır. Çoğunlukla personel dosyaları için (sicil numaraları esasına göre) bu tasnif sistemi uygulanabilir.</a:t>
            </a:r>
          </a:p>
          <a:p>
            <a:pPr algn="just"/>
            <a:endParaRPr lang="tr-TR" sz="2800" cap="none" dirty="0"/>
          </a:p>
          <a:p>
            <a:pPr algn="just"/>
            <a:endParaRPr lang="tr-TR" dirty="0"/>
          </a:p>
        </p:txBody>
      </p:sp>
      <p:pic>
        <p:nvPicPr>
          <p:cNvPr id="4" name="Picture 3">
            <a:extLst>
              <a:ext uri="{FF2B5EF4-FFF2-40B4-BE49-F238E27FC236}">
                <a16:creationId xmlns:a16="http://schemas.microsoft.com/office/drawing/2014/main" id="{62C38C80-C18F-4A5A-9325-2E17C5EA23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1936" y="735495"/>
            <a:ext cx="8352928"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113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A665A7-B766-406D-ADA8-3A70735A4C2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889682" y="2367092"/>
            <a:ext cx="4770219" cy="2630319"/>
          </a:xfrm>
          <a:prstGeom prst="roundRect">
            <a:avLst>
              <a:gd name="adj" fmla="val 530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İçerik Yer Tutucusu 2">
            <a:extLst>
              <a:ext uri="{FF2B5EF4-FFF2-40B4-BE49-F238E27FC236}">
                <a16:creationId xmlns:a16="http://schemas.microsoft.com/office/drawing/2014/main" id="{800EA966-5930-4636-9304-287495330050}"/>
              </a:ext>
            </a:extLst>
          </p:cNvPr>
          <p:cNvSpPr>
            <a:spLocks noGrp="1"/>
          </p:cNvSpPr>
          <p:nvPr>
            <p:ph sz="quarter" idx="13"/>
          </p:nvPr>
        </p:nvSpPr>
        <p:spPr>
          <a:xfrm>
            <a:off x="796413" y="1769806"/>
            <a:ext cx="5810865" cy="4011561"/>
          </a:xfrm>
        </p:spPr>
        <p:txBody>
          <a:bodyPr>
            <a:normAutofit/>
          </a:bodyPr>
          <a:lstStyle/>
          <a:p>
            <a:pPr>
              <a:lnSpc>
                <a:spcPct val="110000"/>
              </a:lnSpc>
            </a:pPr>
            <a:r>
              <a:rPr lang="tr-TR" sz="2400" b="1" i="1" u="sng" cap="none" dirty="0" err="1"/>
              <a:t>Desimal</a:t>
            </a:r>
            <a:r>
              <a:rPr lang="tr-TR" sz="2400" b="1" i="1" u="sng" cap="none" dirty="0"/>
              <a:t> Dosyalama Sistemi, </a:t>
            </a:r>
          </a:p>
          <a:p>
            <a:pPr>
              <a:lnSpc>
                <a:spcPct val="110000"/>
              </a:lnSpc>
            </a:pPr>
            <a:r>
              <a:rPr lang="tr-TR" sz="1800" dirty="0"/>
              <a:t>b</a:t>
            </a:r>
            <a:r>
              <a:rPr lang="tr-TR" sz="1800" cap="none" dirty="0"/>
              <a:t>ir kurumda görülen hizmetlerin onlu gruplara ayrılması ile oluşur. </a:t>
            </a:r>
            <a:r>
              <a:rPr lang="tr-TR" sz="1800" dirty="0"/>
              <a:t>O</a:t>
            </a:r>
            <a:r>
              <a:rPr lang="tr-TR" sz="1800" cap="none" dirty="0"/>
              <a:t>nlu gruplar, alt onlu gruplara ayrılır</a:t>
            </a:r>
            <a:r>
              <a:rPr lang="tr-TR" sz="1800" dirty="0"/>
              <a:t>. A</a:t>
            </a:r>
            <a:r>
              <a:rPr lang="tr-TR" sz="1800" cap="none" dirty="0"/>
              <a:t>ncak her yeni alt bölünmede yeni bir rakam eklenmesi zorunludur</a:t>
            </a:r>
            <a:r>
              <a:rPr lang="tr-TR" sz="1800" dirty="0"/>
              <a:t>. S</a:t>
            </a:r>
            <a:r>
              <a:rPr lang="tr-TR" sz="1800" cap="none" dirty="0"/>
              <a:t>ıfır rakamı daima genel konulara ayrılır</a:t>
            </a:r>
            <a:r>
              <a:rPr lang="tr-TR" sz="1800" dirty="0"/>
              <a:t>. </a:t>
            </a:r>
            <a:r>
              <a:rPr lang="tr-TR" sz="1800" cap="none" dirty="0"/>
              <a:t>Örneğin,</a:t>
            </a:r>
          </a:p>
          <a:p>
            <a:pPr marL="365760" lvl="1" indent="0">
              <a:lnSpc>
                <a:spcPct val="110000"/>
              </a:lnSpc>
              <a:buNone/>
            </a:pPr>
            <a:r>
              <a:rPr lang="tr-TR" dirty="0"/>
              <a:t>(00-09) GENEL KONULAR</a:t>
            </a:r>
          </a:p>
          <a:p>
            <a:pPr marL="365760" lvl="1" indent="0">
              <a:lnSpc>
                <a:spcPct val="110000"/>
              </a:lnSpc>
              <a:buNone/>
            </a:pPr>
            <a:r>
              <a:rPr lang="tr-TR" dirty="0"/>
              <a:t>(10-19) PERSONEL İŞLERİ</a:t>
            </a:r>
          </a:p>
          <a:p>
            <a:pPr marL="365760" lvl="1" indent="0">
              <a:lnSpc>
                <a:spcPct val="110000"/>
              </a:lnSpc>
              <a:buNone/>
            </a:pPr>
            <a:r>
              <a:rPr lang="tr-TR" dirty="0"/>
              <a:t>(20-29) PLAN - PROJE İŞLERİ</a:t>
            </a:r>
          </a:p>
          <a:p>
            <a:pPr marL="365760" lvl="1" indent="0">
              <a:lnSpc>
                <a:spcPct val="110000"/>
              </a:lnSpc>
              <a:buNone/>
            </a:pPr>
            <a:r>
              <a:rPr lang="tr-TR" dirty="0"/>
              <a:t>(30-39) İNŞAAT İŞLERİ</a:t>
            </a:r>
          </a:p>
          <a:p>
            <a:pPr marL="365760" lvl="1" indent="0">
              <a:lnSpc>
                <a:spcPct val="110000"/>
              </a:lnSpc>
              <a:buNone/>
            </a:pPr>
            <a:r>
              <a:rPr lang="tr-TR" dirty="0"/>
              <a:t>(40-49) HUKUK İŞLERİ</a:t>
            </a:r>
          </a:p>
          <a:p>
            <a:pPr>
              <a:lnSpc>
                <a:spcPct val="110000"/>
              </a:lnSpc>
            </a:pPr>
            <a:endParaRPr lang="tr-TR" sz="1400" dirty="0"/>
          </a:p>
        </p:txBody>
      </p:sp>
    </p:spTree>
    <p:extLst>
      <p:ext uri="{BB962C8B-B14F-4D97-AF65-F5344CB8AC3E}">
        <p14:creationId xmlns:p14="http://schemas.microsoft.com/office/powerpoint/2010/main" val="3454330783"/>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otalTime>0</TotalTime>
  <Words>458</Words>
  <Application>Microsoft Office PowerPoint</Application>
  <PresentationFormat>Geniş ekran</PresentationFormat>
  <Paragraphs>46</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Tw Cen MT</vt:lpstr>
      <vt:lpstr>Damla</vt:lpstr>
      <vt:lpstr>DOSYALAMA Sistemi</vt:lpstr>
      <vt:lpstr>KRONOLOJİK DOSYALAMA SİSTEMİ</vt:lpstr>
      <vt:lpstr>PowerPoint Sunusu</vt:lpstr>
      <vt:lpstr>Bölgesel Dosyalama Sistemi</vt:lpstr>
      <vt:lpstr>PowerPoint Sunusu</vt:lpstr>
      <vt:lpstr>PowerPoint Sunusu</vt:lpstr>
      <vt:lpstr>Numaralı Dosyalama Sistemi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DOSYALAMA Sistemi</dc:title>
  <dc:creator>User</dc:creator>
  <cp:lastModifiedBy>User</cp:lastModifiedBy>
  <cp:revision>1</cp:revision>
  <dcterms:created xsi:type="dcterms:W3CDTF">2020-05-01T15:10:11Z</dcterms:created>
  <dcterms:modified xsi:type="dcterms:W3CDTF">2020-05-01T15:10:33Z</dcterms:modified>
</cp:coreProperties>
</file>