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3"/>
  </p:notesMasterIdLst>
  <p:sldIdLst>
    <p:sldId id="440" r:id="rId3"/>
    <p:sldId id="499" r:id="rId4"/>
    <p:sldId id="490" r:id="rId5"/>
    <p:sldId id="500" r:id="rId6"/>
    <p:sldId id="491" r:id="rId7"/>
    <p:sldId id="501" r:id="rId8"/>
    <p:sldId id="502" r:id="rId9"/>
    <p:sldId id="503" r:id="rId10"/>
    <p:sldId id="504" r:id="rId11"/>
    <p:sldId id="50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C77E9F-B426-43E0-ABF1-C906BD23CBA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98052-A0D1-4E05-A4DE-BCB904CCD10D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126F-28F0-48BC-ABF2-BF159867BA33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CC2F6-31F7-4861-8959-54D44C13985E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9107-6D5C-4CD5-AC65-B22E8CF8030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24100-3729-4473-807C-547636B3C36A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5E6A4-1992-4CEF-8190-D57EB32286F1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8D889-F8BE-43E7-A43C-D89FC5F3B9C6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054BF-DD6B-45D9-8BE1-7A80D179C73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91C1-D637-42A9-A82D-AC94239DB0A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C7723-65DD-42EB-ACD9-6B9862655E47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CBBF-7382-4EFB-BDDA-1EC3B2710B6E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73DA-B322-436F-B721-77B1A4370EBA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56A92-7A55-4F86-8911-3F6FCB6DEA42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2E88-995B-470D-A20C-595CA81C24EF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E9DC-63CB-4C95-B817-C9610D108B6D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0C557-6A8E-41D0-A077-A851E7DC0D2C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369C-735F-4746-8ED4-CBCE3E80A693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2D33-FA59-409C-AB89-EBB080DB977D}" type="datetime1">
              <a:rPr lang="tr-TR" smtClean="0"/>
              <a:t>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30F0E-19A0-4A40-8B95-FE10440BA7C3}" type="datetime1">
              <a:rPr lang="tr-TR" smtClean="0"/>
              <a:t>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7A01-3E86-4EE2-8024-B0263C4FEB1F}" type="datetime1">
              <a:rPr lang="tr-TR" smtClean="0"/>
              <a:t>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0B9E6-2973-4E53-B900-DDA2E3AFB143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6AFC9-6846-4762-9A23-325BA453ABFC}" type="datetime1">
              <a:rPr lang="tr-TR" smtClean="0"/>
              <a:t>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3B87E-E10A-4946-8D2E-39DAE8079863}" type="datetime1">
              <a:rPr lang="tr-TR" smtClean="0"/>
              <a:t>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58C504-3168-4E35-BF99-B9256E50F249}" type="datetime1">
              <a:rPr lang="tr-TR" smtClean="0">
                <a:solidFill>
                  <a:srgbClr val="04617B"/>
                </a:solidFill>
              </a:rPr>
              <a:t>1.4.2018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Onuncu Hafta: </a:t>
            </a:r>
          </a:p>
          <a:p>
            <a:pPr algn="ctr"/>
            <a:r>
              <a:rPr lang="tr-TR" sz="6000" dirty="0">
                <a:solidFill>
                  <a:prstClr val="black"/>
                </a:solidFill>
                <a:latin typeface="Vladimir Script" panose="03050402040407070305" pitchFamily="66" charset="0"/>
              </a:rPr>
              <a:t>Ana-baba eğitimi ilkeleri, yaklaşımları ve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yöntemleri</a:t>
            </a:r>
            <a:endParaRPr lang="tr-TR" sz="6000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747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Öneri 5:Model olma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348506"/>
            <a:ext cx="10363200" cy="2671293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Çocuk yaşadıklarından öğrenir,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Öyleyse ana-babalar çocukları için olumlu örnek oluşturacak biçimde davranmalıdırlar,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Model olma; çocukların istenen davranışları, inançları, değerleri ve tutumları geliştirebilmeleri için ana-babaların kendi söz ve davranışları kullanmalarıdır.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2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Ankara’da </a:t>
            </a:r>
            <a:r>
              <a:rPr lang="tr-TR" dirty="0" err="1" smtClean="0"/>
              <a:t>Anayaso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794714"/>
            <a:ext cx="10363200" cy="3225085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Devlet, toplumda ailenin kutsallığına ve önemine büyük ölçüde bağlılık gösterse de, ne bu değeri yansıtacak parayı ne de ana-baba için gerekli eğitimi sağlamıştır.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133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ANA-BABALIK ANLAYIŞI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794714"/>
            <a:ext cx="10363200" cy="3225085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Ana-baba rollerini yerine getirme sürecine eşlik eden ana-baba davranışlarının –çocukla ilişki kurma biçimlerinin- arkasında, nasıl davranılması gerektiğine dair bir anlayış ya da nasıl davranacağını bilememe vardır.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Dolayısıyla ana-babaların çocukla ilişki kurma biçimlerini yönlendirecek “sağlam” bir ana-baba anlayışına gereksinim olduğu söylenebilir.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597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ANA-BABA DAVRANIŞLARI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2987898"/>
            <a:ext cx="10363200" cy="3031901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 çocuk ilişkileri kişilerarası bir nitelik taşır,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Dolayısıyla ana-baba davranışı neden, çocuk davranışı sonuçtur biçiminde bir basitleştirme yapılamaz,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Bu kişilerarası ilişkide yönlendirici olması beklenen ise ana-babadır.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85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Ana-Baba davranışlarına kılavuz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987898"/>
            <a:ext cx="10363200" cy="3031901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“Sağlam” bir ana-baba anlayışına temel oluşturabilecek, böylece onların günlük yaşamda rollerini/ görevlerini yerine getirirken çocukla ilişki kurma biçimlerini yönlendirebilecek beş ilke önerilmektedir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Bunlar: </a:t>
            </a:r>
            <a:r>
              <a:rPr lang="tr-TR" i="1" dirty="0" smtClean="0">
                <a:solidFill>
                  <a:srgbClr val="0070C0"/>
                </a:solidFill>
              </a:rPr>
              <a:t>Karşılık verme, önleme, izleme, </a:t>
            </a:r>
            <a:r>
              <a:rPr lang="tr-TR" i="1" dirty="0" err="1" smtClean="0">
                <a:solidFill>
                  <a:srgbClr val="0070C0"/>
                </a:solidFill>
              </a:rPr>
              <a:t>mentorluk</a:t>
            </a:r>
            <a:r>
              <a:rPr lang="tr-TR" i="1" dirty="0" smtClean="0">
                <a:solidFill>
                  <a:srgbClr val="0070C0"/>
                </a:solidFill>
              </a:rPr>
              <a:t> ve model </a:t>
            </a:r>
            <a:r>
              <a:rPr lang="tr-TR" i="1" dirty="0" err="1" smtClean="0">
                <a:solidFill>
                  <a:srgbClr val="0070C0"/>
                </a:solidFill>
              </a:rPr>
              <a:t>alma’</a:t>
            </a:r>
            <a:r>
              <a:rPr lang="tr-TR" dirty="0" err="1" smtClean="0">
                <a:solidFill>
                  <a:srgbClr val="0070C0"/>
                </a:solidFill>
              </a:rPr>
              <a:t>dır</a:t>
            </a:r>
            <a:r>
              <a:rPr lang="tr-TR" dirty="0" smtClean="0">
                <a:solidFill>
                  <a:srgbClr val="0070C0"/>
                </a:solidFill>
              </a:rPr>
              <a:t>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730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Öneri 1:Karşılık verme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219718"/>
            <a:ext cx="10363200" cy="2800082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Bir durum  karşısında çocuklara hemen tepki vermeye yönelik genel eğilimin aksine,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Ana-babalar çocuklarına karşılık vermeden önce düşünmek için bir dakika beklemelidirler.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2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Öneri 2: Önleme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284112"/>
            <a:ext cx="10363200" cy="2735687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Gizil sorunlara duyarlık gösterilmeli,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Bu durum krize dönüşmeden önce nasıl çözüleceği kararlaştırılıp, önlemler geliştirilmelidir.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44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Öneri 3:İzleme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155324"/>
            <a:ext cx="10363200" cy="2864476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Çocukların kendi kendilerine olumlu kararlar almayı öğrenmesine yardım edilmelidir,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Kararlar alınırken sorular sorularak ve sınırlar belirlenerek karar vermeyi öğrenmesi sağlanmalıdır. 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411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Öneri 4:</a:t>
            </a:r>
            <a:r>
              <a:rPr lang="tr-TR" dirty="0" err="1" smtClean="0">
                <a:solidFill>
                  <a:srgbClr val="0070C0"/>
                </a:solidFill>
              </a:rPr>
              <a:t>Mentorluk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9200" y="3412900"/>
            <a:ext cx="10363200" cy="2606899"/>
          </a:xfrm>
        </p:spPr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Çocukların dünya ve kendileri hakkında daha fazla şey öğrenmesini desteklemenin ve kılavuzluk etmenin bir yoludur,</a:t>
            </a:r>
          </a:p>
          <a:p>
            <a:r>
              <a:rPr lang="tr-TR" dirty="0" err="1" smtClean="0">
                <a:solidFill>
                  <a:srgbClr val="0070C0"/>
                </a:solidFill>
              </a:rPr>
              <a:t>Mentorların</a:t>
            </a:r>
            <a:r>
              <a:rPr lang="tr-TR" dirty="0" smtClean="0">
                <a:solidFill>
                  <a:srgbClr val="0070C0"/>
                </a:solidFill>
              </a:rPr>
              <a:t> görevi öğretme, izleme ve dönüt vermedir.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5650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358</Words>
  <Application>Microsoft Office PowerPoint</Application>
  <PresentationFormat>Geniş ekran</PresentationFormat>
  <Paragraphs>41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Perpetua</vt:lpstr>
      <vt:lpstr>Vladimir Script</vt:lpstr>
      <vt:lpstr>Wingdings 2</vt:lpstr>
      <vt:lpstr>Office Teması</vt:lpstr>
      <vt:lpstr>2_Hisse Senedi</vt:lpstr>
      <vt:lpstr>PowerPoint Sunusu</vt:lpstr>
      <vt:lpstr>Ankara’da Anayaso</vt:lpstr>
      <vt:lpstr>ANA-BABALIK ANLAYIŞI</vt:lpstr>
      <vt:lpstr>ANA-BABA DAVRANIŞLARI</vt:lpstr>
      <vt:lpstr>Ana-Baba davranışlarına kılavuz</vt:lpstr>
      <vt:lpstr>Öneri 1:Karşılık verme</vt:lpstr>
      <vt:lpstr>Öneri 2: Önleme</vt:lpstr>
      <vt:lpstr>Öneri 3:İzleme</vt:lpstr>
      <vt:lpstr>Öneri 4:Mentorluk</vt:lpstr>
      <vt:lpstr>Öneri 5:Model olma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rm_pc</cp:lastModifiedBy>
  <cp:revision>124</cp:revision>
  <dcterms:created xsi:type="dcterms:W3CDTF">2016-02-29T19:43:42Z</dcterms:created>
  <dcterms:modified xsi:type="dcterms:W3CDTF">2018-04-01T12:10:53Z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