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2C3BCAC-4E9A-480A-AB4E-06EDA65766B1}"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340483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2C3BCAC-4E9A-480A-AB4E-06EDA65766B1}"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4096024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2C3BCAC-4E9A-480A-AB4E-06EDA65766B1}"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569639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2C3BCAC-4E9A-480A-AB4E-06EDA65766B1}"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4032588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2C3BCAC-4E9A-480A-AB4E-06EDA65766B1}"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3241786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2C3BCAC-4E9A-480A-AB4E-06EDA65766B1}" type="datetimeFigureOut">
              <a:rPr lang="tr-TR" smtClean="0"/>
              <a:t>12.02.2020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2388371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2C3BCAC-4E9A-480A-AB4E-06EDA65766B1}" type="datetimeFigureOut">
              <a:rPr lang="tr-TR" smtClean="0"/>
              <a:t>12.02.2020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704862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2C3BCAC-4E9A-480A-AB4E-06EDA65766B1}" type="datetimeFigureOut">
              <a:rPr lang="tr-TR" smtClean="0"/>
              <a:t>12.02.2020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4178237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2C3BCAC-4E9A-480A-AB4E-06EDA65766B1}" type="datetimeFigureOut">
              <a:rPr lang="tr-TR" smtClean="0"/>
              <a:t>12.02.2020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1274336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2C3BCAC-4E9A-480A-AB4E-06EDA65766B1}" type="datetimeFigureOut">
              <a:rPr lang="tr-TR" smtClean="0"/>
              <a:t>12.02.2020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263962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2C3BCAC-4E9A-480A-AB4E-06EDA65766B1}" type="datetimeFigureOut">
              <a:rPr lang="tr-TR" smtClean="0"/>
              <a:t>12.02.2020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DC5FF2-F7C7-445A-A5E1-3A3E8509DA63}" type="slidenum">
              <a:rPr lang="tr-TR" smtClean="0"/>
              <a:t>‹#›</a:t>
            </a:fld>
            <a:endParaRPr lang="tr-TR"/>
          </a:p>
        </p:txBody>
      </p:sp>
    </p:spTree>
    <p:extLst>
      <p:ext uri="{BB962C8B-B14F-4D97-AF65-F5344CB8AC3E}">
        <p14:creationId xmlns:p14="http://schemas.microsoft.com/office/powerpoint/2010/main" val="427014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3BCAC-4E9A-480A-AB4E-06EDA65766B1}" type="datetimeFigureOut">
              <a:rPr lang="tr-TR" smtClean="0"/>
              <a:t>12.02.2020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C5FF2-F7C7-445A-A5E1-3A3E8509DA63}" type="slidenum">
              <a:rPr lang="tr-TR" smtClean="0"/>
              <a:t>‹#›</a:t>
            </a:fld>
            <a:endParaRPr lang="tr-TR"/>
          </a:p>
        </p:txBody>
      </p:sp>
    </p:spTree>
    <p:extLst>
      <p:ext uri="{BB962C8B-B14F-4D97-AF65-F5344CB8AC3E}">
        <p14:creationId xmlns:p14="http://schemas.microsoft.com/office/powerpoint/2010/main" val="3993768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4"/>
          <p:cNvSpPr>
            <a:spLocks noChangeArrowheads="1"/>
          </p:cNvSpPr>
          <p:nvPr/>
        </p:nvSpPr>
        <p:spPr bwMode="auto">
          <a:xfrm>
            <a:off x="3109021" y="2991991"/>
            <a:ext cx="6212085" cy="1077218"/>
          </a:xfrm>
          <a:prstGeom prst="rect">
            <a:avLst/>
          </a:prstGeom>
          <a:noFill/>
          <a:ln w="9525">
            <a:noFill/>
            <a:miter lim="800000"/>
            <a:headEnd/>
            <a:tailEnd/>
          </a:ln>
        </p:spPr>
        <p:txBody>
          <a:bodyPr wrap="none" anchor="ctr">
            <a:spAutoFit/>
          </a:bodyPr>
          <a:lstStyle/>
          <a:p>
            <a:pPr algn="ctr"/>
            <a:r>
              <a:rPr lang="tr-TR" sz="3200" b="1">
                <a:solidFill>
                  <a:srgbClr val="FF3300"/>
                </a:solidFill>
              </a:rPr>
              <a:t>Medya Endüstrisi ve Küreselleşme: </a:t>
            </a:r>
          </a:p>
          <a:p>
            <a:pPr algn="ctr"/>
            <a:r>
              <a:rPr lang="tr-TR" sz="3200" b="1">
                <a:solidFill>
                  <a:srgbClr val="FF3300"/>
                </a:solidFill>
              </a:rPr>
              <a:t>Küresel Medya ve Yabancı Sermaye</a:t>
            </a:r>
            <a:r>
              <a:rPr lang="tr-TR"/>
              <a:t> </a:t>
            </a:r>
          </a:p>
        </p:txBody>
      </p:sp>
    </p:spTree>
    <p:extLst>
      <p:ext uri="{BB962C8B-B14F-4D97-AF65-F5344CB8AC3E}">
        <p14:creationId xmlns:p14="http://schemas.microsoft.com/office/powerpoint/2010/main" val="18950776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pPr eaLnBrk="1" hangingPunct="1"/>
            <a:r>
              <a:rPr lang="tr-TR"/>
              <a:t>Küreselleşme Sürecinde ÇUŞ</a:t>
            </a:r>
          </a:p>
        </p:txBody>
      </p:sp>
      <p:sp>
        <p:nvSpPr>
          <p:cNvPr id="219139" name="Rectangle 3"/>
          <p:cNvSpPr>
            <a:spLocks noGrp="1" noChangeArrowheads="1"/>
          </p:cNvSpPr>
          <p:nvPr>
            <p:ph type="body" idx="1"/>
          </p:nvPr>
        </p:nvSpPr>
        <p:spPr/>
        <p:txBody>
          <a:bodyPr/>
          <a:lstStyle/>
          <a:p>
            <a:pPr eaLnBrk="1" hangingPunct="1"/>
            <a:r>
              <a:rPr lang="tr-TR"/>
              <a:t>Neoliberal Yaklaşım</a:t>
            </a:r>
          </a:p>
          <a:p>
            <a:pPr eaLnBrk="1" hangingPunct="1">
              <a:buFontTx/>
              <a:buNone/>
            </a:pPr>
            <a:r>
              <a:rPr lang="tr-TR"/>
              <a:t>	İnovasyon</a:t>
            </a:r>
          </a:p>
          <a:p>
            <a:pPr eaLnBrk="1" hangingPunct="1">
              <a:buFontTx/>
              <a:buNone/>
            </a:pPr>
            <a:r>
              <a:rPr lang="tr-TR"/>
              <a:t>	Teknoloji</a:t>
            </a:r>
          </a:p>
          <a:p>
            <a:pPr eaLnBrk="1" hangingPunct="1">
              <a:buFontTx/>
              <a:buNone/>
            </a:pPr>
            <a:r>
              <a:rPr lang="tr-TR"/>
              <a:t>	İstihdam</a:t>
            </a:r>
          </a:p>
          <a:p>
            <a:pPr eaLnBrk="1" hangingPunct="1">
              <a:buFontTx/>
              <a:buNone/>
            </a:pPr>
            <a:r>
              <a:rPr lang="tr-TR"/>
              <a:t>	İşletme teknikleri</a:t>
            </a:r>
          </a:p>
          <a:p>
            <a:pPr eaLnBrk="1" hangingPunct="1">
              <a:buFontTx/>
              <a:buNone/>
            </a:pPr>
            <a:r>
              <a:rPr lang="tr-TR"/>
              <a:t>	Ekonomik büyüme</a:t>
            </a:r>
          </a:p>
        </p:txBody>
      </p:sp>
    </p:spTree>
    <p:extLst>
      <p:ext uri="{BB962C8B-B14F-4D97-AF65-F5344CB8AC3E}">
        <p14:creationId xmlns:p14="http://schemas.microsoft.com/office/powerpoint/2010/main" val="4031780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Effect transition="in" filter="fade">
                                      <p:cBhvr>
                                        <p:cTn id="7" dur="1000"/>
                                        <p:tgtEl>
                                          <p:spTgt spid="219139">
                                            <p:txEl>
                                              <p:pRg st="0" end="0"/>
                                            </p:txEl>
                                          </p:spTgt>
                                        </p:tgtEl>
                                      </p:cBhvr>
                                    </p:animEffect>
                                    <p:anim calcmode="lin" valueType="num">
                                      <p:cBhvr>
                                        <p:cTn id="8" dur="1000" fill="hold"/>
                                        <p:tgtEl>
                                          <p:spTgt spid="2191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91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9139">
                                            <p:txEl>
                                              <p:pRg st="1" end="1"/>
                                            </p:txEl>
                                          </p:spTgt>
                                        </p:tgtEl>
                                        <p:attrNameLst>
                                          <p:attrName>style.visibility</p:attrName>
                                        </p:attrNameLst>
                                      </p:cBhvr>
                                      <p:to>
                                        <p:strVal val="visible"/>
                                      </p:to>
                                    </p:set>
                                    <p:animEffect transition="in" filter="fade">
                                      <p:cBhvr>
                                        <p:cTn id="14" dur="1000"/>
                                        <p:tgtEl>
                                          <p:spTgt spid="219139">
                                            <p:txEl>
                                              <p:pRg st="1" end="1"/>
                                            </p:txEl>
                                          </p:spTgt>
                                        </p:tgtEl>
                                      </p:cBhvr>
                                    </p:animEffect>
                                    <p:anim calcmode="lin" valueType="num">
                                      <p:cBhvr>
                                        <p:cTn id="15" dur="1000" fill="hold"/>
                                        <p:tgtEl>
                                          <p:spTgt spid="2191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191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9139">
                                            <p:txEl>
                                              <p:pRg st="2" end="2"/>
                                            </p:txEl>
                                          </p:spTgt>
                                        </p:tgtEl>
                                        <p:attrNameLst>
                                          <p:attrName>style.visibility</p:attrName>
                                        </p:attrNameLst>
                                      </p:cBhvr>
                                      <p:to>
                                        <p:strVal val="visible"/>
                                      </p:to>
                                    </p:set>
                                    <p:animEffect transition="in" filter="fade">
                                      <p:cBhvr>
                                        <p:cTn id="21" dur="1000"/>
                                        <p:tgtEl>
                                          <p:spTgt spid="219139">
                                            <p:txEl>
                                              <p:pRg st="2" end="2"/>
                                            </p:txEl>
                                          </p:spTgt>
                                        </p:tgtEl>
                                      </p:cBhvr>
                                    </p:animEffect>
                                    <p:anim calcmode="lin" valueType="num">
                                      <p:cBhvr>
                                        <p:cTn id="22" dur="1000" fill="hold"/>
                                        <p:tgtEl>
                                          <p:spTgt spid="21913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91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19139">
                                            <p:txEl>
                                              <p:pRg st="3" end="3"/>
                                            </p:txEl>
                                          </p:spTgt>
                                        </p:tgtEl>
                                        <p:attrNameLst>
                                          <p:attrName>style.visibility</p:attrName>
                                        </p:attrNameLst>
                                      </p:cBhvr>
                                      <p:to>
                                        <p:strVal val="visible"/>
                                      </p:to>
                                    </p:set>
                                    <p:animEffect transition="in" filter="fade">
                                      <p:cBhvr>
                                        <p:cTn id="28" dur="1000"/>
                                        <p:tgtEl>
                                          <p:spTgt spid="219139">
                                            <p:txEl>
                                              <p:pRg st="3" end="3"/>
                                            </p:txEl>
                                          </p:spTgt>
                                        </p:tgtEl>
                                      </p:cBhvr>
                                    </p:animEffect>
                                    <p:anim calcmode="lin" valueType="num">
                                      <p:cBhvr>
                                        <p:cTn id="29" dur="1000" fill="hold"/>
                                        <p:tgtEl>
                                          <p:spTgt spid="21913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191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19139">
                                            <p:txEl>
                                              <p:pRg st="4" end="4"/>
                                            </p:txEl>
                                          </p:spTgt>
                                        </p:tgtEl>
                                        <p:attrNameLst>
                                          <p:attrName>style.visibility</p:attrName>
                                        </p:attrNameLst>
                                      </p:cBhvr>
                                      <p:to>
                                        <p:strVal val="visible"/>
                                      </p:to>
                                    </p:set>
                                    <p:animEffect transition="in" filter="fade">
                                      <p:cBhvr>
                                        <p:cTn id="35" dur="1000"/>
                                        <p:tgtEl>
                                          <p:spTgt spid="219139">
                                            <p:txEl>
                                              <p:pRg st="4" end="4"/>
                                            </p:txEl>
                                          </p:spTgt>
                                        </p:tgtEl>
                                      </p:cBhvr>
                                    </p:animEffect>
                                    <p:anim calcmode="lin" valueType="num">
                                      <p:cBhvr>
                                        <p:cTn id="36" dur="1000" fill="hold"/>
                                        <p:tgtEl>
                                          <p:spTgt spid="21913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1913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19139">
                                            <p:txEl>
                                              <p:pRg st="5" end="5"/>
                                            </p:txEl>
                                          </p:spTgt>
                                        </p:tgtEl>
                                        <p:attrNameLst>
                                          <p:attrName>style.visibility</p:attrName>
                                        </p:attrNameLst>
                                      </p:cBhvr>
                                      <p:to>
                                        <p:strVal val="visible"/>
                                      </p:to>
                                    </p:set>
                                    <p:animEffect transition="in" filter="fade">
                                      <p:cBhvr>
                                        <p:cTn id="42" dur="1000"/>
                                        <p:tgtEl>
                                          <p:spTgt spid="219139">
                                            <p:txEl>
                                              <p:pRg st="5" end="5"/>
                                            </p:txEl>
                                          </p:spTgt>
                                        </p:tgtEl>
                                      </p:cBhvr>
                                    </p:animEffect>
                                    <p:anim calcmode="lin" valueType="num">
                                      <p:cBhvr>
                                        <p:cTn id="43" dur="1000" fill="hold"/>
                                        <p:tgtEl>
                                          <p:spTgt spid="21913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1913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1" name="Rectangle 2"/>
          <p:cNvSpPr>
            <a:spLocks noGrp="1" noChangeArrowheads="1"/>
          </p:cNvSpPr>
          <p:nvPr>
            <p:ph type="title"/>
          </p:nvPr>
        </p:nvSpPr>
        <p:spPr/>
        <p:txBody>
          <a:bodyPr/>
          <a:lstStyle/>
          <a:p>
            <a:pPr eaLnBrk="1" hangingPunct="1"/>
            <a:r>
              <a:rPr lang="tr-TR"/>
              <a:t>Küreselleşme Sürecinde ÇUŞ</a:t>
            </a:r>
          </a:p>
        </p:txBody>
      </p:sp>
      <p:sp>
        <p:nvSpPr>
          <p:cNvPr id="220163" name="Rectangle 3"/>
          <p:cNvSpPr>
            <a:spLocks noGrp="1" noChangeArrowheads="1"/>
          </p:cNvSpPr>
          <p:nvPr>
            <p:ph type="body" idx="1"/>
          </p:nvPr>
        </p:nvSpPr>
        <p:spPr/>
        <p:txBody>
          <a:bodyPr/>
          <a:lstStyle/>
          <a:p>
            <a:pPr eaLnBrk="1" hangingPunct="1"/>
            <a:r>
              <a:rPr lang="tr-TR"/>
              <a:t>Marksist Yaklaşım</a:t>
            </a:r>
          </a:p>
          <a:p>
            <a:pPr lvl="1" eaLnBrk="1" hangingPunct="1">
              <a:buFontTx/>
              <a:buNone/>
            </a:pPr>
            <a:r>
              <a:rPr lang="tr-TR"/>
              <a:t>Ücretler</a:t>
            </a:r>
          </a:p>
          <a:p>
            <a:pPr lvl="1" eaLnBrk="1" hangingPunct="1">
              <a:buFontTx/>
              <a:buNone/>
            </a:pPr>
            <a:r>
              <a:rPr lang="tr-TR"/>
              <a:t>Üretilen değer çevreden merkeze akıyor</a:t>
            </a:r>
          </a:p>
        </p:txBody>
      </p:sp>
    </p:spTree>
    <p:extLst>
      <p:ext uri="{BB962C8B-B14F-4D97-AF65-F5344CB8AC3E}">
        <p14:creationId xmlns:p14="http://schemas.microsoft.com/office/powerpoint/2010/main" val="1970846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0163">
                                            <p:txEl>
                                              <p:pRg st="0" end="0"/>
                                            </p:txEl>
                                          </p:spTgt>
                                        </p:tgtEl>
                                        <p:attrNameLst>
                                          <p:attrName>style.visibility</p:attrName>
                                        </p:attrNameLst>
                                      </p:cBhvr>
                                      <p:to>
                                        <p:strVal val="visible"/>
                                      </p:to>
                                    </p:set>
                                    <p:animEffect transition="in" filter="fade">
                                      <p:cBhvr>
                                        <p:cTn id="7" dur="1000"/>
                                        <p:tgtEl>
                                          <p:spTgt spid="220163">
                                            <p:txEl>
                                              <p:pRg st="0" end="0"/>
                                            </p:txEl>
                                          </p:spTgt>
                                        </p:tgtEl>
                                      </p:cBhvr>
                                    </p:animEffect>
                                    <p:anim calcmode="lin" valueType="num">
                                      <p:cBhvr>
                                        <p:cTn id="8" dur="1000" fill="hold"/>
                                        <p:tgtEl>
                                          <p:spTgt spid="2201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016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20163">
                                            <p:txEl>
                                              <p:pRg st="1" end="1"/>
                                            </p:txEl>
                                          </p:spTgt>
                                        </p:tgtEl>
                                        <p:attrNameLst>
                                          <p:attrName>style.visibility</p:attrName>
                                        </p:attrNameLst>
                                      </p:cBhvr>
                                      <p:to>
                                        <p:strVal val="visible"/>
                                      </p:to>
                                    </p:set>
                                    <p:animEffect transition="in" filter="fade">
                                      <p:cBhvr>
                                        <p:cTn id="12" dur="1000"/>
                                        <p:tgtEl>
                                          <p:spTgt spid="220163">
                                            <p:txEl>
                                              <p:pRg st="1" end="1"/>
                                            </p:txEl>
                                          </p:spTgt>
                                        </p:tgtEl>
                                      </p:cBhvr>
                                    </p:animEffect>
                                    <p:anim calcmode="lin" valueType="num">
                                      <p:cBhvr>
                                        <p:cTn id="13" dur="1000" fill="hold"/>
                                        <p:tgtEl>
                                          <p:spTgt spid="22016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2016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20163">
                                            <p:txEl>
                                              <p:pRg st="2" end="2"/>
                                            </p:txEl>
                                          </p:spTgt>
                                        </p:tgtEl>
                                        <p:attrNameLst>
                                          <p:attrName>style.visibility</p:attrName>
                                        </p:attrNameLst>
                                      </p:cBhvr>
                                      <p:to>
                                        <p:strVal val="visible"/>
                                      </p:to>
                                    </p:set>
                                    <p:animEffect transition="in" filter="fade">
                                      <p:cBhvr>
                                        <p:cTn id="17" dur="1000"/>
                                        <p:tgtEl>
                                          <p:spTgt spid="220163">
                                            <p:txEl>
                                              <p:pRg st="2" end="2"/>
                                            </p:txEl>
                                          </p:spTgt>
                                        </p:tgtEl>
                                      </p:cBhvr>
                                    </p:animEffect>
                                    <p:anim calcmode="lin" valueType="num">
                                      <p:cBhvr>
                                        <p:cTn id="18" dur="1000" fill="hold"/>
                                        <p:tgtEl>
                                          <p:spTgt spid="22016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2016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tr-TR" sz="3800"/>
              <a:t>GATT-DTÖ</a:t>
            </a:r>
            <a:br>
              <a:rPr lang="tr-TR" sz="3800"/>
            </a:br>
            <a:endParaRPr lang="tr-TR" sz="3800"/>
          </a:p>
        </p:txBody>
      </p:sp>
      <p:pic>
        <p:nvPicPr>
          <p:cNvPr id="185347" name="Picture 3" descr="gatt"/>
          <p:cNvPicPr>
            <a:picLocks noGrp="1" noChangeAspect="1" noChangeArrowheads="1"/>
          </p:cNvPicPr>
          <p:nvPr>
            <p:ph type="body" idx="1"/>
          </p:nvPr>
        </p:nvPicPr>
        <p:blipFill>
          <a:blip r:embed="rId2" cstate="print"/>
          <a:srcRect/>
          <a:stretch>
            <a:fillRect/>
          </a:stretch>
        </p:blipFill>
        <p:spPr>
          <a:xfrm>
            <a:off x="5848351" y="3286125"/>
            <a:ext cx="881063" cy="839788"/>
          </a:xfrm>
        </p:spPr>
      </p:pic>
      <p:pic>
        <p:nvPicPr>
          <p:cNvPr id="185348" name="Picture 4" descr="gatt"/>
          <p:cNvPicPr>
            <a:picLocks noChangeAspect="1" noChangeArrowheads="1"/>
          </p:cNvPicPr>
          <p:nvPr/>
        </p:nvPicPr>
        <p:blipFill>
          <a:blip r:embed="rId2" cstate="print"/>
          <a:srcRect/>
          <a:stretch>
            <a:fillRect/>
          </a:stretch>
        </p:blipFill>
        <p:spPr bwMode="auto">
          <a:xfrm>
            <a:off x="2424113" y="908050"/>
            <a:ext cx="7416800" cy="5949950"/>
          </a:xfrm>
          <a:prstGeom prst="rect">
            <a:avLst/>
          </a:prstGeom>
          <a:noFill/>
          <a:ln w="9525">
            <a:noFill/>
            <a:miter lim="800000"/>
            <a:headEnd/>
            <a:tailEnd/>
          </a:ln>
        </p:spPr>
      </p:pic>
    </p:spTree>
    <p:extLst>
      <p:ext uri="{BB962C8B-B14F-4D97-AF65-F5344CB8AC3E}">
        <p14:creationId xmlns:p14="http://schemas.microsoft.com/office/powerpoint/2010/main" val="2447937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endParaRPr lang="tr-TR"/>
          </a:p>
        </p:txBody>
      </p:sp>
      <p:sp>
        <p:nvSpPr>
          <p:cNvPr id="186371" name="Rectangle 3"/>
          <p:cNvSpPr>
            <a:spLocks noGrp="1" noChangeArrowheads="1"/>
          </p:cNvSpPr>
          <p:nvPr>
            <p:ph type="body" idx="1"/>
          </p:nvPr>
        </p:nvSpPr>
        <p:spPr/>
        <p:txBody>
          <a:bodyPr/>
          <a:lstStyle/>
          <a:p>
            <a:pPr>
              <a:buFont typeface="Wingdings" pitchFamily="2" charset="2"/>
              <a:buNone/>
            </a:pPr>
            <a:r>
              <a:rPr lang="tr-TR"/>
              <a:t>GATT, 1948-1994 yılları arasında uygulana gelmiş ve dünya ticaretinde genel kabul gören bir çerçeve oluşturmuştur. </a:t>
            </a:r>
          </a:p>
          <a:p>
            <a:endParaRPr lang="tr-TR"/>
          </a:p>
        </p:txBody>
      </p:sp>
    </p:spTree>
    <p:extLst>
      <p:ext uri="{BB962C8B-B14F-4D97-AF65-F5344CB8AC3E}">
        <p14:creationId xmlns:p14="http://schemas.microsoft.com/office/powerpoint/2010/main" val="2753852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idx="4294967295"/>
          </p:nvPr>
        </p:nvSpPr>
        <p:spPr>
          <a:xfrm>
            <a:off x="1524000" y="274638"/>
            <a:ext cx="8229600" cy="1143000"/>
          </a:xfrm>
        </p:spPr>
        <p:txBody>
          <a:bodyPr/>
          <a:lstStyle/>
          <a:p>
            <a:r>
              <a:rPr lang="tr-TR" sz="3800"/>
              <a:t/>
            </a:r>
            <a:br>
              <a:rPr lang="tr-TR" sz="3800"/>
            </a:br>
            <a:endParaRPr lang="tr-TR" sz="3800"/>
          </a:p>
        </p:txBody>
      </p:sp>
      <p:graphicFrame>
        <p:nvGraphicFramePr>
          <p:cNvPr id="214071" name="Group 55"/>
          <p:cNvGraphicFramePr>
            <a:graphicFrameLocks noGrp="1"/>
          </p:cNvGraphicFramePr>
          <p:nvPr/>
        </p:nvGraphicFramePr>
        <p:xfrm>
          <a:off x="1524000" y="0"/>
          <a:ext cx="9145588" cy="6004560"/>
        </p:xfrm>
        <a:graphic>
          <a:graphicData uri="http://schemas.openxmlformats.org/drawingml/2006/table">
            <a:tbl>
              <a:tblPr/>
              <a:tblGrid>
                <a:gridCol w="2627313">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4392612">
                  <a:extLst>
                    <a:ext uri="{9D8B030D-6E8A-4147-A177-3AD203B41FA5}">
                      <a16:colId xmlns:a16="http://schemas.microsoft.com/office/drawing/2014/main" val="20002"/>
                    </a:ext>
                  </a:extLst>
                </a:gridCol>
                <a:gridCol w="1189038">
                  <a:extLst>
                    <a:ext uri="{9D8B030D-6E8A-4147-A177-3AD203B41FA5}">
                      <a16:colId xmlns:a16="http://schemas.microsoft.com/office/drawing/2014/main" val="20003"/>
                    </a:ext>
                  </a:extLst>
                </a:gridCol>
              </a:tblGrid>
              <a:tr h="4572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00004F"/>
                          </a:solidFill>
                          <a:effectLst/>
                          <a:latin typeface="Times New Roman" pitchFamily="18" charset="0"/>
                          <a:ea typeface="Times New Roman" pitchFamily="18" charset="0"/>
                          <a:cs typeface="Arial" charset="0"/>
                        </a:rPr>
                        <a:t>Yer / İsim</a:t>
                      </a:r>
                      <a:endParaRPr kumimoji="0" lang="tr-TR" sz="2000" b="1"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00004F"/>
                          </a:solidFill>
                          <a:effectLst/>
                          <a:latin typeface="Times New Roman" pitchFamily="18" charset="0"/>
                          <a:ea typeface="Times New Roman" pitchFamily="18" charset="0"/>
                          <a:cs typeface="Arial" charset="0"/>
                        </a:rPr>
                        <a:t>Yıl</a:t>
                      </a:r>
                      <a:endParaRPr kumimoji="0" lang="tr-TR" sz="2000" b="1"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00004F"/>
                          </a:solidFill>
                          <a:effectLst/>
                          <a:latin typeface="Times New Roman" pitchFamily="18" charset="0"/>
                          <a:ea typeface="Times New Roman" pitchFamily="18" charset="0"/>
                          <a:cs typeface="Arial" charset="0"/>
                        </a:rPr>
                        <a:t>Gündem Konuları</a:t>
                      </a:r>
                      <a:endParaRPr kumimoji="0" lang="tr-TR" sz="2000" b="1"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00004F"/>
                          </a:solidFill>
                          <a:effectLst/>
                          <a:latin typeface="Times New Roman" pitchFamily="18" charset="0"/>
                          <a:ea typeface="Times New Roman" pitchFamily="18" charset="0"/>
                          <a:cs typeface="Arial" charset="0"/>
                        </a:rPr>
                        <a:t>Katılan Ülke Sayısı</a:t>
                      </a:r>
                      <a:endParaRPr kumimoji="0" lang="tr-TR" sz="2000" b="1"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5275">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1. Cenevre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1947</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23</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24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2. Annency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1949</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13</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524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3. Torquay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1951</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38</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524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4. Cenevre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1956</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26</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524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5. Dillon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1960-1961</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26</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858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6. Kennedy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1964-1967</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 ve anti - damping önlemleri</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62</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524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7. Tokyo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1973-1979</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 tarife dışı önlemler ve çerçeve anlaşmalar</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102</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57200">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1" i="0" u="none" strike="noStrike" cap="none" normalizeH="0" baseline="0">
                          <a:ln>
                            <a:noFill/>
                          </a:ln>
                          <a:solidFill>
                            <a:srgbClr val="990033"/>
                          </a:solidFill>
                          <a:effectLst/>
                          <a:latin typeface="Times New Roman" pitchFamily="18" charset="0"/>
                          <a:ea typeface="Times New Roman" pitchFamily="18" charset="0"/>
                          <a:cs typeface="Arial" charset="0"/>
                        </a:rPr>
                        <a:t>8. Uruguay Round</a:t>
                      </a:r>
                      <a:endParaRPr kumimoji="0" lang="tr-TR" sz="2000" b="0" i="0" u="none" strike="noStrike" cap="none" normalizeH="0" baseline="0">
                        <a:ln>
                          <a:noFill/>
                        </a:ln>
                        <a:solidFill>
                          <a:srgbClr val="990033"/>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1986-1994</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Tarifeler, tarife dışı önlemler, kurallar, hizmetler,   fikri mülkiyet hakları, anlaşmazlıkların halli, tekstil, tarım, DTÖ’nün kurulması vb.</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folHlink"/>
                        </a:buClr>
                        <a:buSzPct val="90000"/>
                        <a:buFont typeface="Wingdings" pitchFamily="2" charset="2"/>
                        <a:buNone/>
                        <a:tabLst/>
                      </a:pPr>
                      <a:r>
                        <a:rPr kumimoji="0" lang="tr-TR" sz="2000" b="0" i="0" u="none" strike="noStrike" cap="none" normalizeH="0" baseline="0">
                          <a:ln>
                            <a:noFill/>
                          </a:ln>
                          <a:solidFill>
                            <a:srgbClr val="00004F"/>
                          </a:solidFill>
                          <a:effectLst/>
                          <a:latin typeface="Times New Roman" pitchFamily="18" charset="0"/>
                          <a:ea typeface="Times New Roman" pitchFamily="18" charset="0"/>
                          <a:cs typeface="Arial" charset="0"/>
                        </a:rPr>
                        <a:t>123</a:t>
                      </a:r>
                      <a:endParaRPr kumimoji="0" lang="tr-TR" sz="2000" b="0" i="0" u="none" strike="noStrike" cap="none" normalizeH="0" baseline="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81041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1524000" y="260351"/>
            <a:ext cx="9144000" cy="1412875"/>
          </a:xfrm>
        </p:spPr>
        <p:txBody>
          <a:bodyPr/>
          <a:lstStyle/>
          <a:p>
            <a:r>
              <a:rPr lang="tr-TR" sz="4600" b="1"/>
              <a:t>DÜNYA TİCARET </a:t>
            </a:r>
            <a:br>
              <a:rPr lang="tr-TR" sz="4600" b="1"/>
            </a:br>
            <a:r>
              <a:rPr lang="tr-TR" sz="4600" b="1"/>
              <a:t>ÖRGÜTÜ</a:t>
            </a:r>
          </a:p>
        </p:txBody>
      </p:sp>
      <p:pic>
        <p:nvPicPr>
          <p:cNvPr id="188419" name="Picture 3" descr="wto"/>
          <p:cNvPicPr>
            <a:picLocks noGrp="1" noChangeAspect="1" noChangeArrowheads="1"/>
          </p:cNvPicPr>
          <p:nvPr>
            <p:ph idx="1"/>
          </p:nvPr>
        </p:nvPicPr>
        <p:blipFill>
          <a:blip r:embed="rId2" cstate="print"/>
          <a:srcRect/>
          <a:stretch>
            <a:fillRect/>
          </a:stretch>
        </p:blipFill>
        <p:spPr>
          <a:xfrm>
            <a:off x="2927351" y="1844675"/>
            <a:ext cx="6264275" cy="4679950"/>
          </a:xfrm>
        </p:spPr>
      </p:pic>
    </p:spTree>
    <p:extLst>
      <p:ext uri="{BB962C8B-B14F-4D97-AF65-F5344CB8AC3E}">
        <p14:creationId xmlns:p14="http://schemas.microsoft.com/office/powerpoint/2010/main" val="780557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tr-TR"/>
              <a:t>DTÖ</a:t>
            </a:r>
          </a:p>
        </p:txBody>
      </p:sp>
      <p:sp>
        <p:nvSpPr>
          <p:cNvPr id="189443" name="Rectangle 3"/>
          <p:cNvSpPr>
            <a:spLocks noGrp="1" noChangeArrowheads="1"/>
          </p:cNvSpPr>
          <p:nvPr>
            <p:ph type="body" idx="1"/>
          </p:nvPr>
        </p:nvSpPr>
        <p:spPr/>
        <p:txBody>
          <a:bodyPr/>
          <a:lstStyle/>
          <a:p>
            <a:pPr>
              <a:lnSpc>
                <a:spcPct val="90000"/>
              </a:lnSpc>
            </a:pPr>
            <a:r>
              <a:rPr lang="tr-TR" sz="2000"/>
              <a:t>	1994 yılında, Uruguay Toplantılarında Dünya 	Ticaret Örgütü’ne (DTÖ) bağlanmıştır.</a:t>
            </a:r>
          </a:p>
          <a:p>
            <a:pPr>
              <a:lnSpc>
                <a:spcPct val="90000"/>
              </a:lnSpc>
            </a:pPr>
            <a:endParaRPr lang="tr-TR" sz="2000"/>
          </a:p>
          <a:p>
            <a:pPr>
              <a:lnSpc>
                <a:spcPct val="90000"/>
              </a:lnSpc>
            </a:pPr>
            <a:r>
              <a:rPr lang="tr-TR" sz="2000"/>
              <a:t>	Halen dünya ticaretini çok yanlı olarak 	serbestleştirme çalışmalarında bulunmak 	DTÖ’nün temel görevi durumundadır. </a:t>
            </a:r>
          </a:p>
          <a:p>
            <a:pPr>
              <a:lnSpc>
                <a:spcPct val="90000"/>
              </a:lnSpc>
            </a:pPr>
            <a:endParaRPr lang="tr-TR" sz="2000"/>
          </a:p>
          <a:p>
            <a:pPr>
              <a:lnSpc>
                <a:spcPct val="90000"/>
              </a:lnSpc>
            </a:pPr>
            <a:r>
              <a:rPr lang="tr-TR" sz="2000"/>
              <a:t>	Üyeler arasında çıkabilecek anlaşmazlıklarda 	arabuluculuk görevi 	yapmak, </a:t>
            </a:r>
          </a:p>
          <a:p>
            <a:pPr>
              <a:lnSpc>
                <a:spcPct val="90000"/>
              </a:lnSpc>
            </a:pPr>
            <a:endParaRPr lang="tr-TR" sz="2000"/>
          </a:p>
          <a:p>
            <a:pPr>
              <a:lnSpc>
                <a:spcPct val="90000"/>
              </a:lnSpc>
            </a:pPr>
            <a:r>
              <a:rPr lang="tr-TR" sz="2000"/>
              <a:t>	Üye ülkelerin ticaret politikalarını gözden 	geçirmek gibi görevleri de vardır. </a:t>
            </a:r>
          </a:p>
          <a:p>
            <a:pPr>
              <a:lnSpc>
                <a:spcPct val="90000"/>
              </a:lnSpc>
            </a:pPr>
            <a:endParaRPr lang="tr-TR" sz="2000"/>
          </a:p>
        </p:txBody>
      </p:sp>
    </p:spTree>
    <p:extLst>
      <p:ext uri="{BB962C8B-B14F-4D97-AF65-F5344CB8AC3E}">
        <p14:creationId xmlns:p14="http://schemas.microsoft.com/office/powerpoint/2010/main" val="1275818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tr-TR" sz="3800"/>
              <a:t>DTÖ</a:t>
            </a:r>
            <a:br>
              <a:rPr lang="tr-TR" sz="3800"/>
            </a:br>
            <a:endParaRPr lang="tr-TR" sz="3800"/>
          </a:p>
        </p:txBody>
      </p:sp>
      <p:sp>
        <p:nvSpPr>
          <p:cNvPr id="190467" name="Rectangle 3"/>
          <p:cNvSpPr>
            <a:spLocks noGrp="1" noChangeArrowheads="1"/>
          </p:cNvSpPr>
          <p:nvPr>
            <p:ph type="body" idx="1"/>
          </p:nvPr>
        </p:nvSpPr>
        <p:spPr/>
        <p:txBody>
          <a:bodyPr/>
          <a:lstStyle/>
          <a:p>
            <a:pPr>
              <a:lnSpc>
                <a:spcPct val="90000"/>
              </a:lnSpc>
              <a:buFont typeface="Wingdings" pitchFamily="2" charset="2"/>
              <a:buNone/>
            </a:pPr>
            <a:r>
              <a:rPr lang="tr-TR"/>
              <a:t>DTÖ sistemi, günümüz itibariyle temel olarak şu anlaşmaları içermektedir:</a:t>
            </a:r>
          </a:p>
          <a:p>
            <a:pPr>
              <a:lnSpc>
                <a:spcPct val="90000"/>
              </a:lnSpc>
              <a:buFont typeface="Wingdings" pitchFamily="2" charset="2"/>
              <a:buNone/>
            </a:pPr>
            <a:endParaRPr lang="tr-TR"/>
          </a:p>
          <a:p>
            <a:pPr>
              <a:lnSpc>
                <a:spcPct val="90000"/>
              </a:lnSpc>
            </a:pPr>
            <a:r>
              <a:rPr lang="tr-TR"/>
              <a:t> Tarifeler ve Ticaret Genel Anlaşması (GATT)</a:t>
            </a:r>
          </a:p>
          <a:p>
            <a:pPr>
              <a:lnSpc>
                <a:spcPct val="90000"/>
              </a:lnSpc>
            </a:pPr>
            <a:r>
              <a:rPr lang="tr-TR"/>
              <a:t> Hizmetler Ticaretine İlişkin Genel Anlaşma (GATS)</a:t>
            </a:r>
          </a:p>
          <a:p>
            <a:pPr>
              <a:lnSpc>
                <a:spcPct val="90000"/>
              </a:lnSpc>
            </a:pPr>
            <a:r>
              <a:rPr lang="tr-TR"/>
              <a:t> Ticaretle Bağlantılı Fikri Mülkiyet Hakları Anlaşması (TRIPS)</a:t>
            </a:r>
          </a:p>
          <a:p>
            <a:pPr>
              <a:lnSpc>
                <a:spcPct val="90000"/>
              </a:lnSpc>
            </a:pPr>
            <a:endParaRPr lang="tr-TR"/>
          </a:p>
        </p:txBody>
      </p:sp>
    </p:spTree>
    <p:extLst>
      <p:ext uri="{BB962C8B-B14F-4D97-AF65-F5344CB8AC3E}">
        <p14:creationId xmlns:p14="http://schemas.microsoft.com/office/powerpoint/2010/main" val="2581193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tr-TR"/>
              <a:t>TELEKOMÜNİKASYON</a:t>
            </a:r>
          </a:p>
        </p:txBody>
      </p:sp>
      <p:sp>
        <p:nvSpPr>
          <p:cNvPr id="191491" name="Rectangle 3"/>
          <p:cNvSpPr>
            <a:spLocks noGrp="1" noChangeArrowheads="1"/>
          </p:cNvSpPr>
          <p:nvPr>
            <p:ph type="body" idx="1"/>
          </p:nvPr>
        </p:nvSpPr>
        <p:spPr/>
        <p:txBody>
          <a:bodyPr/>
          <a:lstStyle/>
          <a:p>
            <a:pPr lvl="2" algn="just">
              <a:spcAft>
                <a:spcPts val="500"/>
              </a:spcAft>
            </a:pPr>
            <a:r>
              <a:rPr lang="tr-TR" sz="2100"/>
              <a:t>Kelime anlamı üzerinden tanımlarsak, telekomünikasyon 1837’de telgrafın keşfi ile başlayan ve teknolojik gelişmeler ile çeşitlenen haberleşme sistemlerinin tamamını anlatır.</a:t>
            </a:r>
          </a:p>
          <a:p>
            <a:pPr lvl="2" algn="just">
              <a:spcAft>
                <a:spcPts val="500"/>
              </a:spcAft>
            </a:pPr>
            <a:r>
              <a:rPr lang="tr-TR" sz="2100"/>
              <a:t>Günümüzde, telekomünikasyon, telgraf, telefon, teleks hizmetleri yanında radyo, TV, mobil telefon ve benzer hizmetleri de kapsayan bir biçimde kullanılmaktadır. Ancak böyle bir tanımda önemli bir boyut eksik kalmaktadır. Çünkü üzerinde elektrik sinyallerine dönüşmüş enformasyon akmayan bir telekomünikasyon sistemi, sadece potansiyel olarak bir telekomünikasyon sistemidir. O halde telekomünikasyon kavramı, üzerinden akan enformasyonla birlikte ele alınmak durumundadır. </a:t>
            </a:r>
          </a:p>
          <a:p>
            <a:pPr>
              <a:lnSpc>
                <a:spcPct val="90000"/>
              </a:lnSpc>
            </a:pPr>
            <a:endParaRPr lang="tr-TR" sz="2400"/>
          </a:p>
        </p:txBody>
      </p:sp>
    </p:spTree>
    <p:extLst>
      <p:ext uri="{BB962C8B-B14F-4D97-AF65-F5344CB8AC3E}">
        <p14:creationId xmlns:p14="http://schemas.microsoft.com/office/powerpoint/2010/main" val="4154591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r>
              <a:rPr lang="tr-TR"/>
              <a:t>TELEKOMÜNİKASYON</a:t>
            </a:r>
          </a:p>
        </p:txBody>
      </p:sp>
      <p:sp>
        <p:nvSpPr>
          <p:cNvPr id="192515" name="Rectangle 3"/>
          <p:cNvSpPr>
            <a:spLocks noGrp="1" noChangeArrowheads="1"/>
          </p:cNvSpPr>
          <p:nvPr>
            <p:ph type="body" idx="1"/>
          </p:nvPr>
        </p:nvSpPr>
        <p:spPr/>
        <p:txBody>
          <a:bodyPr/>
          <a:lstStyle/>
          <a:p>
            <a:r>
              <a:rPr lang="tr-TR"/>
              <a:t>Temel Hizmetler:</a:t>
            </a:r>
          </a:p>
          <a:p>
            <a:pPr>
              <a:buFont typeface="Wingdings" pitchFamily="2" charset="2"/>
              <a:buNone/>
            </a:pPr>
            <a:r>
              <a:rPr lang="tr-TR"/>
              <a:t>	</a:t>
            </a:r>
            <a:r>
              <a:rPr lang="tr-TR" sz="1400"/>
              <a:t>Temel hizmetler, bir haberleşme devresi üzerinden sadece taşıma kapasitesi sağlayan ve tüketicinin sağladığı bilgi ile karşılıklı etkileşim yönünden kolaylıkla anlaşılabilir durumda olan hizmetler olarak tanımlanmaktadır. Telefon, telgraf gibi hizmetler, bu tanım doğrultusunda temel hizmetler kapsamına girmektedir. Bu anlamıyla temel hizmetlerin sunulduğu şebekeler, telekomünikasyon sistemlerinin kendisidir. </a:t>
            </a:r>
          </a:p>
          <a:p>
            <a:pPr>
              <a:buFont typeface="Wingdings" pitchFamily="2" charset="2"/>
              <a:buNone/>
            </a:pPr>
            <a:endParaRPr lang="tr-TR" sz="1400"/>
          </a:p>
          <a:p>
            <a:r>
              <a:rPr lang="tr-TR"/>
              <a:t>Katma Değerli Hizmetler</a:t>
            </a:r>
          </a:p>
          <a:p>
            <a:pPr>
              <a:buFont typeface="Wingdings" pitchFamily="2" charset="2"/>
              <a:buNone/>
            </a:pPr>
            <a:r>
              <a:rPr lang="tr-TR" sz="1600"/>
              <a:t>	Katma değerli hizmetler ise temel hizmeti biçim, içerik, protokol veya diğer yönleriyle bir işleme tabi tutan bilgisayar uygulamaları ile birleştiren veya aboneye ilave, farklı veya yeniden şekillendirilmiş bilgi sunan ya da abone ile stoklanmış bilgi kaynağı arasında karşılıklı ilişkiyi sağlayan, bilgi yoğun hizmetlerdir. Günümüzde yoğun olarak kullanılan mobil telefon, çağrı cihazı….</a:t>
            </a:r>
          </a:p>
          <a:p>
            <a:pPr lvl="2" algn="just">
              <a:spcAft>
                <a:spcPts val="500"/>
              </a:spcAft>
              <a:buNone/>
            </a:pPr>
            <a:endParaRPr lang="tr-TR" sz="1500"/>
          </a:p>
        </p:txBody>
      </p:sp>
    </p:spTree>
    <p:extLst>
      <p:ext uri="{BB962C8B-B14F-4D97-AF65-F5344CB8AC3E}">
        <p14:creationId xmlns:p14="http://schemas.microsoft.com/office/powerpoint/2010/main" val="875114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pPr eaLnBrk="1" hangingPunct="1"/>
            <a:r>
              <a:rPr lang="tr-TR"/>
              <a:t>Küresel Medya</a:t>
            </a:r>
          </a:p>
        </p:txBody>
      </p:sp>
      <p:sp>
        <p:nvSpPr>
          <p:cNvPr id="183299" name="Rectangle 3"/>
          <p:cNvSpPr>
            <a:spLocks noGrp="1" noChangeArrowheads="1"/>
          </p:cNvSpPr>
          <p:nvPr>
            <p:ph idx="1"/>
          </p:nvPr>
        </p:nvSpPr>
        <p:spPr/>
        <p:txBody>
          <a:bodyPr/>
          <a:lstStyle/>
          <a:p>
            <a:pPr eaLnBrk="1" hangingPunct="1">
              <a:buFontTx/>
              <a:buNone/>
            </a:pPr>
            <a:r>
              <a:rPr lang="tr-TR"/>
              <a:t>	Kültürel paketin tamamı –film, TV, müzik, spor- bütün dünya sathına bir avuç medya şirketi tarafından dağıtılmaktadır</a:t>
            </a:r>
          </a:p>
        </p:txBody>
      </p:sp>
    </p:spTree>
    <p:extLst>
      <p:ext uri="{BB962C8B-B14F-4D97-AF65-F5344CB8AC3E}">
        <p14:creationId xmlns:p14="http://schemas.microsoft.com/office/powerpoint/2010/main" val="8983275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tr-TR"/>
              <a:t>TELEKOMÜNİKASYON</a:t>
            </a:r>
          </a:p>
        </p:txBody>
      </p:sp>
      <p:sp>
        <p:nvSpPr>
          <p:cNvPr id="193539" name="Rectangle 3"/>
          <p:cNvSpPr>
            <a:spLocks noGrp="1" noChangeArrowheads="1"/>
          </p:cNvSpPr>
          <p:nvPr>
            <p:ph type="body" idx="1"/>
          </p:nvPr>
        </p:nvSpPr>
        <p:spPr/>
        <p:txBody>
          <a:bodyPr/>
          <a:lstStyle/>
          <a:p>
            <a:pPr lvl="2"/>
            <a:r>
              <a:rPr lang="tr-TR" sz="2100" b="1"/>
              <a:t>Telekomünikasyon alanı günümüzde kabaca üç ana bölüme ayrılarak incelenmektedir:</a:t>
            </a:r>
            <a:endParaRPr lang="tr-TR" sz="2100"/>
          </a:p>
          <a:p>
            <a:pPr lvl="2"/>
            <a:r>
              <a:rPr lang="tr-TR" sz="2100"/>
              <a:t>1-telekomünikasyon cihazları üretimi,</a:t>
            </a:r>
          </a:p>
          <a:p>
            <a:pPr lvl="2"/>
            <a:r>
              <a:rPr lang="tr-TR" sz="2100"/>
              <a:t>2-temel telekomünikasyon hizmetleri,</a:t>
            </a:r>
          </a:p>
          <a:p>
            <a:pPr lvl="2"/>
            <a:r>
              <a:rPr lang="tr-TR" sz="2100"/>
              <a:t>3-katma değerli hizmetler,</a:t>
            </a:r>
          </a:p>
          <a:p>
            <a:pPr lvl="2"/>
            <a:r>
              <a:rPr lang="tr-TR" sz="2100"/>
              <a:t>Bu bölümlemeyi, özelleştirme açısından incelediğimiz de, öncelikle telekomünikasyon cihazları üretimi alanının özelleştirildiğini görebiliriz. Katma değerli hizmetler alanında da en önemli parçalar olan GSM hizmetleri ve internet alanları serbestleştirilmiş alanlardır. Bugün özelleştirme siyasası çerçevesinde tartışılan temel hizmetler ve bunların altyapısının özelleştirilmesidir. </a:t>
            </a:r>
          </a:p>
          <a:p>
            <a:endParaRPr lang="tr-TR" sz="2400"/>
          </a:p>
        </p:txBody>
      </p:sp>
    </p:spTree>
    <p:extLst>
      <p:ext uri="{BB962C8B-B14F-4D97-AF65-F5344CB8AC3E}">
        <p14:creationId xmlns:p14="http://schemas.microsoft.com/office/powerpoint/2010/main" val="3903247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r>
              <a:rPr lang="tr-TR"/>
              <a:t>TELEKOMÜNİKASYON</a:t>
            </a:r>
          </a:p>
        </p:txBody>
      </p:sp>
      <p:sp>
        <p:nvSpPr>
          <p:cNvPr id="194563" name="Rectangle 3"/>
          <p:cNvSpPr>
            <a:spLocks noGrp="1" noChangeArrowheads="1"/>
          </p:cNvSpPr>
          <p:nvPr>
            <p:ph type="body" idx="1"/>
          </p:nvPr>
        </p:nvSpPr>
        <p:spPr/>
        <p:txBody>
          <a:bodyPr/>
          <a:lstStyle/>
          <a:p>
            <a:r>
              <a:rPr lang="tr-TR"/>
              <a:t>PTT’ye Eleştiriler</a:t>
            </a:r>
          </a:p>
          <a:p>
            <a:pPr>
              <a:buFont typeface="Wingdings" pitchFamily="2" charset="2"/>
              <a:buNone/>
            </a:pPr>
            <a:r>
              <a:rPr lang="tr-TR"/>
              <a:t>	Ulusal telekomünikasyon tekelinin verimsizliği</a:t>
            </a:r>
          </a:p>
          <a:p>
            <a:r>
              <a:rPr lang="tr-TR"/>
              <a:t>Küreselleşme ve Telekomünikasyon</a:t>
            </a:r>
          </a:p>
          <a:p>
            <a:pPr lvl="1">
              <a:buFont typeface="Wingdings" pitchFamily="2" charset="2"/>
              <a:buNone/>
            </a:pPr>
            <a:r>
              <a:rPr lang="tr-TR"/>
              <a:t>Küresel piyasalar için hayati</a:t>
            </a:r>
          </a:p>
          <a:p>
            <a:pPr lvl="1">
              <a:buFont typeface="Wingdings" pitchFamily="2" charset="2"/>
              <a:buNone/>
            </a:pPr>
            <a:r>
              <a:rPr lang="tr-TR"/>
              <a:t>Telekomünikasyon karlı pazarlar yaratıyor</a:t>
            </a:r>
          </a:p>
        </p:txBody>
      </p:sp>
    </p:spTree>
    <p:extLst>
      <p:ext uri="{BB962C8B-B14F-4D97-AF65-F5344CB8AC3E}">
        <p14:creationId xmlns:p14="http://schemas.microsoft.com/office/powerpoint/2010/main" val="3109263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r>
              <a:rPr lang="tr-TR"/>
              <a:t>Telekomünikasyon-Özelleştirme</a:t>
            </a:r>
          </a:p>
        </p:txBody>
      </p:sp>
      <p:sp>
        <p:nvSpPr>
          <p:cNvPr id="195587" name="Rectangle 3"/>
          <p:cNvSpPr>
            <a:spLocks noGrp="1" noChangeArrowheads="1"/>
          </p:cNvSpPr>
          <p:nvPr>
            <p:ph type="body" idx="1"/>
          </p:nvPr>
        </p:nvSpPr>
        <p:spPr/>
        <p:txBody>
          <a:bodyPr/>
          <a:lstStyle/>
          <a:p>
            <a:pPr>
              <a:lnSpc>
                <a:spcPct val="90000"/>
              </a:lnSpc>
            </a:pPr>
            <a:r>
              <a:rPr lang="tr-TR" sz="2000"/>
              <a:t>Telekomünikasyon cihazlarının üretimi</a:t>
            </a:r>
          </a:p>
          <a:p>
            <a:pPr>
              <a:lnSpc>
                <a:spcPct val="90000"/>
              </a:lnSpc>
              <a:buFont typeface="Wingdings" pitchFamily="2" charset="2"/>
              <a:buNone/>
            </a:pPr>
            <a:r>
              <a:rPr lang="tr-TR" sz="2000"/>
              <a:t>	Cihaz üretimi yapan yerli ve devletin hissedar olduğu firmalar özelleştirilmiştir. </a:t>
            </a:r>
          </a:p>
          <a:p>
            <a:pPr>
              <a:lnSpc>
                <a:spcPct val="90000"/>
              </a:lnSpc>
              <a:buFont typeface="Wingdings" pitchFamily="2" charset="2"/>
              <a:buNone/>
            </a:pPr>
            <a:endParaRPr lang="tr-TR" sz="2000"/>
          </a:p>
          <a:p>
            <a:pPr>
              <a:lnSpc>
                <a:spcPct val="90000"/>
              </a:lnSpc>
            </a:pPr>
            <a:r>
              <a:rPr lang="tr-TR" sz="2000"/>
              <a:t>GSM alanı ve internet alanı özel şirketlerin elindedir.</a:t>
            </a:r>
          </a:p>
          <a:p>
            <a:pPr>
              <a:lnSpc>
                <a:spcPct val="90000"/>
              </a:lnSpc>
            </a:pPr>
            <a:endParaRPr lang="tr-TR" sz="2000"/>
          </a:p>
          <a:p>
            <a:pPr>
              <a:lnSpc>
                <a:spcPct val="90000"/>
              </a:lnSpc>
            </a:pPr>
            <a:r>
              <a:rPr lang="tr-TR" sz="2000"/>
              <a:t>Temel telekomünikasyon hizmeti veren Türk Telekom A.Ş.’de özelleştirilmiştir. Türk Telekom'un yüzde 55 hissesinin satışı kesinleşti.Suikasta kurban giden eski Lübnan Başbakanı Refik Hariri'nin ailesine ait olan Oger Telecom, azınlık ortağı olarak Telecom İtalya, işbirliği ortağı olarak da BT Group PLC'nin Uluslararası danışmanlık kolu olan BT Telconsult'u içine alan bir konsorsiyum kurdu.</a:t>
            </a:r>
          </a:p>
          <a:p>
            <a:pPr>
              <a:lnSpc>
                <a:spcPct val="90000"/>
              </a:lnSpc>
              <a:buFont typeface="Wingdings" pitchFamily="2" charset="2"/>
              <a:buNone/>
            </a:pPr>
            <a:endParaRPr lang="tr-TR" sz="2000"/>
          </a:p>
        </p:txBody>
      </p:sp>
    </p:spTree>
    <p:extLst>
      <p:ext uri="{BB962C8B-B14F-4D97-AF65-F5344CB8AC3E}">
        <p14:creationId xmlns:p14="http://schemas.microsoft.com/office/powerpoint/2010/main" val="2189888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r>
              <a:rPr lang="tr-TR"/>
              <a:t>Küresel Medya</a:t>
            </a:r>
          </a:p>
        </p:txBody>
      </p:sp>
      <p:sp>
        <p:nvSpPr>
          <p:cNvPr id="196611" name="Rectangle 3"/>
          <p:cNvSpPr>
            <a:spLocks noGrp="1" noChangeArrowheads="1"/>
          </p:cNvSpPr>
          <p:nvPr>
            <p:ph idx="1"/>
          </p:nvPr>
        </p:nvSpPr>
        <p:spPr/>
        <p:txBody>
          <a:bodyPr/>
          <a:lstStyle/>
          <a:p>
            <a:pPr eaLnBrk="1" hangingPunct="1">
              <a:buFontTx/>
              <a:buNone/>
            </a:pPr>
            <a:r>
              <a:rPr lang="tr-TR"/>
              <a:t>			</a:t>
            </a:r>
            <a:r>
              <a:rPr lang="tr-TR" b="1"/>
              <a:t>Kuralların kaldırılması</a:t>
            </a:r>
          </a:p>
          <a:p>
            <a:pPr eaLnBrk="1" hangingPunct="1">
              <a:buFontTx/>
              <a:buNone/>
            </a:pPr>
            <a:r>
              <a:rPr lang="tr-TR" b="1"/>
              <a:t>				(Deregülasyon)</a:t>
            </a:r>
          </a:p>
          <a:p>
            <a:pPr eaLnBrk="1" hangingPunct="1">
              <a:buFontTx/>
              <a:buNone/>
            </a:pPr>
            <a:r>
              <a:rPr lang="tr-TR"/>
              <a:t>	Kamu yayıncılığı gerilemektedir.  </a:t>
            </a:r>
          </a:p>
          <a:p>
            <a:pPr eaLnBrk="1" hangingPunct="1">
              <a:buFontTx/>
              <a:buNone/>
            </a:pPr>
            <a:r>
              <a:rPr lang="tr-TR"/>
              <a:t>	Özelleştirme</a:t>
            </a:r>
          </a:p>
          <a:p>
            <a:pPr eaLnBrk="1" hangingPunct="1">
              <a:buFontTx/>
              <a:buNone/>
            </a:pPr>
            <a:r>
              <a:rPr lang="tr-TR"/>
              <a:t>	Reregülasyon</a:t>
            </a:r>
          </a:p>
          <a:p>
            <a:pPr eaLnBrk="1" hangingPunct="1">
              <a:buFontTx/>
              <a:buNone/>
            </a:pPr>
            <a:endParaRPr lang="tr-TR"/>
          </a:p>
          <a:p>
            <a:pPr eaLnBrk="1" hangingPunct="1"/>
            <a:endParaRPr lang="tr-TR"/>
          </a:p>
        </p:txBody>
      </p:sp>
    </p:spTree>
    <p:extLst>
      <p:ext uri="{BB962C8B-B14F-4D97-AF65-F5344CB8AC3E}">
        <p14:creationId xmlns:p14="http://schemas.microsoft.com/office/powerpoint/2010/main" val="18613845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pPr eaLnBrk="1" hangingPunct="1"/>
            <a:r>
              <a:rPr lang="tr-TR"/>
              <a:t>Küresel Medya</a:t>
            </a:r>
          </a:p>
        </p:txBody>
      </p:sp>
      <p:sp>
        <p:nvSpPr>
          <p:cNvPr id="197635" name="Rectangle 3"/>
          <p:cNvSpPr>
            <a:spLocks noGrp="1" noChangeArrowheads="1"/>
          </p:cNvSpPr>
          <p:nvPr>
            <p:ph idx="1"/>
          </p:nvPr>
        </p:nvSpPr>
        <p:spPr/>
        <p:txBody>
          <a:bodyPr/>
          <a:lstStyle/>
          <a:p>
            <a:pPr marL="533400" indent="-533400">
              <a:buNone/>
            </a:pPr>
            <a:r>
              <a:rPr lang="tr-TR"/>
              <a:t>				</a:t>
            </a:r>
            <a:r>
              <a:rPr lang="tr-TR" b="1"/>
              <a:t>Yoğunlaşma</a:t>
            </a:r>
          </a:p>
          <a:p>
            <a:pPr marL="533400" indent="-533400">
              <a:buNone/>
            </a:pPr>
            <a:r>
              <a:rPr lang="tr-TR" b="1"/>
              <a:t>				Tekelleşme</a:t>
            </a:r>
          </a:p>
          <a:p>
            <a:pPr marL="533400" indent="-533400">
              <a:buNone/>
            </a:pPr>
            <a:r>
              <a:rPr lang="tr-TR"/>
              <a:t>	Medya piyasasında tekelleşme süreci hızlanmaktadır.</a:t>
            </a:r>
          </a:p>
          <a:p>
            <a:pPr marL="533400" indent="-533400">
              <a:buNone/>
            </a:pPr>
            <a:r>
              <a:rPr lang="tr-TR"/>
              <a:t>	</a:t>
            </a:r>
          </a:p>
          <a:p>
            <a:pPr marL="533400" indent="-533400">
              <a:buNone/>
            </a:pPr>
            <a:r>
              <a:rPr lang="tr-TR"/>
              <a:t>	 </a:t>
            </a:r>
          </a:p>
          <a:p>
            <a:pPr marL="533400" indent="-533400">
              <a:buNone/>
            </a:pPr>
            <a:r>
              <a:rPr lang="tr-TR"/>
              <a:t>	 </a:t>
            </a:r>
          </a:p>
          <a:p>
            <a:pPr marL="533400" indent="-533400">
              <a:buNone/>
            </a:pPr>
            <a:endParaRPr lang="tr-TR"/>
          </a:p>
          <a:p>
            <a:pPr marL="533400" indent="-533400"/>
            <a:endParaRPr lang="tr-TR"/>
          </a:p>
        </p:txBody>
      </p:sp>
    </p:spTree>
    <p:extLst>
      <p:ext uri="{BB962C8B-B14F-4D97-AF65-F5344CB8AC3E}">
        <p14:creationId xmlns:p14="http://schemas.microsoft.com/office/powerpoint/2010/main" val="38399963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r>
              <a:rPr lang="tr-TR"/>
              <a:t>Küresel Medya Tekelleri</a:t>
            </a:r>
          </a:p>
        </p:txBody>
      </p:sp>
      <p:sp>
        <p:nvSpPr>
          <p:cNvPr id="198659" name="Rectangle 3"/>
          <p:cNvSpPr>
            <a:spLocks noGrp="1" noChangeArrowheads="1"/>
          </p:cNvSpPr>
          <p:nvPr>
            <p:ph idx="1"/>
          </p:nvPr>
        </p:nvSpPr>
        <p:spPr/>
        <p:txBody>
          <a:bodyPr/>
          <a:lstStyle/>
          <a:p>
            <a:pPr eaLnBrk="1" hangingPunct="1"/>
            <a:r>
              <a:rPr lang="tr-TR"/>
              <a:t>ABD’li akademisyen </a:t>
            </a:r>
            <a:r>
              <a:rPr lang="tr-TR" b="1"/>
              <a:t>Bagdakian </a:t>
            </a:r>
            <a:r>
              <a:rPr lang="tr-TR"/>
              <a:t> ve kitabı </a:t>
            </a:r>
            <a:r>
              <a:rPr lang="tr-TR" b="1"/>
              <a:t>The Media Monopoly</a:t>
            </a:r>
            <a:r>
              <a:rPr lang="tr-TR"/>
              <a:t> (Medya Tekeli). </a:t>
            </a:r>
          </a:p>
          <a:p>
            <a:pPr eaLnBrk="1" hangingPunct="1">
              <a:buFontTx/>
              <a:buNone/>
            </a:pPr>
            <a:r>
              <a:rPr lang="tr-TR"/>
              <a:t>	1983(1. Baskı)</a:t>
            </a:r>
          </a:p>
          <a:p>
            <a:pPr eaLnBrk="1" hangingPunct="1">
              <a:buFontTx/>
              <a:buNone/>
            </a:pPr>
            <a:r>
              <a:rPr lang="tr-TR"/>
              <a:t>	 2007 (7. Baskı)</a:t>
            </a:r>
          </a:p>
          <a:p>
            <a:pPr eaLnBrk="1" hangingPunct="1"/>
            <a:r>
              <a:rPr lang="tr-TR"/>
              <a:t>Kitabın her yeni baskısında medya tekelinin sayısı azalmaktadır:</a:t>
            </a:r>
          </a:p>
          <a:p>
            <a:pPr eaLnBrk="1" hangingPunct="1">
              <a:buFontTx/>
              <a:buNone/>
            </a:pPr>
            <a:endParaRPr lang="tr-TR"/>
          </a:p>
          <a:p>
            <a:pPr eaLnBrk="1" hangingPunct="1">
              <a:buFontTx/>
              <a:buNone/>
            </a:pPr>
            <a:endParaRPr lang="tr-TR"/>
          </a:p>
          <a:p>
            <a:pPr eaLnBrk="1" hangingPunct="1">
              <a:buFontTx/>
              <a:buNone/>
            </a:pPr>
            <a:endParaRPr lang="tr-TR"/>
          </a:p>
          <a:p>
            <a:pPr eaLnBrk="1" hangingPunct="1"/>
            <a:endParaRPr lang="tr-TR"/>
          </a:p>
        </p:txBody>
      </p:sp>
    </p:spTree>
    <p:extLst>
      <p:ext uri="{BB962C8B-B14F-4D97-AF65-F5344CB8AC3E}">
        <p14:creationId xmlns:p14="http://schemas.microsoft.com/office/powerpoint/2010/main" val="26172073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pPr eaLnBrk="1" hangingPunct="1"/>
            <a:r>
              <a:rPr lang="tr-TR"/>
              <a:t>Küresel Medya Tekelleri</a:t>
            </a:r>
          </a:p>
        </p:txBody>
      </p:sp>
      <p:sp>
        <p:nvSpPr>
          <p:cNvPr id="199683" name="Rectangle 3"/>
          <p:cNvSpPr>
            <a:spLocks noGrp="1" noChangeArrowheads="1"/>
          </p:cNvSpPr>
          <p:nvPr>
            <p:ph idx="1"/>
          </p:nvPr>
        </p:nvSpPr>
        <p:spPr/>
        <p:txBody>
          <a:bodyPr/>
          <a:lstStyle/>
          <a:p>
            <a:pPr eaLnBrk="1" hangingPunct="1">
              <a:buFontTx/>
              <a:buNone/>
            </a:pPr>
            <a:r>
              <a:rPr lang="tr-TR" i="1"/>
              <a:t>	Piyasayı denetim altında tutan firma sayısı 1984 yılında elli iken 1987 yılında yirmi altıya, 1990’da yirmi üçe, 1993’te yirminin altına ve sonunda 1996 yılında ona düşmüştür.</a:t>
            </a:r>
          </a:p>
          <a:p>
            <a:pPr algn="r" eaLnBrk="1" hangingPunct="1">
              <a:buFontTx/>
              <a:buNone/>
            </a:pPr>
            <a:r>
              <a:rPr lang="tr-TR"/>
              <a:t>(Bagdakian, 1997)</a:t>
            </a:r>
          </a:p>
        </p:txBody>
      </p:sp>
    </p:spTree>
    <p:extLst>
      <p:ext uri="{BB962C8B-B14F-4D97-AF65-F5344CB8AC3E}">
        <p14:creationId xmlns:p14="http://schemas.microsoft.com/office/powerpoint/2010/main" val="10670950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pPr eaLnBrk="1" hangingPunct="1"/>
            <a:r>
              <a:rPr lang="tr-TR"/>
              <a:t>Küresel Medya Tekelleri</a:t>
            </a:r>
          </a:p>
        </p:txBody>
      </p:sp>
      <p:sp>
        <p:nvSpPr>
          <p:cNvPr id="200707" name="Rectangle 3"/>
          <p:cNvSpPr>
            <a:spLocks noGrp="1" noChangeArrowheads="1"/>
          </p:cNvSpPr>
          <p:nvPr>
            <p:ph idx="1"/>
          </p:nvPr>
        </p:nvSpPr>
        <p:spPr/>
        <p:txBody>
          <a:bodyPr/>
          <a:lstStyle/>
          <a:p>
            <a:pPr eaLnBrk="1" hangingPunct="1">
              <a:buFontTx/>
              <a:buNone/>
            </a:pPr>
            <a:r>
              <a:rPr lang="tr-TR"/>
              <a:t>	İngiltere’de sektörün patronu Robert Maxwell 1984 şu öngörüyü yapıyor:</a:t>
            </a:r>
          </a:p>
          <a:p>
            <a:pPr eaLnBrk="1" hangingPunct="1">
              <a:buFontTx/>
              <a:buNone/>
            </a:pPr>
            <a:r>
              <a:rPr lang="tr-TR"/>
              <a:t>	</a:t>
            </a:r>
          </a:p>
          <a:p>
            <a:pPr eaLnBrk="1" hangingPunct="1">
              <a:buFontTx/>
              <a:buNone/>
            </a:pPr>
            <a:r>
              <a:rPr lang="tr-TR"/>
              <a:t>	“</a:t>
            </a:r>
            <a:r>
              <a:rPr lang="tr-TR" i="1"/>
              <a:t>Önümüzdeki on yıllık zaman dilimi içinde sadece on global iletişim şirketi kalacaktır… Ben de bunlardan birisi olmayı umuyorum</a:t>
            </a:r>
            <a:r>
              <a:rPr lang="tr-TR"/>
              <a:t>.”</a:t>
            </a:r>
          </a:p>
        </p:txBody>
      </p:sp>
    </p:spTree>
    <p:extLst>
      <p:ext uri="{BB962C8B-B14F-4D97-AF65-F5344CB8AC3E}">
        <p14:creationId xmlns:p14="http://schemas.microsoft.com/office/powerpoint/2010/main" val="34366255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pPr eaLnBrk="1" hangingPunct="1"/>
            <a:endParaRPr lang="en-US"/>
          </a:p>
        </p:txBody>
      </p:sp>
      <p:sp>
        <p:nvSpPr>
          <p:cNvPr id="201731" name="Rectangle 3"/>
          <p:cNvSpPr>
            <a:spLocks noGrp="1" noChangeArrowheads="1"/>
          </p:cNvSpPr>
          <p:nvPr>
            <p:ph idx="1"/>
          </p:nvPr>
        </p:nvSpPr>
        <p:spPr/>
        <p:txBody>
          <a:bodyPr/>
          <a:lstStyle/>
          <a:p>
            <a:pPr eaLnBrk="1" hangingPunct="1">
              <a:buFontTx/>
              <a:buNone/>
            </a:pPr>
            <a:r>
              <a:rPr lang="tr-TR" i="1"/>
              <a:t>Media Mogol</a:t>
            </a:r>
            <a:endParaRPr lang="tr-TR"/>
          </a:p>
          <a:p>
            <a:pPr eaLnBrk="1" hangingPunct="1"/>
            <a:r>
              <a:rPr lang="tr-TR"/>
              <a:t>Medya Patronu</a:t>
            </a:r>
          </a:p>
          <a:p>
            <a:pPr eaLnBrk="1" hangingPunct="1"/>
            <a:r>
              <a:rPr lang="tr-TR"/>
              <a:t>Medya Baronu</a:t>
            </a:r>
          </a:p>
          <a:p>
            <a:pPr eaLnBrk="1" hangingPunct="1">
              <a:buFontTx/>
              <a:buNone/>
            </a:pPr>
            <a:endParaRPr lang="tr-TR"/>
          </a:p>
          <a:p>
            <a:pPr eaLnBrk="1" hangingPunct="1">
              <a:buFontTx/>
              <a:buNone/>
            </a:pPr>
            <a:r>
              <a:rPr lang="tr-TR" i="1"/>
              <a:t>Conglomerate</a:t>
            </a:r>
          </a:p>
          <a:p>
            <a:pPr eaLnBrk="1" hangingPunct="1">
              <a:buFontTx/>
              <a:buNone/>
            </a:pPr>
            <a:r>
              <a:rPr lang="tr-TR"/>
              <a:t>Konglomera</a:t>
            </a:r>
          </a:p>
          <a:p>
            <a:pPr eaLnBrk="1" hangingPunct="1">
              <a:buFontTx/>
              <a:buNone/>
            </a:pPr>
            <a:r>
              <a:rPr lang="tr-TR"/>
              <a:t>Yığışım</a:t>
            </a:r>
          </a:p>
          <a:p>
            <a:pPr eaLnBrk="1" hangingPunct="1">
              <a:buFontTx/>
              <a:buNone/>
            </a:pPr>
            <a:endParaRPr lang="tr-TR"/>
          </a:p>
        </p:txBody>
      </p:sp>
    </p:spTree>
    <p:extLst>
      <p:ext uri="{BB962C8B-B14F-4D97-AF65-F5344CB8AC3E}">
        <p14:creationId xmlns:p14="http://schemas.microsoft.com/office/powerpoint/2010/main" val="28303598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eaLnBrk="1" hangingPunct="1"/>
            <a:r>
              <a:rPr lang="tr-TR"/>
              <a:t>Küresel Medya</a:t>
            </a:r>
          </a:p>
        </p:txBody>
      </p:sp>
      <p:sp>
        <p:nvSpPr>
          <p:cNvPr id="207875" name="Rectangle 3"/>
          <p:cNvSpPr>
            <a:spLocks noGrp="1" noChangeArrowheads="1"/>
          </p:cNvSpPr>
          <p:nvPr>
            <p:ph idx="1"/>
          </p:nvPr>
        </p:nvSpPr>
        <p:spPr/>
        <p:txBody>
          <a:bodyPr/>
          <a:lstStyle/>
          <a:p>
            <a:pPr eaLnBrk="1" hangingPunct="1">
              <a:buFontTx/>
              <a:buNone/>
            </a:pPr>
            <a:r>
              <a:rPr lang="tr-TR" dirty="0"/>
              <a:t>			</a:t>
            </a:r>
            <a:r>
              <a:rPr lang="tr-TR" b="1" dirty="0"/>
              <a:t>Medya Emperyalizmi</a:t>
            </a:r>
          </a:p>
          <a:p>
            <a:pPr eaLnBrk="1" hangingPunct="1">
              <a:buFontTx/>
              <a:buNone/>
            </a:pPr>
            <a:r>
              <a:rPr lang="tr-TR" b="1" dirty="0"/>
              <a:t>			Kültür Emperyalizmi </a:t>
            </a:r>
          </a:p>
          <a:p>
            <a:pPr eaLnBrk="1" hangingPunct="1">
              <a:buFontTx/>
              <a:buNone/>
            </a:pPr>
            <a:endParaRPr lang="tr-TR" b="1" dirty="0"/>
          </a:p>
          <a:p>
            <a:pPr eaLnBrk="1" hangingPunct="1">
              <a:buFontTx/>
              <a:buNone/>
            </a:pPr>
            <a:r>
              <a:rPr lang="tr-TR"/>
              <a:t>	Bir devletin kendi sınırları ötesindeki halklar üzerinde, rızaları olmaksızın, kontrol kurma politikası şeklinde tanımlamaktadır. </a:t>
            </a:r>
          </a:p>
          <a:p>
            <a:pPr eaLnBrk="1" hangingPunct="1"/>
            <a:endParaRPr lang="tr-TR" dirty="0"/>
          </a:p>
        </p:txBody>
      </p:sp>
    </p:spTree>
    <p:extLst>
      <p:ext uri="{BB962C8B-B14F-4D97-AF65-F5344CB8AC3E}">
        <p14:creationId xmlns:p14="http://schemas.microsoft.com/office/powerpoint/2010/main" val="39263537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eaLnBrk="1" hangingPunct="1"/>
            <a:r>
              <a:rPr lang="tr-TR"/>
              <a:t>KÜRESEL MEDYA</a:t>
            </a:r>
          </a:p>
        </p:txBody>
      </p:sp>
      <p:sp>
        <p:nvSpPr>
          <p:cNvPr id="184323" name="Rectangle 3"/>
          <p:cNvSpPr>
            <a:spLocks noGrp="1" noChangeArrowheads="1"/>
          </p:cNvSpPr>
          <p:nvPr>
            <p:ph idx="1"/>
          </p:nvPr>
        </p:nvSpPr>
        <p:spPr/>
        <p:txBody>
          <a:bodyPr/>
          <a:lstStyle/>
          <a:p>
            <a:pPr marL="914400" lvl="1" indent="-457200" algn="ctr">
              <a:lnSpc>
                <a:spcPct val="80000"/>
              </a:lnSpc>
              <a:buNone/>
            </a:pPr>
            <a:r>
              <a:rPr lang="tr-TR"/>
              <a:t>	 </a:t>
            </a:r>
            <a:r>
              <a:rPr lang="tr-TR" b="1"/>
              <a:t>Küreselleşme (Globalizasyon)</a:t>
            </a:r>
          </a:p>
          <a:p>
            <a:pPr marL="914400" lvl="1" indent="-457200">
              <a:lnSpc>
                <a:spcPct val="80000"/>
              </a:lnSpc>
              <a:buNone/>
            </a:pPr>
            <a:endParaRPr lang="tr-TR" b="1"/>
          </a:p>
          <a:p>
            <a:pPr marL="914400" lvl="1" indent="-457200">
              <a:lnSpc>
                <a:spcPct val="80000"/>
              </a:lnSpc>
              <a:buFontTx/>
              <a:buChar char="•"/>
            </a:pPr>
            <a:r>
              <a:rPr lang="tr-TR"/>
              <a:t>	Küresel medya, sermayenin ülke 	sınırlarını 	aşarak tüm dünya üzerinde hakimiyet 	arayışının 	sonucudur. </a:t>
            </a:r>
          </a:p>
          <a:p>
            <a:pPr marL="914400" lvl="1" indent="-457200">
              <a:lnSpc>
                <a:spcPct val="80000"/>
              </a:lnSpc>
              <a:buFontTx/>
              <a:buChar char="•"/>
            </a:pPr>
            <a:r>
              <a:rPr lang="tr-TR"/>
              <a:t>	Uluslararasılaşma çabasıdır.</a:t>
            </a:r>
          </a:p>
          <a:p>
            <a:pPr marL="914400" lvl="1" indent="-457200">
              <a:lnSpc>
                <a:spcPct val="80000"/>
              </a:lnSpc>
              <a:buFontTx/>
              <a:buChar char="•"/>
            </a:pPr>
            <a:r>
              <a:rPr lang="tr-TR"/>
              <a:t>	Yeni iletişim teknolojileri çok önemlidir.</a:t>
            </a:r>
          </a:p>
          <a:p>
            <a:pPr marL="914400" lvl="1" indent="-457200">
              <a:lnSpc>
                <a:spcPct val="80000"/>
              </a:lnSpc>
              <a:buFontTx/>
              <a:buChar char="•"/>
            </a:pPr>
            <a:r>
              <a:rPr lang="tr-TR"/>
              <a:t>	Çokuluslu şirketlerin hakimiyetinin 	artmasıdır.</a:t>
            </a:r>
          </a:p>
          <a:p>
            <a:pPr marL="914400" lvl="1" indent="-457200">
              <a:lnSpc>
                <a:spcPct val="80000"/>
              </a:lnSpc>
              <a:buFontTx/>
              <a:buChar char="•"/>
            </a:pPr>
            <a:r>
              <a:rPr lang="tr-TR"/>
              <a:t>           Reel sosyalizmin fiili olarak ortadan kalkması 	sonucu geçiş ülkelerinin yeni yatırım alanları 	oluşturması</a:t>
            </a:r>
          </a:p>
          <a:p>
            <a:pPr marL="914400" lvl="1" indent="-457200">
              <a:lnSpc>
                <a:spcPct val="80000"/>
              </a:lnSpc>
              <a:buFontTx/>
              <a:buChar char="•"/>
            </a:pPr>
            <a:r>
              <a:rPr lang="tr-TR"/>
              <a:t>           Dünya Ticaret Örgütü……GATS düzenlemesi</a:t>
            </a:r>
          </a:p>
          <a:p>
            <a:pPr marL="914400" lvl="1" indent="-457200">
              <a:lnSpc>
                <a:spcPct val="80000"/>
              </a:lnSpc>
              <a:buFontTx/>
              <a:buChar char="•"/>
            </a:pPr>
            <a:endParaRPr lang="tr-TR"/>
          </a:p>
        </p:txBody>
      </p:sp>
    </p:spTree>
    <p:extLst>
      <p:ext uri="{BB962C8B-B14F-4D97-AF65-F5344CB8AC3E}">
        <p14:creationId xmlns:p14="http://schemas.microsoft.com/office/powerpoint/2010/main" val="28984251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rtlCol="0">
            <a:normAutofit/>
          </a:bodyPr>
          <a:lstStyle/>
          <a:p>
            <a:pPr>
              <a:defRPr/>
            </a:pPr>
            <a:r>
              <a:rPr lang="tr-TR" sz="4000"/>
              <a:t>Küresel Medya Savunusu</a:t>
            </a:r>
            <a:br>
              <a:rPr lang="tr-TR" sz="4000"/>
            </a:br>
            <a:r>
              <a:rPr lang="tr-TR" sz="4000"/>
              <a:t>(Neoklasik Ekonomi ve Liberaller)</a:t>
            </a:r>
          </a:p>
        </p:txBody>
      </p:sp>
      <p:sp>
        <p:nvSpPr>
          <p:cNvPr id="208899" name="Rectangle 3"/>
          <p:cNvSpPr>
            <a:spLocks noGrp="1" noChangeArrowheads="1"/>
          </p:cNvSpPr>
          <p:nvPr>
            <p:ph idx="1"/>
          </p:nvPr>
        </p:nvSpPr>
        <p:spPr/>
        <p:txBody>
          <a:bodyPr/>
          <a:lstStyle/>
          <a:p>
            <a:pPr eaLnBrk="1" hangingPunct="1"/>
            <a:r>
              <a:rPr lang="tr-TR" b="1"/>
              <a:t>Devlet karşısında bağımsız</a:t>
            </a:r>
            <a:r>
              <a:rPr lang="tr-TR"/>
              <a:t> olmaları savı</a:t>
            </a:r>
          </a:p>
          <a:p>
            <a:pPr eaLnBrk="1" hangingPunct="1"/>
            <a:r>
              <a:rPr lang="tr-TR"/>
              <a:t>Ekonomik olarak güçlü medya kuruluşlarının toplum üyelerine </a:t>
            </a:r>
            <a:r>
              <a:rPr lang="tr-TR" b="1"/>
              <a:t>çok çeşitli enformasyon</a:t>
            </a:r>
            <a:r>
              <a:rPr lang="tr-TR"/>
              <a:t> ulaştırabilecekleri savı</a:t>
            </a:r>
          </a:p>
          <a:p>
            <a:pPr eaLnBrk="1" hangingPunct="1"/>
            <a:r>
              <a:rPr lang="tr-TR"/>
              <a:t>Rekabet yüzünden medya kuruluşlarının toplum üyelerine </a:t>
            </a:r>
            <a:r>
              <a:rPr lang="tr-TR" b="1"/>
              <a:t>çok çeşitli ürünler</a:t>
            </a:r>
            <a:r>
              <a:rPr lang="tr-TR"/>
              <a:t> ulaştırabilecekleri savı</a:t>
            </a:r>
          </a:p>
          <a:p>
            <a:pPr eaLnBrk="1" hangingPunct="1"/>
            <a:endParaRPr lang="tr-TR"/>
          </a:p>
        </p:txBody>
      </p:sp>
    </p:spTree>
    <p:extLst>
      <p:ext uri="{BB962C8B-B14F-4D97-AF65-F5344CB8AC3E}">
        <p14:creationId xmlns:p14="http://schemas.microsoft.com/office/powerpoint/2010/main" val="34300435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eaLnBrk="1" hangingPunct="1"/>
            <a:r>
              <a:rPr lang="tr-TR" sz="3200" b="1"/>
              <a:t>Küresel Medya Savunusunun Eleştirisi </a:t>
            </a:r>
            <a:br>
              <a:rPr lang="tr-TR" sz="3200" b="1"/>
            </a:br>
            <a:r>
              <a:rPr lang="tr-TR" sz="3200" b="1"/>
              <a:t>(Marksist ekonomi politik)</a:t>
            </a:r>
          </a:p>
        </p:txBody>
      </p:sp>
      <p:sp>
        <p:nvSpPr>
          <p:cNvPr id="209923" name="Rectangle 3"/>
          <p:cNvSpPr>
            <a:spLocks noGrp="1" noChangeArrowheads="1"/>
          </p:cNvSpPr>
          <p:nvPr>
            <p:ph idx="1"/>
          </p:nvPr>
        </p:nvSpPr>
        <p:spPr/>
        <p:txBody>
          <a:bodyPr/>
          <a:lstStyle/>
          <a:p>
            <a:pPr eaLnBrk="1" hangingPunct="1">
              <a:lnSpc>
                <a:spcPct val="90000"/>
              </a:lnSpc>
            </a:pPr>
            <a:r>
              <a:rPr lang="tr-TR"/>
              <a:t>Devlet karşısında bağımsız olmaları savı</a:t>
            </a:r>
          </a:p>
          <a:p>
            <a:pPr eaLnBrk="1" hangingPunct="1">
              <a:lnSpc>
                <a:spcPct val="90000"/>
              </a:lnSpc>
              <a:buFontTx/>
              <a:buNone/>
            </a:pPr>
            <a:r>
              <a:rPr lang="tr-TR"/>
              <a:t>   </a:t>
            </a:r>
            <a:r>
              <a:rPr lang="tr-TR" sz="3000" b="1"/>
              <a:t>Sermayeden gelecek baskı ve kısıtlamalar</a:t>
            </a:r>
          </a:p>
          <a:p>
            <a:pPr eaLnBrk="1" hangingPunct="1">
              <a:lnSpc>
                <a:spcPct val="90000"/>
              </a:lnSpc>
              <a:buFontTx/>
              <a:buNone/>
            </a:pPr>
            <a:endParaRPr lang="tr-TR" sz="3000" b="1"/>
          </a:p>
          <a:p>
            <a:pPr eaLnBrk="1" hangingPunct="1">
              <a:lnSpc>
                <a:spcPct val="90000"/>
              </a:lnSpc>
            </a:pPr>
            <a:r>
              <a:rPr lang="tr-TR"/>
              <a:t>Çok çeşitli enformasyon savı</a:t>
            </a:r>
          </a:p>
          <a:p>
            <a:pPr eaLnBrk="1" hangingPunct="1">
              <a:lnSpc>
                <a:spcPct val="90000"/>
              </a:lnSpc>
              <a:buFontTx/>
              <a:buNone/>
            </a:pPr>
            <a:r>
              <a:rPr lang="tr-TR" b="1"/>
              <a:t>    “Daha çok malumat=daha az iletişim”</a:t>
            </a:r>
          </a:p>
          <a:p>
            <a:pPr eaLnBrk="1" hangingPunct="1">
              <a:lnSpc>
                <a:spcPct val="90000"/>
              </a:lnSpc>
              <a:buFontTx/>
              <a:buNone/>
            </a:pPr>
            <a:endParaRPr lang="tr-TR" b="1"/>
          </a:p>
          <a:p>
            <a:pPr eaLnBrk="1" hangingPunct="1">
              <a:lnSpc>
                <a:spcPct val="90000"/>
              </a:lnSpc>
            </a:pPr>
            <a:r>
              <a:rPr lang="tr-TR"/>
              <a:t>Rekabete dayalı çok çeşitli ürün savı</a:t>
            </a:r>
          </a:p>
          <a:p>
            <a:pPr eaLnBrk="1" hangingPunct="1">
              <a:lnSpc>
                <a:spcPct val="90000"/>
              </a:lnSpc>
              <a:buFontTx/>
              <a:buNone/>
            </a:pPr>
            <a:r>
              <a:rPr lang="tr-TR" b="1"/>
              <a:t>		“Benzer içerik”</a:t>
            </a:r>
          </a:p>
          <a:p>
            <a:pPr eaLnBrk="1" hangingPunct="1">
              <a:lnSpc>
                <a:spcPct val="90000"/>
              </a:lnSpc>
              <a:buFontTx/>
              <a:buNone/>
            </a:pPr>
            <a:endParaRPr lang="tr-TR" b="1"/>
          </a:p>
          <a:p>
            <a:pPr eaLnBrk="1" hangingPunct="1">
              <a:lnSpc>
                <a:spcPct val="90000"/>
              </a:lnSpc>
              <a:buFontTx/>
              <a:buNone/>
            </a:pPr>
            <a:endParaRPr lang="tr-TR" b="1"/>
          </a:p>
        </p:txBody>
      </p:sp>
    </p:spTree>
    <p:extLst>
      <p:ext uri="{BB962C8B-B14F-4D97-AF65-F5344CB8AC3E}">
        <p14:creationId xmlns:p14="http://schemas.microsoft.com/office/powerpoint/2010/main" val="24922201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pPr eaLnBrk="1" hangingPunct="1"/>
            <a:r>
              <a:rPr lang="tr-TR"/>
              <a:t>Küresel Medya</a:t>
            </a:r>
          </a:p>
        </p:txBody>
      </p:sp>
      <p:sp>
        <p:nvSpPr>
          <p:cNvPr id="210947" name="Rectangle 3"/>
          <p:cNvSpPr>
            <a:spLocks noGrp="1" noChangeArrowheads="1"/>
          </p:cNvSpPr>
          <p:nvPr>
            <p:ph idx="1"/>
          </p:nvPr>
        </p:nvSpPr>
        <p:spPr/>
        <p:txBody>
          <a:bodyPr/>
          <a:lstStyle/>
          <a:p>
            <a:pPr eaLnBrk="1" hangingPunct="1"/>
            <a:r>
              <a:rPr lang="tr-TR"/>
              <a:t>“Satacak çok şeyleri var ama söyleyecek bir şeyleri yok”</a:t>
            </a:r>
          </a:p>
          <a:p>
            <a:pPr eaLnBrk="1" hangingPunct="1"/>
            <a:r>
              <a:rPr lang="tr-TR"/>
              <a:t>“Küresel düşün, yerel hareket et”</a:t>
            </a:r>
          </a:p>
          <a:p>
            <a:pPr eaLnBrk="1" hangingPunct="1"/>
            <a:r>
              <a:rPr lang="tr-TR"/>
              <a:t>Tek seslidir.</a:t>
            </a:r>
          </a:p>
          <a:p>
            <a:pPr eaLnBrk="1" hangingPunct="1"/>
            <a:r>
              <a:rPr lang="tr-TR"/>
              <a:t>Politikasızlaştırma(apolitikleştirme)</a:t>
            </a:r>
          </a:p>
          <a:p>
            <a:pPr eaLnBrk="1" hangingPunct="1"/>
            <a:r>
              <a:rPr lang="tr-TR"/>
              <a:t>Zengin kesimlere uygun yayıncılık yapılmaktadır. </a:t>
            </a:r>
          </a:p>
        </p:txBody>
      </p:sp>
    </p:spTree>
    <p:extLst>
      <p:ext uri="{BB962C8B-B14F-4D97-AF65-F5344CB8AC3E}">
        <p14:creationId xmlns:p14="http://schemas.microsoft.com/office/powerpoint/2010/main" val="37526124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pPr eaLnBrk="1" hangingPunct="1"/>
            <a:r>
              <a:rPr lang="tr-TR" sz="4000"/>
              <a:t>Küresel Medyaya Karşı Ne Yapılabilir?</a:t>
            </a:r>
          </a:p>
        </p:txBody>
      </p:sp>
      <p:sp>
        <p:nvSpPr>
          <p:cNvPr id="211971" name="Rectangle 3"/>
          <p:cNvSpPr>
            <a:spLocks noGrp="1" noChangeArrowheads="1"/>
          </p:cNvSpPr>
          <p:nvPr>
            <p:ph idx="1"/>
          </p:nvPr>
        </p:nvSpPr>
        <p:spPr/>
        <p:txBody>
          <a:bodyPr/>
          <a:lstStyle/>
          <a:p>
            <a:pPr eaLnBrk="1" hangingPunct="1"/>
            <a:r>
              <a:rPr lang="tr-TR"/>
              <a:t>Alternatif Medya</a:t>
            </a:r>
          </a:p>
          <a:p>
            <a:pPr eaLnBrk="1" hangingPunct="1"/>
            <a:r>
              <a:rPr lang="tr-TR"/>
              <a:t>Bölgeselleşme</a:t>
            </a:r>
          </a:p>
          <a:p>
            <a:pPr eaLnBrk="1" hangingPunct="1"/>
            <a:r>
              <a:rPr lang="tr-TR"/>
              <a:t>Tüm toplumda bir siyasallaşma</a:t>
            </a:r>
          </a:p>
          <a:p>
            <a:pPr eaLnBrk="1" hangingPunct="1"/>
            <a:r>
              <a:rPr lang="tr-TR"/>
              <a:t>Medyanın piyasa eliyle yürütülmesinin tartışılması</a:t>
            </a:r>
          </a:p>
          <a:p>
            <a:pPr eaLnBrk="1" hangingPunct="1">
              <a:buFontTx/>
              <a:buNone/>
            </a:pPr>
            <a:r>
              <a:rPr lang="tr-TR"/>
              <a:t>	(Ticarete ve kara dayanmayan bir medya sistemi)</a:t>
            </a:r>
          </a:p>
        </p:txBody>
      </p:sp>
    </p:spTree>
    <p:extLst>
      <p:ext uri="{BB962C8B-B14F-4D97-AF65-F5344CB8AC3E}">
        <p14:creationId xmlns:p14="http://schemas.microsoft.com/office/powerpoint/2010/main" val="4280144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pPr eaLnBrk="1" hangingPunct="1"/>
            <a:r>
              <a:rPr lang="tr-TR"/>
              <a:t>Alternatif Medya</a:t>
            </a:r>
          </a:p>
        </p:txBody>
      </p:sp>
      <p:sp>
        <p:nvSpPr>
          <p:cNvPr id="212995" name="Rectangle 3"/>
          <p:cNvSpPr>
            <a:spLocks noGrp="1" noChangeArrowheads="1"/>
          </p:cNvSpPr>
          <p:nvPr>
            <p:ph idx="1"/>
          </p:nvPr>
        </p:nvSpPr>
        <p:spPr/>
        <p:txBody>
          <a:bodyPr/>
          <a:lstStyle/>
          <a:p>
            <a:pPr marL="533400" indent="-533400"/>
            <a:r>
              <a:rPr lang="tr-TR"/>
              <a:t>İçerik anlamıyla</a:t>
            </a:r>
          </a:p>
          <a:p>
            <a:pPr marL="533400" indent="-533400">
              <a:buNone/>
            </a:pPr>
            <a:r>
              <a:rPr lang="tr-TR"/>
              <a:t>	Egemen medya</a:t>
            </a:r>
          </a:p>
          <a:p>
            <a:pPr marL="533400" indent="-533400">
              <a:buNone/>
            </a:pPr>
            <a:r>
              <a:rPr lang="tr-TR"/>
              <a:t>	(Anaakım medya)</a:t>
            </a:r>
          </a:p>
          <a:p>
            <a:pPr marL="533400" indent="-533400">
              <a:buNone/>
            </a:pPr>
            <a:r>
              <a:rPr lang="tr-TR"/>
              <a:t>	Hakim söylemi yeniden üreten medyaya alternatif</a:t>
            </a:r>
          </a:p>
          <a:p>
            <a:pPr marL="533400" indent="-533400">
              <a:buNone/>
            </a:pPr>
            <a:endParaRPr lang="tr-TR"/>
          </a:p>
          <a:p>
            <a:pPr marL="533400" indent="-533400"/>
            <a:r>
              <a:rPr lang="tr-TR"/>
              <a:t>Teknoloji boyutuyla</a:t>
            </a:r>
          </a:p>
          <a:p>
            <a:pPr marL="533400" indent="-533400">
              <a:buNone/>
            </a:pPr>
            <a:r>
              <a:rPr lang="tr-TR"/>
              <a:t>	Yeni teknolojiler kullanma ile tanımlanabiliyor.</a:t>
            </a:r>
          </a:p>
          <a:p>
            <a:pPr marL="533400" indent="-533400">
              <a:buNone/>
            </a:pPr>
            <a:r>
              <a:rPr lang="tr-TR"/>
              <a:t>	(Yeni medya)</a:t>
            </a:r>
          </a:p>
        </p:txBody>
      </p:sp>
    </p:spTree>
    <p:extLst>
      <p:ext uri="{BB962C8B-B14F-4D97-AF65-F5344CB8AC3E}">
        <p14:creationId xmlns:p14="http://schemas.microsoft.com/office/powerpoint/2010/main" val="1151121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pPr eaLnBrk="1" hangingPunct="1"/>
            <a:r>
              <a:rPr lang="tr-TR"/>
              <a:t>Alternatif medya (içerik anlamıyla)</a:t>
            </a:r>
          </a:p>
        </p:txBody>
      </p:sp>
      <p:sp>
        <p:nvSpPr>
          <p:cNvPr id="214019" name="Rectangle 3"/>
          <p:cNvSpPr>
            <a:spLocks noGrp="1" noChangeArrowheads="1"/>
          </p:cNvSpPr>
          <p:nvPr>
            <p:ph idx="1"/>
          </p:nvPr>
        </p:nvSpPr>
        <p:spPr/>
        <p:txBody>
          <a:bodyPr/>
          <a:lstStyle/>
          <a:p>
            <a:pPr eaLnBrk="1" hangingPunct="1"/>
            <a:r>
              <a:rPr lang="tr-TR" dirty="0"/>
              <a:t>Farklı söylemler</a:t>
            </a:r>
          </a:p>
          <a:p>
            <a:pPr eaLnBrk="1" hangingPunct="1"/>
            <a:r>
              <a:rPr lang="tr-TR" dirty="0"/>
              <a:t>Farklı okumalar</a:t>
            </a:r>
          </a:p>
          <a:p>
            <a:pPr eaLnBrk="1" hangingPunct="1"/>
            <a:r>
              <a:rPr lang="tr-TR" dirty="0"/>
              <a:t>Söylemi kapatmayan</a:t>
            </a:r>
          </a:p>
          <a:p>
            <a:pPr eaLnBrk="1" hangingPunct="1"/>
            <a:r>
              <a:rPr lang="tr-TR" dirty="0"/>
              <a:t>Katılımcı yapılara izin veren</a:t>
            </a:r>
          </a:p>
          <a:p>
            <a:pPr eaLnBrk="1" hangingPunct="1"/>
            <a:r>
              <a:rPr lang="tr-TR" dirty="0"/>
              <a:t>Haberin farklı yönlerini de analiz etmek</a:t>
            </a:r>
          </a:p>
          <a:p>
            <a:pPr eaLnBrk="1" hangingPunct="1"/>
            <a:r>
              <a:rPr lang="tr-TR" dirty="0"/>
              <a:t>Yeni bir kamusal alan yaratma</a:t>
            </a:r>
          </a:p>
          <a:p>
            <a:pPr eaLnBrk="1" hangingPunct="1">
              <a:buFontTx/>
              <a:buNone/>
            </a:pPr>
            <a:endParaRPr lang="tr-TR" dirty="0"/>
          </a:p>
        </p:txBody>
      </p:sp>
    </p:spTree>
    <p:extLst>
      <p:ext uri="{BB962C8B-B14F-4D97-AF65-F5344CB8AC3E}">
        <p14:creationId xmlns:p14="http://schemas.microsoft.com/office/powerpoint/2010/main" val="2286549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pPr eaLnBrk="1" hangingPunct="1"/>
            <a:r>
              <a:rPr lang="tr-TR"/>
              <a:t>Alternatif medya (içerik anlamıyla)</a:t>
            </a:r>
          </a:p>
        </p:txBody>
      </p:sp>
      <p:sp>
        <p:nvSpPr>
          <p:cNvPr id="215043" name="Rectangle 3"/>
          <p:cNvSpPr>
            <a:spLocks noGrp="1" noChangeArrowheads="1"/>
          </p:cNvSpPr>
          <p:nvPr>
            <p:ph idx="1"/>
          </p:nvPr>
        </p:nvSpPr>
        <p:spPr/>
        <p:txBody>
          <a:bodyPr/>
          <a:lstStyle/>
          <a:p>
            <a:pPr eaLnBrk="1" hangingPunct="1"/>
            <a:r>
              <a:rPr lang="tr-TR"/>
              <a:t>Radikal medya</a:t>
            </a:r>
          </a:p>
          <a:p>
            <a:pPr eaLnBrk="1" hangingPunct="1">
              <a:buFontTx/>
              <a:buNone/>
            </a:pPr>
            <a:r>
              <a:rPr lang="tr-TR"/>
              <a:t>	Daha siyasi</a:t>
            </a:r>
          </a:p>
          <a:p>
            <a:pPr eaLnBrk="1" hangingPunct="1">
              <a:buFontTx/>
              <a:buNone/>
            </a:pPr>
            <a:r>
              <a:rPr lang="tr-TR"/>
              <a:t>	İktidarı hedefleyen</a:t>
            </a:r>
          </a:p>
          <a:p>
            <a:pPr eaLnBrk="1" hangingPunct="1">
              <a:buFontTx/>
              <a:buNone/>
            </a:pPr>
            <a:r>
              <a:rPr lang="tr-TR"/>
              <a:t>	Medyayı bir “silah” gibi kullanan…</a:t>
            </a:r>
          </a:p>
        </p:txBody>
      </p:sp>
    </p:spTree>
    <p:extLst>
      <p:ext uri="{BB962C8B-B14F-4D97-AF65-F5344CB8AC3E}">
        <p14:creationId xmlns:p14="http://schemas.microsoft.com/office/powerpoint/2010/main" val="15976718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p:txBody>
          <a:bodyPr/>
          <a:lstStyle/>
          <a:p>
            <a:pPr eaLnBrk="1" hangingPunct="1"/>
            <a:r>
              <a:rPr lang="tr-TR"/>
              <a:t>ÇUŞ (Çokuluslu Şirketler)</a:t>
            </a:r>
          </a:p>
        </p:txBody>
      </p:sp>
      <p:sp>
        <p:nvSpPr>
          <p:cNvPr id="210947" name="Rectangle 3"/>
          <p:cNvSpPr>
            <a:spLocks noGrp="1" noChangeArrowheads="1"/>
          </p:cNvSpPr>
          <p:nvPr>
            <p:ph type="body" idx="1"/>
          </p:nvPr>
        </p:nvSpPr>
        <p:spPr/>
        <p:txBody>
          <a:bodyPr/>
          <a:lstStyle/>
          <a:p>
            <a:pPr eaLnBrk="1" hangingPunct="1"/>
            <a:r>
              <a:rPr lang="tr-TR"/>
              <a:t>Birden fazla ülkede üretim yapan şirketler</a:t>
            </a:r>
          </a:p>
        </p:txBody>
      </p:sp>
    </p:spTree>
    <p:extLst>
      <p:ext uri="{BB962C8B-B14F-4D97-AF65-F5344CB8AC3E}">
        <p14:creationId xmlns:p14="http://schemas.microsoft.com/office/powerpoint/2010/main" val="445793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0947">
                                            <p:txEl>
                                              <p:pRg st="0" end="0"/>
                                            </p:txEl>
                                          </p:spTgt>
                                        </p:tgtEl>
                                        <p:attrNameLst>
                                          <p:attrName>style.visibility</p:attrName>
                                        </p:attrNameLst>
                                      </p:cBhvr>
                                      <p:to>
                                        <p:strVal val="visible"/>
                                      </p:to>
                                    </p:set>
                                    <p:animEffect transition="in" filter="fade">
                                      <p:cBhvr>
                                        <p:cTn id="7" dur="1000"/>
                                        <p:tgtEl>
                                          <p:spTgt spid="210947">
                                            <p:txEl>
                                              <p:pRg st="0" end="0"/>
                                            </p:txEl>
                                          </p:spTgt>
                                        </p:tgtEl>
                                      </p:cBhvr>
                                    </p:animEffect>
                                    <p:anim calcmode="lin" valueType="num">
                                      <p:cBhvr>
                                        <p:cTn id="8" dur="1000" fill="hold"/>
                                        <p:tgtEl>
                                          <p:spTgt spid="2109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09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p:txBody>
          <a:bodyPr/>
          <a:lstStyle/>
          <a:p>
            <a:pPr eaLnBrk="1" hangingPunct="1"/>
            <a:endParaRPr lang="en-US"/>
          </a:p>
        </p:txBody>
      </p:sp>
      <p:sp>
        <p:nvSpPr>
          <p:cNvPr id="211971" name="Rectangle 3"/>
          <p:cNvSpPr>
            <a:spLocks noGrp="1" noChangeArrowheads="1"/>
          </p:cNvSpPr>
          <p:nvPr>
            <p:ph type="body" idx="1"/>
          </p:nvPr>
        </p:nvSpPr>
        <p:spPr/>
        <p:txBody>
          <a:bodyPr/>
          <a:lstStyle/>
          <a:p>
            <a:pPr eaLnBrk="1" hangingPunct="1"/>
            <a:r>
              <a:rPr lang="tr-TR"/>
              <a:t>Çokuluslu Şirketler (Multinational companies)</a:t>
            </a:r>
          </a:p>
          <a:p>
            <a:pPr eaLnBrk="1" hangingPunct="1"/>
            <a:r>
              <a:rPr lang="tr-TR"/>
              <a:t>Ulus-ötesi Şirketler   (Transnational companies) Ulus-aşırı şirketler</a:t>
            </a:r>
          </a:p>
          <a:p>
            <a:pPr eaLnBrk="1" hangingPunct="1"/>
            <a:r>
              <a:rPr lang="tr-TR"/>
              <a:t>Ulus-üstü Şirketler   (Supranational companies)</a:t>
            </a:r>
          </a:p>
        </p:txBody>
      </p:sp>
    </p:spTree>
    <p:extLst>
      <p:ext uri="{BB962C8B-B14F-4D97-AF65-F5344CB8AC3E}">
        <p14:creationId xmlns:p14="http://schemas.microsoft.com/office/powerpoint/2010/main" val="48109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1971">
                                            <p:txEl>
                                              <p:pRg st="0" end="0"/>
                                            </p:txEl>
                                          </p:spTgt>
                                        </p:tgtEl>
                                        <p:attrNameLst>
                                          <p:attrName>style.visibility</p:attrName>
                                        </p:attrNameLst>
                                      </p:cBhvr>
                                      <p:to>
                                        <p:strVal val="visible"/>
                                      </p:to>
                                    </p:set>
                                    <p:animEffect transition="in" filter="fade">
                                      <p:cBhvr>
                                        <p:cTn id="7" dur="1000"/>
                                        <p:tgtEl>
                                          <p:spTgt spid="211971">
                                            <p:txEl>
                                              <p:pRg st="0" end="0"/>
                                            </p:txEl>
                                          </p:spTgt>
                                        </p:tgtEl>
                                      </p:cBhvr>
                                    </p:animEffect>
                                    <p:anim calcmode="lin" valueType="num">
                                      <p:cBhvr>
                                        <p:cTn id="8" dur="1000" fill="hold"/>
                                        <p:tgtEl>
                                          <p:spTgt spid="2119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19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1971">
                                            <p:txEl>
                                              <p:pRg st="1" end="1"/>
                                            </p:txEl>
                                          </p:spTgt>
                                        </p:tgtEl>
                                        <p:attrNameLst>
                                          <p:attrName>style.visibility</p:attrName>
                                        </p:attrNameLst>
                                      </p:cBhvr>
                                      <p:to>
                                        <p:strVal val="visible"/>
                                      </p:to>
                                    </p:set>
                                    <p:animEffect transition="in" filter="fade">
                                      <p:cBhvr>
                                        <p:cTn id="14" dur="1000"/>
                                        <p:tgtEl>
                                          <p:spTgt spid="211971">
                                            <p:txEl>
                                              <p:pRg st="1" end="1"/>
                                            </p:txEl>
                                          </p:spTgt>
                                        </p:tgtEl>
                                      </p:cBhvr>
                                    </p:animEffect>
                                    <p:anim calcmode="lin" valueType="num">
                                      <p:cBhvr>
                                        <p:cTn id="15" dur="1000" fill="hold"/>
                                        <p:tgtEl>
                                          <p:spTgt spid="2119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119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1971">
                                            <p:txEl>
                                              <p:pRg st="2" end="2"/>
                                            </p:txEl>
                                          </p:spTgt>
                                        </p:tgtEl>
                                        <p:attrNameLst>
                                          <p:attrName>style.visibility</p:attrName>
                                        </p:attrNameLst>
                                      </p:cBhvr>
                                      <p:to>
                                        <p:strVal val="visible"/>
                                      </p:to>
                                    </p:set>
                                    <p:animEffect transition="in" filter="fade">
                                      <p:cBhvr>
                                        <p:cTn id="21" dur="1000"/>
                                        <p:tgtEl>
                                          <p:spTgt spid="211971">
                                            <p:txEl>
                                              <p:pRg st="2" end="2"/>
                                            </p:txEl>
                                          </p:spTgt>
                                        </p:tgtEl>
                                      </p:cBhvr>
                                    </p:animEffect>
                                    <p:anim calcmode="lin" valueType="num">
                                      <p:cBhvr>
                                        <p:cTn id="22" dur="1000" fill="hold"/>
                                        <p:tgtEl>
                                          <p:spTgt spid="2119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19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3" name="Rectangle 2"/>
          <p:cNvSpPr>
            <a:spLocks noGrp="1" noChangeArrowheads="1"/>
          </p:cNvSpPr>
          <p:nvPr>
            <p:ph type="title"/>
          </p:nvPr>
        </p:nvSpPr>
        <p:spPr/>
        <p:txBody>
          <a:bodyPr/>
          <a:lstStyle/>
          <a:p>
            <a:pPr eaLnBrk="1" hangingPunct="1"/>
            <a:r>
              <a:rPr lang="tr-TR"/>
              <a:t>Köken Ülkenin İticiliği: ÇUŞ</a:t>
            </a:r>
          </a:p>
        </p:txBody>
      </p:sp>
      <p:sp>
        <p:nvSpPr>
          <p:cNvPr id="214019" name="Rectangle 3"/>
          <p:cNvSpPr>
            <a:spLocks noGrp="1" noChangeArrowheads="1"/>
          </p:cNvSpPr>
          <p:nvPr>
            <p:ph type="body" idx="1"/>
          </p:nvPr>
        </p:nvSpPr>
        <p:spPr/>
        <p:txBody>
          <a:bodyPr/>
          <a:lstStyle/>
          <a:p>
            <a:pPr eaLnBrk="1" hangingPunct="1"/>
            <a:r>
              <a:rPr lang="tr-TR" u="sng"/>
              <a:t>ÇUŞ’in ülkesindeki koşulların iticiliği</a:t>
            </a:r>
            <a:r>
              <a:rPr lang="tr-TR"/>
              <a:t>nden kaynaklanan nedenler çok sayıdadır:</a:t>
            </a:r>
          </a:p>
          <a:p>
            <a:pPr eaLnBrk="1" hangingPunct="1">
              <a:buFontTx/>
              <a:buAutoNum type="arabicPeriod"/>
            </a:pPr>
            <a:r>
              <a:rPr lang="tr-TR"/>
              <a:t>iç piyasanın yetersizliği:  İç piyasanın yetersizliği ülkenin ekonomik yapısı sonucu ürün ticaretinin yetersizliğinden veya  işletmenin üretim kapasitesinin ülkenin mala olan talebinin üzerinde olmasından kaynaklanabilmektedir. </a:t>
            </a:r>
          </a:p>
          <a:p>
            <a:pPr eaLnBrk="1" hangingPunct="1">
              <a:buFontTx/>
              <a:buAutoNum type="arabicPeriod"/>
            </a:pPr>
            <a:r>
              <a:rPr lang="tr-TR"/>
              <a:t>köken ülkesinin ücret, sosyal haklar ve vergi gibi maliyet artırıcı unsurlar bakımından dezavantajlı olması: Bu durumda  işletmeler düşük maliyetli üretim yapmak amacı ile diğer ülkelere yönelmektedirler. </a:t>
            </a:r>
          </a:p>
          <a:p>
            <a:pPr eaLnBrk="1" hangingPunct="1"/>
            <a:endParaRPr lang="tr-TR"/>
          </a:p>
        </p:txBody>
      </p:sp>
    </p:spTree>
    <p:extLst>
      <p:ext uri="{BB962C8B-B14F-4D97-AF65-F5344CB8AC3E}">
        <p14:creationId xmlns:p14="http://schemas.microsoft.com/office/powerpoint/2010/main" val="78246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4019">
                                            <p:txEl>
                                              <p:pRg st="0" end="0"/>
                                            </p:txEl>
                                          </p:spTgt>
                                        </p:tgtEl>
                                        <p:attrNameLst>
                                          <p:attrName>style.visibility</p:attrName>
                                        </p:attrNameLst>
                                      </p:cBhvr>
                                      <p:to>
                                        <p:strVal val="visible"/>
                                      </p:to>
                                    </p:set>
                                    <p:animEffect transition="in" filter="fade">
                                      <p:cBhvr>
                                        <p:cTn id="7" dur="1000"/>
                                        <p:tgtEl>
                                          <p:spTgt spid="214019">
                                            <p:txEl>
                                              <p:pRg st="0" end="0"/>
                                            </p:txEl>
                                          </p:spTgt>
                                        </p:tgtEl>
                                      </p:cBhvr>
                                    </p:animEffect>
                                    <p:anim calcmode="lin" valueType="num">
                                      <p:cBhvr>
                                        <p:cTn id="8" dur="1000" fill="hold"/>
                                        <p:tgtEl>
                                          <p:spTgt spid="2140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40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4019">
                                            <p:txEl>
                                              <p:pRg st="1" end="1"/>
                                            </p:txEl>
                                          </p:spTgt>
                                        </p:tgtEl>
                                        <p:attrNameLst>
                                          <p:attrName>style.visibility</p:attrName>
                                        </p:attrNameLst>
                                      </p:cBhvr>
                                      <p:to>
                                        <p:strVal val="visible"/>
                                      </p:to>
                                    </p:set>
                                    <p:animEffect transition="in" filter="fade">
                                      <p:cBhvr>
                                        <p:cTn id="14" dur="1000"/>
                                        <p:tgtEl>
                                          <p:spTgt spid="214019">
                                            <p:txEl>
                                              <p:pRg st="1" end="1"/>
                                            </p:txEl>
                                          </p:spTgt>
                                        </p:tgtEl>
                                      </p:cBhvr>
                                    </p:animEffect>
                                    <p:anim calcmode="lin" valueType="num">
                                      <p:cBhvr>
                                        <p:cTn id="15" dur="1000" fill="hold"/>
                                        <p:tgtEl>
                                          <p:spTgt spid="2140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140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4019">
                                            <p:txEl>
                                              <p:pRg st="2" end="2"/>
                                            </p:txEl>
                                          </p:spTgt>
                                        </p:tgtEl>
                                        <p:attrNameLst>
                                          <p:attrName>style.visibility</p:attrName>
                                        </p:attrNameLst>
                                      </p:cBhvr>
                                      <p:to>
                                        <p:strVal val="visible"/>
                                      </p:to>
                                    </p:set>
                                    <p:animEffect transition="in" filter="fade">
                                      <p:cBhvr>
                                        <p:cTn id="21" dur="1000"/>
                                        <p:tgtEl>
                                          <p:spTgt spid="214019">
                                            <p:txEl>
                                              <p:pRg st="2" end="2"/>
                                            </p:txEl>
                                          </p:spTgt>
                                        </p:tgtEl>
                                      </p:cBhvr>
                                    </p:animEffect>
                                    <p:anim calcmode="lin" valueType="num">
                                      <p:cBhvr>
                                        <p:cTn id="22" dur="1000" fill="hold"/>
                                        <p:tgtEl>
                                          <p:spTgt spid="2140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401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p:txBody>
          <a:bodyPr/>
          <a:lstStyle/>
          <a:p>
            <a:pPr eaLnBrk="1" hangingPunct="1"/>
            <a:r>
              <a:rPr lang="tr-TR" sz="4000"/>
              <a:t>Yatırım Yaptığı Ülkenin Çekiciliği: ÇUŞ</a:t>
            </a:r>
          </a:p>
        </p:txBody>
      </p:sp>
      <p:sp>
        <p:nvSpPr>
          <p:cNvPr id="215043" name="Rectangle 3"/>
          <p:cNvSpPr>
            <a:spLocks noGrp="1" noChangeArrowheads="1"/>
          </p:cNvSpPr>
          <p:nvPr>
            <p:ph type="body" idx="1"/>
          </p:nvPr>
        </p:nvSpPr>
        <p:spPr/>
        <p:txBody>
          <a:bodyPr/>
          <a:lstStyle/>
          <a:p>
            <a:pPr marL="533400" indent="-533400">
              <a:buFont typeface="Wingdings" pitchFamily="2" charset="2"/>
              <a:buAutoNum type="arabicPeriod"/>
            </a:pPr>
            <a:r>
              <a:rPr lang="tr-TR"/>
              <a:t>Düşük Ücretler</a:t>
            </a:r>
          </a:p>
          <a:p>
            <a:pPr marL="533400" indent="-533400">
              <a:buFont typeface="Wingdings" pitchFamily="2" charset="2"/>
              <a:buAutoNum type="arabicPeriod"/>
            </a:pPr>
            <a:r>
              <a:rPr lang="tr-TR"/>
              <a:t>Teşvikler</a:t>
            </a:r>
          </a:p>
          <a:p>
            <a:pPr marL="533400" indent="-533400">
              <a:buFont typeface="Wingdings" pitchFamily="2" charset="2"/>
              <a:buAutoNum type="arabicPeriod"/>
            </a:pPr>
            <a:r>
              <a:rPr lang="tr-TR"/>
              <a:t>Kolaylaştırıcı yasal düzenlemeler</a:t>
            </a:r>
          </a:p>
        </p:txBody>
      </p:sp>
    </p:spTree>
    <p:extLst>
      <p:ext uri="{BB962C8B-B14F-4D97-AF65-F5344CB8AC3E}">
        <p14:creationId xmlns:p14="http://schemas.microsoft.com/office/powerpoint/2010/main" val="192238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043">
                                            <p:txEl>
                                              <p:pRg st="0" end="0"/>
                                            </p:txEl>
                                          </p:spTgt>
                                        </p:tgtEl>
                                        <p:attrNameLst>
                                          <p:attrName>style.visibility</p:attrName>
                                        </p:attrNameLst>
                                      </p:cBhvr>
                                      <p:to>
                                        <p:strVal val="visible"/>
                                      </p:to>
                                    </p:set>
                                    <p:animEffect transition="in" filter="fade">
                                      <p:cBhvr>
                                        <p:cTn id="7" dur="1000"/>
                                        <p:tgtEl>
                                          <p:spTgt spid="215043">
                                            <p:txEl>
                                              <p:pRg st="0" end="0"/>
                                            </p:txEl>
                                          </p:spTgt>
                                        </p:tgtEl>
                                      </p:cBhvr>
                                    </p:animEffect>
                                    <p:anim calcmode="lin" valueType="num">
                                      <p:cBhvr>
                                        <p:cTn id="8" dur="1000" fill="hold"/>
                                        <p:tgtEl>
                                          <p:spTgt spid="2150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5043">
                                            <p:txEl>
                                              <p:pRg st="1" end="1"/>
                                            </p:txEl>
                                          </p:spTgt>
                                        </p:tgtEl>
                                        <p:attrNameLst>
                                          <p:attrName>style.visibility</p:attrName>
                                        </p:attrNameLst>
                                      </p:cBhvr>
                                      <p:to>
                                        <p:strVal val="visible"/>
                                      </p:to>
                                    </p:set>
                                    <p:animEffect transition="in" filter="fade">
                                      <p:cBhvr>
                                        <p:cTn id="14" dur="1000"/>
                                        <p:tgtEl>
                                          <p:spTgt spid="215043">
                                            <p:txEl>
                                              <p:pRg st="1" end="1"/>
                                            </p:txEl>
                                          </p:spTgt>
                                        </p:tgtEl>
                                      </p:cBhvr>
                                    </p:animEffect>
                                    <p:anim calcmode="lin" valueType="num">
                                      <p:cBhvr>
                                        <p:cTn id="15" dur="1000" fill="hold"/>
                                        <p:tgtEl>
                                          <p:spTgt spid="2150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150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5043">
                                            <p:txEl>
                                              <p:pRg st="2" end="2"/>
                                            </p:txEl>
                                          </p:spTgt>
                                        </p:tgtEl>
                                        <p:attrNameLst>
                                          <p:attrName>style.visibility</p:attrName>
                                        </p:attrNameLst>
                                      </p:cBhvr>
                                      <p:to>
                                        <p:strVal val="visible"/>
                                      </p:to>
                                    </p:set>
                                    <p:animEffect transition="in" filter="fade">
                                      <p:cBhvr>
                                        <p:cTn id="21" dur="1000"/>
                                        <p:tgtEl>
                                          <p:spTgt spid="215043">
                                            <p:txEl>
                                              <p:pRg st="2" end="2"/>
                                            </p:txEl>
                                          </p:spTgt>
                                        </p:tgtEl>
                                      </p:cBhvr>
                                    </p:animEffect>
                                    <p:anim calcmode="lin" valueType="num">
                                      <p:cBhvr>
                                        <p:cTn id="22" dur="1000" fill="hold"/>
                                        <p:tgtEl>
                                          <p:spTgt spid="2150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50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p:txBody>
          <a:bodyPr/>
          <a:lstStyle/>
          <a:p>
            <a:pPr eaLnBrk="1" hangingPunct="1"/>
            <a:r>
              <a:rPr lang="tr-TR"/>
              <a:t>ÇUŞ’lar</a:t>
            </a:r>
          </a:p>
        </p:txBody>
      </p:sp>
      <p:sp>
        <p:nvSpPr>
          <p:cNvPr id="216067" name="Rectangle 3"/>
          <p:cNvSpPr>
            <a:spLocks noGrp="1" noChangeArrowheads="1"/>
          </p:cNvSpPr>
          <p:nvPr>
            <p:ph type="body" idx="1"/>
          </p:nvPr>
        </p:nvSpPr>
        <p:spPr/>
        <p:txBody>
          <a:bodyPr/>
          <a:lstStyle/>
          <a:p>
            <a:pPr eaLnBrk="1" hangingPunct="1">
              <a:buFontTx/>
              <a:buNone/>
            </a:pPr>
            <a:r>
              <a:rPr lang="tr-TR"/>
              <a:t>Bir uluslar arası veya büyük yerel şirket çok uluslu olma yolunda ilerlerken büyümeye yönelik olarak 3 strateji izleyebilir:</a:t>
            </a:r>
          </a:p>
          <a:p>
            <a:pPr eaLnBrk="1" hangingPunct="1"/>
            <a:r>
              <a:rPr lang="tr-TR"/>
              <a:t>Kendi yatırımlarını yapar.</a:t>
            </a:r>
          </a:p>
          <a:p>
            <a:pPr eaLnBrk="1" hangingPunct="1"/>
            <a:r>
              <a:rPr lang="tr-TR"/>
              <a:t>Birleşme Yoluyla Büyüyebilir: Bir başka ülkede ülkede bir şirket ile birleşir, bu durumda şirketlerin her ikisi de tüzel kişiliklerini kaybeder ve yeni bir tüzel kişilik oluştururlar.</a:t>
            </a:r>
          </a:p>
          <a:p>
            <a:pPr eaLnBrk="1" hangingPunct="1"/>
            <a:r>
              <a:rPr lang="tr-TR"/>
              <a:t>Satın alma (Edinim) Yoluyla Büyüyebilir: Bir başka ülkede bulunan şirketin hisse senetlerini satın alarak, devraldığı firmanın tüzel kişiliğini ortada kaldırır.</a:t>
            </a:r>
          </a:p>
          <a:p>
            <a:pPr eaLnBrk="1" hangingPunct="1"/>
            <a:endParaRPr lang="tr-TR"/>
          </a:p>
        </p:txBody>
      </p:sp>
    </p:spTree>
    <p:extLst>
      <p:ext uri="{BB962C8B-B14F-4D97-AF65-F5344CB8AC3E}">
        <p14:creationId xmlns:p14="http://schemas.microsoft.com/office/powerpoint/2010/main" val="90968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6067">
                                            <p:txEl>
                                              <p:pRg st="0" end="0"/>
                                            </p:txEl>
                                          </p:spTgt>
                                        </p:tgtEl>
                                        <p:attrNameLst>
                                          <p:attrName>style.visibility</p:attrName>
                                        </p:attrNameLst>
                                      </p:cBhvr>
                                      <p:to>
                                        <p:strVal val="visible"/>
                                      </p:to>
                                    </p:set>
                                    <p:animEffect transition="in" filter="fade">
                                      <p:cBhvr>
                                        <p:cTn id="7" dur="1000"/>
                                        <p:tgtEl>
                                          <p:spTgt spid="216067">
                                            <p:txEl>
                                              <p:pRg st="0" end="0"/>
                                            </p:txEl>
                                          </p:spTgt>
                                        </p:tgtEl>
                                      </p:cBhvr>
                                    </p:animEffect>
                                    <p:anim calcmode="lin" valueType="num">
                                      <p:cBhvr>
                                        <p:cTn id="8" dur="1000" fill="hold"/>
                                        <p:tgtEl>
                                          <p:spTgt spid="2160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60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6067">
                                            <p:txEl>
                                              <p:pRg st="1" end="1"/>
                                            </p:txEl>
                                          </p:spTgt>
                                        </p:tgtEl>
                                        <p:attrNameLst>
                                          <p:attrName>style.visibility</p:attrName>
                                        </p:attrNameLst>
                                      </p:cBhvr>
                                      <p:to>
                                        <p:strVal val="visible"/>
                                      </p:to>
                                    </p:set>
                                    <p:animEffect transition="in" filter="fade">
                                      <p:cBhvr>
                                        <p:cTn id="14" dur="1000"/>
                                        <p:tgtEl>
                                          <p:spTgt spid="216067">
                                            <p:txEl>
                                              <p:pRg st="1" end="1"/>
                                            </p:txEl>
                                          </p:spTgt>
                                        </p:tgtEl>
                                      </p:cBhvr>
                                    </p:animEffect>
                                    <p:anim calcmode="lin" valueType="num">
                                      <p:cBhvr>
                                        <p:cTn id="15" dur="1000" fill="hold"/>
                                        <p:tgtEl>
                                          <p:spTgt spid="2160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160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6067">
                                            <p:txEl>
                                              <p:pRg st="2" end="2"/>
                                            </p:txEl>
                                          </p:spTgt>
                                        </p:tgtEl>
                                        <p:attrNameLst>
                                          <p:attrName>style.visibility</p:attrName>
                                        </p:attrNameLst>
                                      </p:cBhvr>
                                      <p:to>
                                        <p:strVal val="visible"/>
                                      </p:to>
                                    </p:set>
                                    <p:animEffect transition="in" filter="fade">
                                      <p:cBhvr>
                                        <p:cTn id="21" dur="1000"/>
                                        <p:tgtEl>
                                          <p:spTgt spid="216067">
                                            <p:txEl>
                                              <p:pRg st="2" end="2"/>
                                            </p:txEl>
                                          </p:spTgt>
                                        </p:tgtEl>
                                      </p:cBhvr>
                                    </p:animEffect>
                                    <p:anim calcmode="lin" valueType="num">
                                      <p:cBhvr>
                                        <p:cTn id="22" dur="1000" fill="hold"/>
                                        <p:tgtEl>
                                          <p:spTgt spid="21606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60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16067">
                                            <p:txEl>
                                              <p:pRg st="3" end="3"/>
                                            </p:txEl>
                                          </p:spTgt>
                                        </p:tgtEl>
                                        <p:attrNameLst>
                                          <p:attrName>style.visibility</p:attrName>
                                        </p:attrNameLst>
                                      </p:cBhvr>
                                      <p:to>
                                        <p:strVal val="visible"/>
                                      </p:to>
                                    </p:set>
                                    <p:animEffect transition="in" filter="fade">
                                      <p:cBhvr>
                                        <p:cTn id="28" dur="1000"/>
                                        <p:tgtEl>
                                          <p:spTgt spid="216067">
                                            <p:txEl>
                                              <p:pRg st="3" end="3"/>
                                            </p:txEl>
                                          </p:spTgt>
                                        </p:tgtEl>
                                      </p:cBhvr>
                                    </p:animEffect>
                                    <p:anim calcmode="lin" valueType="num">
                                      <p:cBhvr>
                                        <p:cTn id="29" dur="1000" fill="hold"/>
                                        <p:tgtEl>
                                          <p:spTgt spid="21606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160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1 Başlık"/>
          <p:cNvSpPr>
            <a:spLocks noGrp="1"/>
          </p:cNvSpPr>
          <p:nvPr>
            <p:ph type="title"/>
          </p:nvPr>
        </p:nvSpPr>
        <p:spPr/>
        <p:txBody>
          <a:bodyPr/>
          <a:lstStyle/>
          <a:p>
            <a:r>
              <a:rPr lang="tr-TR"/>
              <a:t>ÇUŞ’lar</a:t>
            </a:r>
          </a:p>
        </p:txBody>
      </p:sp>
      <p:sp>
        <p:nvSpPr>
          <p:cNvPr id="129026" name="2 İçerik Yer Tutucusu"/>
          <p:cNvSpPr>
            <a:spLocks noGrp="1"/>
          </p:cNvSpPr>
          <p:nvPr>
            <p:ph idx="1"/>
          </p:nvPr>
        </p:nvSpPr>
        <p:spPr/>
        <p:txBody>
          <a:bodyPr/>
          <a:lstStyle/>
          <a:p>
            <a:r>
              <a:rPr lang="tr-TR"/>
              <a:t>Franschising (imtiyaz sözleşmesi)</a:t>
            </a:r>
          </a:p>
        </p:txBody>
      </p:sp>
    </p:spTree>
    <p:extLst>
      <p:ext uri="{BB962C8B-B14F-4D97-AF65-F5344CB8AC3E}">
        <p14:creationId xmlns:p14="http://schemas.microsoft.com/office/powerpoint/2010/main" val="2525670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1357</Words>
  <Application>Microsoft Office PowerPoint</Application>
  <PresentationFormat>Geniş ekran</PresentationFormat>
  <Paragraphs>211</Paragraphs>
  <Slides>36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Arial</vt:lpstr>
      <vt:lpstr>Calibri</vt:lpstr>
      <vt:lpstr>Calibri Light</vt:lpstr>
      <vt:lpstr>Times New Roman</vt:lpstr>
      <vt:lpstr>Wingdings</vt:lpstr>
      <vt:lpstr>Office Teması</vt:lpstr>
      <vt:lpstr>PowerPoint Sunusu</vt:lpstr>
      <vt:lpstr>Küresel Medya</vt:lpstr>
      <vt:lpstr>KÜRESEL MEDYA</vt:lpstr>
      <vt:lpstr>ÇUŞ (Çokuluslu Şirketler)</vt:lpstr>
      <vt:lpstr>PowerPoint Sunusu</vt:lpstr>
      <vt:lpstr>Köken Ülkenin İticiliği: ÇUŞ</vt:lpstr>
      <vt:lpstr>Yatırım Yaptığı Ülkenin Çekiciliği: ÇUŞ</vt:lpstr>
      <vt:lpstr>ÇUŞ’lar</vt:lpstr>
      <vt:lpstr>ÇUŞ’lar</vt:lpstr>
      <vt:lpstr>Küreselleşme Sürecinde ÇUŞ</vt:lpstr>
      <vt:lpstr>Küreselleşme Sürecinde ÇUŞ</vt:lpstr>
      <vt:lpstr>GATT-DTÖ </vt:lpstr>
      <vt:lpstr>PowerPoint Sunusu</vt:lpstr>
      <vt:lpstr> </vt:lpstr>
      <vt:lpstr>DÜNYA TİCARET  ÖRGÜTÜ</vt:lpstr>
      <vt:lpstr>DTÖ</vt:lpstr>
      <vt:lpstr>DTÖ </vt:lpstr>
      <vt:lpstr>TELEKOMÜNİKASYON</vt:lpstr>
      <vt:lpstr>TELEKOMÜNİKASYON</vt:lpstr>
      <vt:lpstr>TELEKOMÜNİKASYON</vt:lpstr>
      <vt:lpstr>TELEKOMÜNİKASYON</vt:lpstr>
      <vt:lpstr>Telekomünikasyon-Özelleştirme</vt:lpstr>
      <vt:lpstr>Küresel Medya</vt:lpstr>
      <vt:lpstr>Küresel Medya</vt:lpstr>
      <vt:lpstr>Küresel Medya Tekelleri</vt:lpstr>
      <vt:lpstr>Küresel Medya Tekelleri</vt:lpstr>
      <vt:lpstr>Küresel Medya Tekelleri</vt:lpstr>
      <vt:lpstr>PowerPoint Sunusu</vt:lpstr>
      <vt:lpstr>Küresel Medya</vt:lpstr>
      <vt:lpstr>Küresel Medya Savunusu (Neoklasik Ekonomi ve Liberaller)</vt:lpstr>
      <vt:lpstr>Küresel Medya Savunusunun Eleştirisi  (Marksist ekonomi politik)</vt:lpstr>
      <vt:lpstr>Küresel Medya</vt:lpstr>
      <vt:lpstr>Küresel Medyaya Karşı Ne Yapılabilir?</vt:lpstr>
      <vt:lpstr>Alternatif Medya</vt:lpstr>
      <vt:lpstr>Alternatif medya (içerik anlamıyla)</vt:lpstr>
      <vt:lpstr>Alternatif medya (içerik anlamıyla)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2020-02-12T14:37:26Z</dcterms:created>
  <dcterms:modified xsi:type="dcterms:W3CDTF">2020-02-12T14:39:01Z</dcterms:modified>
</cp:coreProperties>
</file>