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9" r:id="rId3"/>
    <p:sldId id="258" r:id="rId4"/>
    <p:sldId id="264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56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785093" y="1700074"/>
            <a:ext cx="6630278" cy="1502690"/>
          </a:xfrm>
        </p:spPr>
        <p:txBody>
          <a:bodyPr/>
          <a:lstStyle/>
          <a:p>
            <a:r>
              <a:rPr lang="tr-TR" sz="4800" b="1" dirty="0" smtClean="0"/>
              <a:t>MÜHENDİSLİKTE ÖLÇME BİLGİSİ </a:t>
            </a:r>
            <a:endParaRPr lang="tr-TR" sz="48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581894"/>
          </a:xfrm>
        </p:spPr>
        <p:txBody>
          <a:bodyPr>
            <a:normAutofit/>
          </a:bodyPr>
          <a:lstStyle/>
          <a:p>
            <a:r>
              <a:rPr lang="tr-TR" dirty="0" smtClean="0"/>
              <a:t>KÜÇÜK NOKTA HESABI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3836277" y="4798512"/>
            <a:ext cx="4942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solidFill>
                  <a:schemeClr val="accent4">
                    <a:lumMod val="75000"/>
                  </a:schemeClr>
                </a:solidFill>
              </a:rPr>
              <a:t>Prof. Dr. Engin YURTSEVEN </a:t>
            </a:r>
            <a:endParaRPr lang="tr-TR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5175139" y="3021876"/>
            <a:ext cx="20120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smtClean="0">
                <a:solidFill>
                  <a:schemeClr val="accent4">
                    <a:lumMod val="75000"/>
                  </a:schemeClr>
                </a:solidFill>
              </a:rPr>
              <a:t>11.HAFTA</a:t>
            </a:r>
            <a:endParaRPr lang="tr-TR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26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İçerik Yer Tutucusu 4"/>
              <p:cNvSpPr>
                <a:spLocks noGrp="1"/>
              </p:cNvSpPr>
              <p:nvPr>
                <p:ph idx="4294967295"/>
              </p:nvPr>
            </p:nvSpPr>
            <p:spPr>
              <a:xfrm>
                <a:off x="5838940" y="605927"/>
                <a:ext cx="5596568" cy="5646339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Birçok hallerde, evvelce koordinatları hesap edilmiş olan iki noktayı birleştiren bir doğru üzerindeki diğer noktaların, örneğin bir işlem doğrusunun poligon kenarını kestiği noktanın koordinatlarının hesabı gerekir. </a:t>
                </a:r>
                <a:r>
                  <a:rPr lang="tr-TR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 gibi noktalara küçük nokta denir.</a:t>
                </a:r>
              </a:p>
              <a:p>
                <a:pPr marL="0" indent="0" algn="just">
                  <a:buNone/>
                </a:pPr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Küçük noktaların koordinatlarının hesabı için, yalnız bu noktalar  arasındaki uzunlukların ölçülmesi yeterlidir. Örneğin, şekilde verildiği gibi A ile (1) noktası arasındaki </a:t>
                </a:r>
                <a:r>
                  <a:rPr lang="tr-TR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tr-TR" sz="1800" i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(1) ile (2) noktaları arasındaki </a:t>
                </a:r>
                <a:r>
                  <a:rPr lang="tr-TR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tr-TR" sz="1800" i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</a:t>
                </a:r>
                <a:r>
                  <a:rPr lang="tr-TR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(2) ile B noktaları arasındaki </a:t>
                </a:r>
                <a:r>
                  <a:rPr lang="tr-TR" sz="1800" i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tr-TR" sz="1800" i="1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tr-TR" sz="1800" i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uzunlukları ölçülmüş ise (1) ve (2) numaralı noktaların koordinatları hesaplanabilir. </a:t>
                </a:r>
              </a:p>
              <a:p>
                <a:pPr marL="0" indent="0" algn="just">
                  <a:buNone/>
                </a:pPr>
                <a:r>
                  <a:rPr lang="tr-TR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endParaRPr lang="tr-TR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r>
                  <a:rPr lang="tr-TR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Hesap için benzer üçgenlerden yaralanarak,</a:t>
                </a:r>
                <a:endParaRPr lang="tr-TR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1800" i="1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l-GR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18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tr-TR" sz="1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18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tr-TR" sz="1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tr-TR" sz="1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18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tr-TR" sz="1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tr-TR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18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tr-TR" sz="1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𝐴𝐵</m:t>
                        </m:r>
                      </m:den>
                    </m:f>
                    <m:r>
                      <a:rPr lang="tr-TR" sz="1800" i="1">
                        <a:latin typeface="Cambria Math" panose="02040503050406030204" pitchFamily="18" charset="0"/>
                      </a:rPr>
                      <m:t> ,        </m:t>
                    </m:r>
                    <m:f>
                      <m:f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1800" i="1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l-GR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tr-TR" sz="1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18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tr-TR" sz="1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tr-TR" sz="1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tr-TR" sz="1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tr-TR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tr-TR" sz="1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𝐴𝐵</m:t>
                        </m:r>
                      </m:den>
                    </m:f>
                  </m:oMath>
                </a14:m>
                <a:r>
                  <a:rPr lang="tr-TR" sz="18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endParaRPr lang="tr-TR" sz="1800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tr-TR" baseline="-2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İçerik Yer Tutucusu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5838940" y="605927"/>
                <a:ext cx="5596568" cy="5646339"/>
              </a:xfrm>
              <a:blipFill>
                <a:blip r:embed="rId2"/>
                <a:stretch>
                  <a:fillRect l="-980" t="-539" r="-87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14" y="699763"/>
            <a:ext cx="4952510" cy="545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112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İçerik Yer Tutucusu 2"/>
              <p:cNvSpPr>
                <a:spLocks noGrp="1"/>
              </p:cNvSpPr>
              <p:nvPr>
                <p:ph idx="4294967295"/>
              </p:nvPr>
            </p:nvSpPr>
            <p:spPr>
              <a:xfrm>
                <a:off x="634700" y="642602"/>
                <a:ext cx="10779163" cy="5543045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buNone/>
                </a:pPr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endParaRPr lang="tr-TR" sz="18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tr-TR" sz="18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tr-TR" sz="18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	</a:t>
                </a:r>
                <a:r>
                  <a:rPr lang="tr-TR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veya buradan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800" i="1">
                        <a:latin typeface="Cambria Math" panose="02040503050406030204" pitchFamily="18" charset="0"/>
                      </a:rPr>
                      <m:t>Δ</m:t>
                    </m:r>
                    <m:r>
                      <a:rPr lang="tr-TR" sz="18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tr-TR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800" i="1">
                        <a:latin typeface="Cambria Math" panose="02040503050406030204" pitchFamily="18" charset="0"/>
                      </a:rPr>
                      <m:t>Δ</m:t>
                    </m:r>
                    <m:r>
                      <a:rPr lang="tr-TR" sz="1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tr-TR" sz="1800" i="1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tr-TR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leri</a:t>
                </a:r>
                <a:r>
                  <a:rPr lang="tr-TR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hesaplarsak;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800" i="1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18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tr-TR" sz="1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tr-TR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18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tr-TR" sz="1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𝐴𝐵</m:t>
                        </m:r>
                      </m:den>
                    </m:f>
                    <m:r>
                      <a:rPr lang="tr-TR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tr-TR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,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800" i="1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tr-TR" sz="1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tr-TR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tr-TR" sz="1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𝐴𝐵</m:t>
                        </m:r>
                      </m:den>
                    </m:f>
                    <m:r>
                      <a:rPr lang="tr-TR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tr-TR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     </a:t>
                </a:r>
              </a:p>
              <a:p>
                <a:pPr marL="0" indent="0">
                  <a:buNone/>
                </a:pPr>
                <a:r>
                  <a:rPr lang="tr-TR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bulunur.</a:t>
                </a:r>
                <a:r>
                  <a:rPr lang="tr-TR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 formüllerde;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18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tr-TR" sz="1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tr-TR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18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tr-TR" sz="1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𝐴𝐵</m:t>
                        </m:r>
                      </m:den>
                    </m:f>
                    <m:r>
                      <a:rPr lang="tr-TR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1800" b="0" i="1" smtClean="0">
                        <a:latin typeface="Cambria Math" panose="02040503050406030204" pitchFamily="18" charset="0"/>
                      </a:rPr>
                      <m:t>𝑜</m:t>
                    </m:r>
                  </m:oMath>
                </a14:m>
                <a:r>
                  <a:rPr lang="tr-TR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tr-TR" sz="1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tr-TR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tr-TR" sz="1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𝐴𝐵</m:t>
                        </m:r>
                      </m:den>
                    </m:f>
                    <m:r>
                      <a:rPr lang="tr-TR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18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tr-TR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tr-TR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Konulursa;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800" i="1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1800" b="0" i="1" smtClean="0">
                        <a:latin typeface="Cambria Math" panose="02040503050406030204" pitchFamily="18" charset="0"/>
                      </a:rPr>
                      <m:t>𝑜</m:t>
                    </m:r>
                    <m:r>
                      <a:rPr lang="tr-TR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tr-TR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tr-TR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	</m:t>
                    </m:r>
                  </m:oMath>
                </a14:m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800" i="1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tr-TR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18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tr-TR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tr-TR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800" i="1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1800" b="0" i="1" smtClean="0">
                        <a:latin typeface="Cambria Math" panose="02040503050406030204" pitchFamily="18" charset="0"/>
                      </a:rPr>
                      <m:t>𝑜</m:t>
                    </m:r>
                    <m:r>
                      <a:rPr lang="tr-TR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tr-TR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800" i="1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tr-TR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18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tr-TR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tr-TR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tr-TR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800" i="1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1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1800" b="0" i="1" smtClean="0">
                        <a:latin typeface="Cambria Math" panose="02040503050406030204" pitchFamily="18" charset="0"/>
                      </a:rPr>
                      <m:t>𝑜</m:t>
                    </m:r>
                    <m:r>
                      <a:rPr lang="tr-TR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tr-TR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800" i="1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tr-TR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1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18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tr-TR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tr-TR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endParaRPr lang="tr-TR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bulunur.</a:t>
                </a:r>
              </a:p>
            </p:txBody>
          </p:sp>
        </mc:Choice>
        <mc:Fallback>
          <p:sp>
            <p:nvSpPr>
              <p:cNvPr id="4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634700" y="642602"/>
                <a:ext cx="10779163" cy="5543045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5284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İçerik Yer Tutucusu 2"/>
              <p:cNvSpPr>
                <a:spLocks noGrp="1"/>
              </p:cNvSpPr>
              <p:nvPr>
                <p:ph idx="4294967295"/>
              </p:nvPr>
            </p:nvSpPr>
            <p:spPr>
              <a:xfrm>
                <a:off x="771181" y="607478"/>
                <a:ext cx="10818563" cy="5572985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endParaRPr lang="tr-TR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endParaRPr lang="tr-TR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800" i="1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tr-TR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800" i="1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tr-TR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800" i="1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tr-TR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800" i="1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tr-TR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800" i="1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tr-TR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800" i="1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endParaRPr lang="tr-TR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endParaRPr lang="tr-TR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olduğundan </a:t>
                </a:r>
                <a:r>
                  <a:rPr lang="tr-TR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 denklemlerdeki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Δ</m:t>
                    </m:r>
                    <m:r>
                      <m:rPr>
                        <m:nor/>
                      </m:rPr>
                      <a:rPr lang="tr-TR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tr-TR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ve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Δ</m:t>
                    </m:r>
                  </m:oMath>
                </a14:m>
                <a:r>
                  <a:rPr lang="tr-TR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y’ </a:t>
                </a:r>
                <a:r>
                  <a:rPr lang="tr-TR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lerin</a:t>
                </a:r>
                <a:r>
                  <a:rPr lang="tr-TR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yerine (4) denklemlerindeki eşitliklerini koyarak</a:t>
                </a:r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</a:p>
              <a:p>
                <a:pPr marL="0" indent="0" algn="ctr">
                  <a:buNone/>
                </a:pPr>
                <a:endParaRPr lang="tr-TR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tr-TR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tr-TR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tr-TR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tr-TR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tr-TR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tr-TR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,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tr-TR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tr-TR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tr-TR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tr-TR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tr-TR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endParaRPr lang="tr-TR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r>
                  <a:rPr lang="tr-TR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formülleri bulunur.</a:t>
                </a:r>
              </a:p>
              <a:p>
                <a:pPr marL="0" indent="0">
                  <a:buNone/>
                </a:pPr>
                <a:endParaRPr lang="tr-TR" sz="1800" dirty="0"/>
              </a:p>
            </p:txBody>
          </p:sp>
        </mc:Choice>
        <mc:Fallback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771181" y="607478"/>
                <a:ext cx="10818563" cy="5572985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8198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İçerik Yer Tutucusu 2"/>
              <p:cNvSpPr>
                <a:spLocks noGrp="1"/>
              </p:cNvSpPr>
              <p:nvPr>
                <p:ph idx="4294967295"/>
              </p:nvPr>
            </p:nvSpPr>
            <p:spPr>
              <a:xfrm>
                <a:off x="782197" y="607478"/>
                <a:ext cx="10631277" cy="5628069"/>
              </a:xfrm>
            </p:spPr>
            <p:txBody>
              <a:bodyPr anchor="t">
                <a:normAutofit/>
              </a:bodyPr>
              <a:lstStyle/>
              <a:p>
                <a:pPr marL="0" indent="0" algn="just">
                  <a:buNone/>
                </a:pPr>
                <a:endParaRPr lang="tr-TR" sz="1800" b="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r>
                  <a:rPr lang="tr-TR" sz="1800" dirty="0" smtClean="0"/>
                  <a:t>	</a:t>
                </a:r>
                <a14:m>
                  <m:oMath xmlns:m="http://schemas.openxmlformats.org/officeDocument/2006/math">
                    <m:r>
                      <a:rPr lang="tr-TR" sz="18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tr-TR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ve </a:t>
                </a:r>
                <a14:m>
                  <m:oMath xmlns:m="http://schemas.openxmlformats.org/officeDocument/2006/math">
                    <m:r>
                      <a:rPr lang="tr-TR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𝑜</m:t>
                    </m:r>
                  </m:oMath>
                </a14:m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değerlerinin hesabında kullanılan AB kenarı, A ve B noktalarının koordinatlarından Pisagor teoremine göre hesaplanır.</a:t>
                </a:r>
              </a:p>
              <a:p>
                <a:pPr marL="0" indent="0" algn="just">
                  <a:buNone/>
                </a:pPr>
                <a:endParaRPr lang="tr-TR" sz="1800" b="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800" b="0" i="1" smtClean="0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tr-TR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1800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tr-TR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tr-TR" sz="18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tr-TR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18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tr-TR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18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tr-TR" sz="18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sub>
                              </m:sSub>
                              <m:r>
                                <a:rPr lang="tr-TR" sz="1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18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tr-TR" sz="18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sub>
                              </m:sSub>
                              <m:r>
                                <a:rPr lang="tr-TR" sz="18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tr-TR" sz="1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tr-TR" sz="1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tr-TR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18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tr-TR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1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tr-TR" sz="18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sub>
                              </m:sSub>
                              <m:r>
                                <a:rPr lang="tr-TR" sz="1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1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tr-TR" sz="18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sub>
                              </m:sSub>
                              <m:r>
                                <a:rPr lang="tr-TR" sz="18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tr-TR" sz="1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tr-TR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endParaRPr lang="tr-TR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Diğer taraftan, koordinatları hesaplanacak  noktalar arasındaki ölçülmüş olan </a:t>
                </a:r>
                <a:r>
                  <a:rPr lang="tr-TR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tr-TR" sz="1800" i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tr-TR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s</a:t>
                </a:r>
                <a:r>
                  <a:rPr lang="tr-TR" sz="1800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tr-TR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ve </a:t>
                </a:r>
                <a:r>
                  <a:rPr lang="tr-TR" sz="1800" i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tr-TR" sz="1800" i="1" baseline="-25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kenarlarının toplamı AB’ ye eşit olması gerekir ise de ölçü hatalarından dolayı küçük bir fark olabilir.</a:t>
                </a:r>
              </a:p>
              <a:p>
                <a:pPr marL="0" indent="0" algn="just">
                  <a:buNone/>
                </a:pPr>
                <a:endParaRPr lang="tr-TR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tr-TR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lang="tr-TR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tr-TR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tr-TR" sz="1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lang="tr-TR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lang="tr-TR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sub>
                    </m:sSub>
                    <m:r>
                      <a:rPr lang="tr-TR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tr-TR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tr-TR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tr-TR" sz="1800" b="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tr-TR" sz="18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tr-TR" sz="1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𝑆</m:t>
                      </m:r>
                      <m:r>
                        <a:rPr lang="tr-TR" sz="1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tr-TR" sz="18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tr-TR" sz="18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tr-TR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Bulanan d farkı hata sınırı içinden kalıyorsa hesaptan evvel bu fark giderilerek </a:t>
                </a:r>
                <a:r>
                  <a:rPr lang="tr-TR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tr-TR" sz="1800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tr-TR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s</a:t>
                </a:r>
                <a:r>
                  <a:rPr lang="tr-TR" sz="1800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tr-TR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ve </a:t>
                </a:r>
                <a:r>
                  <a:rPr lang="tr-TR" sz="1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tr-TR" sz="1800" i="1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tr-TR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kenarları toplamının, koordinatlardan bulunan S değerine eşit olması sağlanır. Bunu sağlamak için ölçülmüş olan bütün kenarlar, hesaba girerken, S: s ile çarpılarak düzeltilebilir.</a:t>
                </a:r>
              </a:p>
              <a:p>
                <a:endParaRPr lang="tr-TR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782197" y="607478"/>
                <a:ext cx="10631277" cy="5628069"/>
              </a:xfrm>
              <a:blipFill>
                <a:blip r:embed="rId2"/>
                <a:stretch>
                  <a:fillRect l="-459" r="-51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151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İçerik Yer Tutucusu 3"/>
              <p:cNvSpPr>
                <a:spLocks noGrp="1"/>
              </p:cNvSpPr>
              <p:nvPr>
                <p:ph idx="4294967295"/>
              </p:nvPr>
            </p:nvSpPr>
            <p:spPr>
              <a:xfrm>
                <a:off x="5585551" y="607479"/>
                <a:ext cx="5993176" cy="561705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Örnek:</a:t>
                </a:r>
              </a:p>
              <a:p>
                <a:pPr marL="0" indent="0">
                  <a:buNone/>
                </a:pPr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ve B noktalarını birleştiren bir doğru üzerindeki 13 ve 26 numaralı küçük noktaların koordinatlarını hesaplayınız.</a:t>
                </a:r>
              </a:p>
              <a:p>
                <a:pPr marL="0" indent="0">
                  <a:buNone/>
                </a:pPr>
                <a:r>
                  <a:rPr lang="tr-TR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verilenler 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1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tr-TR" sz="1800" b="0" i="1" smtClean="0">
                        <a:latin typeface="Cambria Math" panose="02040503050406030204" pitchFamily="18" charset="0"/>
                      </a:rPr>
                      <m:t>=1218.75</m:t>
                    </m:r>
                  </m:oMath>
                </a14:m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1800" b="0" i="1" smtClean="0">
                        <a:latin typeface="Cambria Math" panose="02040503050406030204" pitchFamily="18" charset="0"/>
                      </a:rPr>
                      <m:t>1282.19</m:t>
                    </m:r>
                  </m:oMath>
                </a14:m>
                <a:endParaRPr lang="tr-TR" sz="1800" b="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1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=12</m:t>
                    </m:r>
                    <m:r>
                      <a:rPr lang="tr-TR" sz="1800" b="0" i="1" smtClean="0">
                        <a:latin typeface="Cambria Math" panose="02040503050406030204" pitchFamily="18" charset="0"/>
                      </a:rPr>
                      <m:t>95.97</m:t>
                    </m:r>
                  </m:oMath>
                </a14:m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1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=1</m:t>
                    </m:r>
                    <m:r>
                      <a:rPr lang="tr-TR" sz="1800" b="0" i="1" smtClean="0">
                        <a:latin typeface="Cambria Math" panose="02040503050406030204" pitchFamily="18" charset="0"/>
                      </a:rPr>
                      <m:t>372</m:t>
                    </m:r>
                    <m:r>
                      <a:rPr lang="tr-TR" sz="180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</a:t>
                </a:r>
                <a:endParaRPr lang="tr-TR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tr-TR" sz="1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1800" b="0" i="1" smtClean="0">
                        <a:latin typeface="Cambria Math" panose="02040503050406030204" pitchFamily="18" charset="0"/>
                      </a:rPr>
                      <m:t>35.02</m:t>
                    </m:r>
                  </m:oMath>
                </a14:m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tr-TR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1800" b="0" i="1" smtClean="0">
                        <a:latin typeface="Cambria Math" panose="02040503050406030204" pitchFamily="18" charset="0"/>
                      </a:rPr>
                      <m:t>45.03</m:t>
                    </m:r>
                  </m:oMath>
                </a14:m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tr-TR" sz="1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1800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tr-TR" sz="1800" b="0" i="1" smtClean="0">
                        <a:latin typeface="Cambria Math" panose="02040503050406030204" pitchFamily="18" charset="0"/>
                      </a:rPr>
                      <m:t>9.10 </m:t>
                    </m:r>
                    <m:r>
                      <a:rPr lang="tr-TR" sz="18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tr-TR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Hesap şu sıraya göre yapılır(Tablo 1) :</a:t>
                </a:r>
              </a:p>
              <a:p>
                <a:pPr marL="0" indent="0">
                  <a:buNone/>
                </a:pPr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6 ve 7’inci sütunlara yazılmış olan A ve B noktalarının koordinatlarından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1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sz="18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1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1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sz="1800" b="0" i="0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1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farkları bulunur ve birinci sütundaki yerlerine yazılır.</a:t>
                </a:r>
              </a:p>
              <a:p>
                <a:pPr marL="0" indent="0">
                  <a:buNone/>
                </a:pPr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İkinci sütunda Pisagor teoremine göre AB=S kenarı hesaplanır ve bulunan değer birinci sütuna yazılır.</a:t>
                </a:r>
              </a:p>
              <a:p>
                <a:pPr marL="0" indent="0">
                  <a:buNone/>
                </a:pPr>
                <a:endParaRPr lang="tr-TR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tr-TR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tr-TR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İçerik Yer Tutucusu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5585551" y="607479"/>
                <a:ext cx="5993176" cy="5617052"/>
              </a:xfrm>
              <a:blipFill>
                <a:blip r:embed="rId2"/>
                <a:stretch>
                  <a:fillRect l="-814" t="-65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264" y="716095"/>
            <a:ext cx="4759285" cy="5508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28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2273" t="5329" r="4218" b="10070"/>
          <a:stretch/>
        </p:blipFill>
        <p:spPr>
          <a:xfrm>
            <a:off x="506776" y="484742"/>
            <a:ext cx="11204153" cy="5883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56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İçerik Yer Tutucusu 2"/>
              <p:cNvSpPr>
                <a:spLocks noGrp="1"/>
              </p:cNvSpPr>
              <p:nvPr>
                <p:ph idx="4294967295"/>
              </p:nvPr>
            </p:nvSpPr>
            <p:spPr>
              <a:xfrm>
                <a:off x="782198" y="627063"/>
                <a:ext cx="10653311" cy="5621337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tr-TR" dirty="0" smtClean="0"/>
                  <a:t>	</a:t>
                </a:r>
              </a:p>
              <a:p>
                <a:pPr marL="0" indent="0" algn="just">
                  <a:buNone/>
                </a:pPr>
                <a:r>
                  <a:rPr lang="tr-TR" dirty="0"/>
                  <a:t>	</a:t>
                </a:r>
                <a:r>
                  <a:rPr lang="tr-TR" dirty="0" smtClean="0"/>
                  <a:t>c</a:t>
                </a:r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ölçülmüş olan kenarlar (4) sütuna yazılır ve toplanır. Hesapla bulunan S kenarı ile, ölçülmüş olan kenarın farkı </a:t>
                </a:r>
                <a14:m>
                  <m:oMath xmlns:m="http://schemas.openxmlformats.org/officeDocument/2006/math">
                    <m:r>
                      <a:rPr lang="tr-TR" sz="1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tr-TR" sz="1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tr-TR" sz="1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tr-TR" sz="1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tr-TR" sz="1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tr-TR" sz="1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hesaplanır. Bu fark hata sınırı içinde kaldığı takdirde, ölçülmüş olan kenarlar S:s ile çarpılarak düzeltilmiş kenarlar bulunur ve (5) numaralı sütuna yazılırlar.</a:t>
                </a:r>
              </a:p>
              <a:p>
                <a:pPr marL="0" indent="0" algn="just">
                  <a:buNone/>
                </a:pPr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d) </a:t>
                </a:r>
                <a14:m>
                  <m:oMath xmlns:m="http://schemas.openxmlformats.org/officeDocument/2006/math">
                    <m:r>
                      <a:rPr lang="tr-TR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 </a:t>
                </a:r>
                <a14:m>
                  <m:oMath xmlns:m="http://schemas.openxmlformats.org/officeDocument/2006/math">
                    <m:r>
                      <a:rPr lang="tr-TR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𝑜</m:t>
                    </m:r>
                  </m:oMath>
                </a14:m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değerleri hesaplanır ve üçüncü sütuna yazılır.</a:t>
                </a:r>
              </a:p>
              <a:p>
                <a:pPr marL="0" indent="0" algn="just">
                  <a:buNone/>
                </a:pPr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e)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800" i="1">
                        <a:latin typeface="Cambria Math" panose="02040503050406030204" pitchFamily="18" charset="0"/>
                      </a:rPr>
                      <m:t>Δ</m:t>
                    </m:r>
                    <m:r>
                      <a:rPr lang="tr-TR" sz="18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800" i="1">
                        <a:latin typeface="Cambria Math" panose="02040503050406030204" pitchFamily="18" charset="0"/>
                      </a:rPr>
                      <m:t>Δ</m:t>
                    </m:r>
                    <m:r>
                      <a:rPr lang="tr-TR" sz="1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tr-TR" sz="1800" b="0" i="0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tr-TR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ler</a:t>
                </a:r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hesaplanarak 6 ve 7’inci sütunlara yazılır 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tr-TR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1800" b="0" i="1" smtClean="0">
                        <a:latin typeface="Cambria Math" panose="02040503050406030204" pitchFamily="18" charset="0"/>
                      </a:rPr>
                      <m:t>𝑜</m:t>
                    </m:r>
                    <m:r>
                      <a:rPr lang="tr-TR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tr-TR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tr-TR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tr-TR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tr-TR" sz="180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18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tr-TR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tr-TR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kontrolleri yapılır.</a:t>
                </a:r>
              </a:p>
              <a:p>
                <a:pPr marL="0" indent="0" algn="just">
                  <a:buNone/>
                </a:pPr>
                <a:r>
                  <a:rPr lang="tr-TR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f) hesaplanmış olan koordinat farkları daima bir evvelki noktanın koordinatlarına eklenerek yeni noktaların koordinatları hesaplanır.  B noktasının yeniden bulunan koordinatları ile  verilen koordinatları aynı olmalıdır.</a:t>
                </a:r>
                <a:endParaRPr lang="tr-TR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tr-TR" dirty="0"/>
              </a:p>
            </p:txBody>
          </p:sp>
        </mc:Choice>
        <mc:Fallback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782198" y="627063"/>
                <a:ext cx="10653311" cy="5621337"/>
              </a:xfrm>
              <a:blipFill>
                <a:blip r:embed="rId2"/>
                <a:stretch>
                  <a:fillRect l="-458" r="-45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242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161</TotalTime>
  <Words>1148</Words>
  <Application>Microsoft Office PowerPoint</Application>
  <PresentationFormat>Geniş ekran</PresentationFormat>
  <Paragraphs>58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Cambria Math</vt:lpstr>
      <vt:lpstr>Garamond</vt:lpstr>
      <vt:lpstr>Times New Roman</vt:lpstr>
      <vt:lpstr>Organik</vt:lpstr>
      <vt:lpstr>MÜHENDİSLİKTE ÖLÇME BİLGİSİ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MÜHENDİSLİKTE ÖLÇME BİLGİSİ</dc:title>
  <dc:creator>m.sevba yılmaz</dc:creator>
  <cp:lastModifiedBy>ihsan GÖLGÜL</cp:lastModifiedBy>
  <cp:revision>23</cp:revision>
  <dcterms:created xsi:type="dcterms:W3CDTF">2020-01-21T18:18:14Z</dcterms:created>
  <dcterms:modified xsi:type="dcterms:W3CDTF">2020-01-22T13:16:08Z</dcterms:modified>
</cp:coreProperties>
</file>