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89" r:id="rId3"/>
  </p:sldMasterIdLst>
  <p:notesMasterIdLst>
    <p:notesMasterId r:id="rId15"/>
  </p:notesMasterIdLst>
  <p:handoutMasterIdLst>
    <p:handoutMasterId r:id="rId16"/>
  </p:handoutMasterIdLst>
  <p:sldIdLst>
    <p:sldId id="668" r:id="rId4"/>
    <p:sldId id="669" r:id="rId5"/>
    <p:sldId id="670" r:id="rId6"/>
    <p:sldId id="671" r:id="rId7"/>
    <p:sldId id="672" r:id="rId8"/>
    <p:sldId id="673" r:id="rId9"/>
    <p:sldId id="677" r:id="rId10"/>
    <p:sldId id="674" r:id="rId11"/>
    <p:sldId id="675" r:id="rId12"/>
    <p:sldId id="676" r:id="rId13"/>
    <p:sldId id="678" r:id="rId14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5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3FAE"/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173" autoAdjust="0"/>
    <p:restoredTop sz="94660"/>
  </p:normalViewPr>
  <p:slideViewPr>
    <p:cSldViewPr snapToGrid="0">
      <p:cViewPr varScale="1">
        <p:scale>
          <a:sx n="77" d="100"/>
          <a:sy n="77" d="100"/>
        </p:scale>
        <p:origin x="90" y="156"/>
      </p:cViewPr>
      <p:guideLst>
        <p:guide orient="horz" pos="2160"/>
        <p:guide pos="2857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64" d="100"/>
          <a:sy n="64" d="100"/>
        </p:scale>
        <p:origin x="339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EB3403-51FA-4010-975A-92E4C2B0B2A1}" type="datetimeFigureOut">
              <a:rPr lang="tr-TR" smtClean="0"/>
              <a:t>27.02.2020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2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3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25271F-2A3F-44CE-9661-3F380E12CB38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52078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100">
                <a:solidFill>
                  <a:schemeClr val="tx2"/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2/27/2020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0348" y="213719"/>
            <a:ext cx="6781800" cy="1600200"/>
          </a:xfrm>
        </p:spPr>
        <p:txBody>
          <a:bodyPr>
            <a:normAutofit/>
          </a:bodyPr>
          <a:lstStyle>
            <a:lvl1pPr algn="ctr">
              <a:defRPr lang="tr-TR" sz="1800" b="1" kern="12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03703"/>
            <a:ext cx="7543800" cy="3886200"/>
          </a:xfrm>
        </p:spPr>
        <p:txBody>
          <a:bodyPr/>
          <a:lstStyle>
            <a:lvl1pPr marL="205740" indent="-205740">
              <a:buClrTx/>
              <a:buFont typeface="Wingdings" panose="05000000000000000000" pitchFamily="2" charset="2"/>
              <a:buChar char="Ø"/>
              <a:defRPr sz="1500">
                <a:solidFill>
                  <a:schemeClr val="tx1"/>
                </a:solidFill>
              </a:defRPr>
            </a:lvl1pPr>
            <a:lvl2pPr marL="445770" indent="-20574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2pPr>
            <a:lvl3pPr marL="65151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3pPr>
            <a:lvl4pPr marL="85725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4pPr>
            <a:lvl5pPr marL="1028700" indent="-171450">
              <a:buClrTx/>
              <a:buFont typeface="Wingdings" panose="05000000000000000000" pitchFamily="2" charset="2"/>
              <a:buChar char="Ø"/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2/27/2020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2/27/2020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 smtClean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2/27/2020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dirty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dirty="0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61819889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22005629"/>
      </p:ext>
    </p:extLst>
  </p:cSld>
  <p:clrMapOvr>
    <a:masterClrMapping/>
  </p:clrMapOvr>
  <p:hf sldNum="0" hdr="0" dt="0"/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66800" y="1981200"/>
            <a:ext cx="7543800" cy="4114800"/>
          </a:xfrm>
          <a:prstGeom prst="rect">
            <a:avLst/>
          </a:prstGeom>
        </p:spPr>
        <p:txBody>
          <a:bodyPr/>
          <a:lstStyle>
            <a:lvl1pPr marL="1714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5143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8572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2001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1543050" indent="-171450">
              <a:buClr>
                <a:srgbClr val="000099"/>
              </a:buClr>
              <a:buFont typeface="Wingdings" panose="05000000000000000000" pitchFamily="2" charset="2"/>
              <a:buChar char="q"/>
              <a:defRPr sz="2000"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tr-TR" dirty="0" smtClean="0"/>
              <a:t>Asıl metin stillerini düzenle</a:t>
            </a:r>
          </a:p>
          <a:p>
            <a:pPr lvl="1"/>
            <a:r>
              <a:rPr lang="tr-TR" dirty="0" smtClean="0"/>
              <a:t>İkinci düzey</a:t>
            </a:r>
          </a:p>
          <a:p>
            <a:pPr lvl="2"/>
            <a:r>
              <a:rPr lang="tr-TR" dirty="0" smtClean="0"/>
              <a:t>Üçüncü düzey</a:t>
            </a:r>
          </a:p>
          <a:p>
            <a:pPr lvl="3"/>
            <a:r>
              <a:rPr lang="tr-TR" dirty="0" smtClean="0"/>
              <a:t>Dördüncü düzey</a:t>
            </a:r>
          </a:p>
          <a:p>
            <a:pPr lvl="4"/>
            <a:r>
              <a:rPr lang="tr-TR" dirty="0" smtClean="0"/>
              <a:t>Beşinci düzey</a:t>
            </a:r>
            <a:endParaRPr lang="tr-TR" dirty="0"/>
          </a:p>
        </p:txBody>
      </p:sp>
      <p:sp>
        <p:nvSpPr>
          <p:cNvPr id="4" name="Rectangle 17"/>
          <p:cNvSpPr>
            <a:spLocks noGrp="1" noChangeArrowheads="1"/>
          </p:cNvSpPr>
          <p:nvPr>
            <p:ph type="dt" sz="half" idx="10"/>
          </p:nvPr>
        </p:nvSpPr>
        <p:spPr>
          <a:xfrm>
            <a:off x="10668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Rectangle 18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1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705600" y="6248400"/>
            <a:ext cx="1905000" cy="4572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268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4050" b="0" cap="all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651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100" b="0">
                <a:latin typeface="+mj-lt"/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1800"/>
            </a:lvl1pPr>
            <a:lvl2pPr>
              <a:defRPr sz="165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1575">
                <a:solidFill>
                  <a:schemeClr val="tx2"/>
                </a:solidFill>
              </a:defRPr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405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tr-TR" smtClean="0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3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9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2/27/2020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 dirty="0" smtClean="0"/>
              <a:t>Prof. Dr. Harun TANRIVERMİŞ, </a:t>
            </a:r>
            <a:r>
              <a:rPr lang="en-US" dirty="0" err="1" smtClean="0"/>
              <a:t>Yrd</a:t>
            </a:r>
            <a:r>
              <a:rPr lang="en-US" dirty="0" smtClean="0"/>
              <a:t>. </a:t>
            </a:r>
            <a:r>
              <a:rPr lang="en-US" dirty="0" err="1" smtClean="0"/>
              <a:t>Doç</a:t>
            </a:r>
            <a:r>
              <a:rPr lang="en-US" dirty="0" smtClean="0"/>
              <a:t>. Dr. </a:t>
            </a:r>
            <a:r>
              <a:rPr lang="en-US" dirty="0" err="1" smtClean="0"/>
              <a:t>Yeşim</a:t>
            </a:r>
            <a:r>
              <a:rPr lang="en-US" dirty="0" smtClean="0"/>
              <a:t> ALİEFENDİOĞLU </a:t>
            </a:r>
            <a:r>
              <a:rPr lang="en-US" dirty="0" err="1" smtClean="0"/>
              <a:t>Ekonomi</a:t>
            </a:r>
            <a:r>
              <a:rPr lang="en-US" dirty="0" smtClean="0"/>
              <a:t> I 2016-2017 </a:t>
            </a:r>
            <a:r>
              <a:rPr lang="en-US" dirty="0" err="1" smtClean="0"/>
              <a:t>Güz</a:t>
            </a:r>
            <a:r>
              <a:rPr lang="en-US" dirty="0" smtClean="0"/>
              <a:t> </a:t>
            </a:r>
            <a:r>
              <a:rPr lang="en-US" dirty="0" err="1" smtClean="0"/>
              <a:t>Dönemi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2/27/2020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 smtClean="0"/>
              <a:t>Prof. Dr. Harun TANRIVERMİŞ, Yrd. Doç. Dr. Yeşim ALİEFENDİOĞLU Ekonomi I 2016-2017 Güz Dönemi</a:t>
            </a: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685800" rtl="0" eaLnBrk="1" latinLnBrk="0" hangingPunct="1">
        <a:spcBef>
          <a:spcPct val="0"/>
        </a:spcBef>
        <a:buNone/>
        <a:defRPr sz="405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0574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445770" indent="-20574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50" kern="1200">
          <a:solidFill>
            <a:schemeClr val="tx2"/>
          </a:solidFill>
          <a:latin typeface="+mn-lt"/>
          <a:ea typeface="+mn-ea"/>
          <a:cs typeface="+mn-cs"/>
        </a:defRPr>
      </a:lvl2pPr>
      <a:lvl3pPr marL="65151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500" kern="1200">
          <a:solidFill>
            <a:schemeClr val="tx2"/>
          </a:solidFill>
          <a:latin typeface="+mn-lt"/>
          <a:ea typeface="+mn-ea"/>
          <a:cs typeface="+mn-cs"/>
        </a:defRPr>
      </a:lvl3pPr>
      <a:lvl4pPr marL="85725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>
          <a:solidFill>
            <a:schemeClr val="tx2"/>
          </a:solidFill>
          <a:latin typeface="+mn-lt"/>
          <a:ea typeface="+mn-ea"/>
          <a:cs typeface="+mn-cs"/>
        </a:defRPr>
      </a:lvl4pPr>
      <a:lvl5pPr marL="102870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5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23444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426464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164592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1851660" indent="-171450" algn="l" defTabSz="6858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911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15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3429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685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0287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15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171450" indent="-171450" algn="l" rtl="0" eaLnBrk="1" fontAlgn="base" hangingPunct="1">
        <a:lnSpc>
          <a:spcPct val="90000"/>
        </a:lnSpc>
        <a:spcBef>
          <a:spcPts val="750"/>
        </a:spcBef>
        <a:spcAft>
          <a:spcPct val="0"/>
        </a:spcAft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lnSpc>
          <a:spcPct val="90000"/>
        </a:lnSpc>
        <a:spcBef>
          <a:spcPts val="375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9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9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GGY403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/>
              <a:t>Mali Analiz Teknikleri</a:t>
            </a:r>
            <a:endParaRPr lang="tr-TR" sz="3200" b="1" dirty="0"/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Doç. Dr. Erol DEMİR </a:t>
            </a: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</a:t>
            </a:r>
            <a:r>
              <a:rPr lang="tr-TR" sz="16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Üniversitesi UBF Gayrimenkul Geliştirme ve Yönetimi Bölümü </a:t>
            </a:r>
          </a:p>
        </p:txBody>
      </p:sp>
    </p:spTree>
    <p:extLst>
      <p:ext uri="{BB962C8B-B14F-4D97-AF65-F5344CB8AC3E}">
        <p14:creationId xmlns:p14="http://schemas.microsoft.com/office/powerpoint/2010/main" val="2044511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53741622"/>
              </p:ext>
            </p:extLst>
          </p:nvPr>
        </p:nvGraphicFramePr>
        <p:xfrm>
          <a:off x="93784" y="1137139"/>
          <a:ext cx="9050215" cy="4712673"/>
        </p:xfrm>
        <a:graphic>
          <a:graphicData uri="http://schemas.openxmlformats.org/drawingml/2006/table">
            <a:tbl>
              <a:tblPr/>
              <a:tblGrid>
                <a:gridCol w="357788">
                  <a:extLst>
                    <a:ext uri="{9D8B030D-6E8A-4147-A177-3AD203B41FA5}">
                      <a16:colId xmlns:a16="http://schemas.microsoft.com/office/drawing/2014/main" val="2879015423"/>
                    </a:ext>
                  </a:extLst>
                </a:gridCol>
                <a:gridCol w="5132890">
                  <a:extLst>
                    <a:ext uri="{9D8B030D-6E8A-4147-A177-3AD203B41FA5}">
                      <a16:colId xmlns:a16="http://schemas.microsoft.com/office/drawing/2014/main" val="2808848898"/>
                    </a:ext>
                  </a:extLst>
                </a:gridCol>
                <a:gridCol w="1816465">
                  <a:extLst>
                    <a:ext uri="{9D8B030D-6E8A-4147-A177-3AD203B41FA5}">
                      <a16:colId xmlns:a16="http://schemas.microsoft.com/office/drawing/2014/main" val="3356161608"/>
                    </a:ext>
                  </a:extLst>
                </a:gridCol>
                <a:gridCol w="1743072">
                  <a:extLst>
                    <a:ext uri="{9D8B030D-6E8A-4147-A177-3AD203B41FA5}">
                      <a16:colId xmlns:a16="http://schemas.microsoft.com/office/drawing/2014/main" val="3067513124"/>
                    </a:ext>
                  </a:extLst>
                </a:gridCol>
              </a:tblGrid>
              <a:tr h="772385"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tr-TR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Hakyemez Gıda Sanayii ve Tic. A.Ş. 31.12.20.. Tarihli </a:t>
                      </a:r>
                      <a:r>
                        <a:rPr lang="tr-TR" sz="1600" b="1" i="0" u="none" strike="noStrike" dirty="0" err="1"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600" b="1" i="0" u="none" strike="noStrike" dirty="0">
                          <a:effectLst/>
                          <a:latin typeface="Times New Roman" panose="02020603050405020304" pitchFamily="18" charset="0"/>
                        </a:rPr>
                        <a:t> Değişim Tablosu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Times New Roman" panose="02020603050405020304" pitchFamily="18" charset="0"/>
                        </a:rPr>
                        <a:t>ÖNCEKİ DÖNEM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400" b="1" i="0" u="none" strike="noStrike">
                          <a:effectLst/>
                          <a:latin typeface="Times New Roman" panose="02020603050405020304" pitchFamily="18" charset="0"/>
                        </a:rPr>
                        <a:t>CARİ DÖNEM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5922096"/>
                  </a:ext>
                </a:extLst>
              </a:tr>
              <a:tr h="29104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31 Aralık …. Kalanı (Dönem başı)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5914481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 dirty="0">
                          <a:effectLst/>
                          <a:latin typeface="Times New Roman" panose="02020603050405020304" pitchFamily="18" charset="0"/>
                        </a:rPr>
                        <a:t>Kar Dağıtımı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87007747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Temettüler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8161202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Yedeklere Aktarılan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697857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Hisse Senedi İhraç Primleri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45812294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Ödenmiş Sermaye Artışı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9699126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Nakden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3676739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Yeniden Değerleme Artışlarından Aktarılan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5178333"/>
                  </a:ext>
                </a:extLst>
              </a:tr>
              <a:tr h="27985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Özel Fonlardan Aktarılan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87392776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İştiraklerdeki MDV Satış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7128357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Karı Karşılığı Edinilen Bedelsiz Hisse Senetleri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248696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Maddi Duran Varlık Satış Karları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56812538"/>
                  </a:ext>
                </a:extLst>
              </a:tr>
              <a:tr h="27985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…. Yılı Yeniden Değerleme Artışları (Net)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60135019"/>
                  </a:ext>
                </a:extLst>
              </a:tr>
              <a:tr h="291044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tr-TR" sz="1400" b="0" i="0" u="none" strike="noStrike">
                          <a:effectLst/>
                          <a:latin typeface="Times New Roman" panose="02020603050405020304" pitchFamily="18" charset="0"/>
                        </a:rPr>
                        <a:t>…. Dönem Net Karı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0" i="0" u="none" strike="noStrike" dirty="0">
                          <a:effectLst/>
                          <a:latin typeface="Arial Tur" panose="020B060402020202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56106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85690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313079" y="531089"/>
            <a:ext cx="7893075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smtClean="0">
                <a:solidFill>
                  <a:srgbClr val="FF0000"/>
                </a:solidFill>
              </a:rPr>
              <a:t>KAYNAKLAR</a:t>
            </a: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313079" y="1246447"/>
            <a:ext cx="8420613" cy="42929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Analiz, Prof. Dr. Figen AYIKOĞLU ZAİF, Prof. Dr. Aydın KARAPINAR, Gazi Kitabevi, Ankara.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Tablolar ve Mali Analiz Teknikleri, Prof. Dr. Nalan AKDOĞAN, Prof. Dr. Nejat TENKER, Gazi Kitabevi, Ankara, 2010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Finansal Yönetim, Dr. Öztin AKGÜÇ,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Dr. Öztin AKGÜÇ, Genişletilmiş 15. Baskı, </a:t>
            </a:r>
            <a:r>
              <a:rPr lang="tr-TR" sz="2000" dirty="0" err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Avcıol</a:t>
            </a: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Basın Yayın, İstanbul, 2013.</a:t>
            </a:r>
            <a:endParaRPr lang="en-US" sz="2000" dirty="0"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indent="-342900" algn="just">
              <a:lnSpc>
                <a:spcPct val="150000"/>
              </a:lnSpc>
              <a:spcBef>
                <a:spcPts val="100"/>
              </a:spcBef>
              <a:spcAft>
                <a:spcPts val="100"/>
              </a:spcAft>
              <a:buFont typeface="Symbol" panose="05050102010706020507" pitchFamily="18" charset="2"/>
              <a:buChar char=""/>
            </a:pPr>
            <a:r>
              <a:rPr lang="tr-TR" sz="2000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Mali Tablolar Analizi, Prof. Dr. Şerafettin SEVİM, Dumlupınar Üniversitesi Yayınları, Kütahya.</a:t>
            </a:r>
          </a:p>
        </p:txBody>
      </p:sp>
    </p:spTree>
    <p:extLst>
      <p:ext uri="{BB962C8B-B14F-4D97-AF65-F5344CB8AC3E}">
        <p14:creationId xmlns:p14="http://schemas.microsoft.com/office/powerpoint/2010/main" val="63349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3" name="Dikdörtgen 2"/>
          <p:cNvSpPr/>
          <p:nvPr/>
        </p:nvSpPr>
        <p:spPr>
          <a:xfrm>
            <a:off x="400761" y="1372251"/>
            <a:ext cx="8517837" cy="36009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Dönem başı bilançosu ile dönem sonu bilançosundaki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özkaynaklar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arasındaki farklılığa neden olan tüm olaylar </a:t>
            </a:r>
            <a:r>
              <a:rPr lang="tr-TR" sz="2400" i="1" dirty="0">
                <a:latin typeface="Arial" panose="020B0604020202020204" pitchFamily="34" charset="0"/>
                <a:cs typeface="Arial" panose="020B0604020202020204" pitchFamily="34" charset="0"/>
              </a:rPr>
              <a:t>(nakit sermaye artışı, temettü dağıtımı, MDV yeniden değerlemesi vb.) </a:t>
            </a:r>
            <a:r>
              <a:rPr lang="tr-TR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Özkaynak</a:t>
            </a:r>
            <a:r>
              <a:rPr lang="tr-TR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Değişim </a:t>
            </a:r>
            <a:r>
              <a:rPr lang="tr-TR" sz="24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Tablosu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’nda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gösterilir.</a:t>
            </a:r>
          </a:p>
          <a:p>
            <a:pPr algn="just"/>
            <a:endParaRPr 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Düzenlenme amacı: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Dönem içinde sermaye şirketlerine ait </a:t>
            </a:r>
            <a:r>
              <a:rPr lang="tr-TR" sz="2400" dirty="0" err="1">
                <a:latin typeface="Arial" panose="020B0604020202020204" pitchFamily="34" charset="0"/>
                <a:cs typeface="Arial" panose="020B0604020202020204" pitchFamily="34" charset="0"/>
              </a:rPr>
              <a:t>özkaynak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kalemlerinde meydana gelen </a:t>
            </a:r>
            <a:r>
              <a:rPr lang="tr-TR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değişmelerin</a:t>
            </a:r>
            <a:r>
              <a:rPr lang="tr-TR" sz="2400" dirty="0">
                <a:latin typeface="Arial" panose="020B0604020202020204" pitchFamily="34" charset="0"/>
                <a:cs typeface="Arial" panose="020B0604020202020204" pitchFamily="34" charset="0"/>
              </a:rPr>
              <a:t> topluca gösterilmesini sağlamaktır.</a:t>
            </a:r>
          </a:p>
          <a:p>
            <a:pPr marL="342900" indent="-342900" algn="just">
              <a:lnSpc>
                <a:spcPct val="150000"/>
              </a:lnSpc>
              <a:buClr>
                <a:srgbClr val="503FAE"/>
              </a:buClr>
              <a:buFont typeface="Wingdings" panose="05000000000000000000" pitchFamily="2" charset="2"/>
              <a:buChar char="q"/>
            </a:pPr>
            <a:endParaRPr lang="tr-TR" altLang="tr-TR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3839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5" name="İçerik Yer Tutucusu 2"/>
          <p:cNvSpPr>
            <a:spLocks noGrp="1"/>
          </p:cNvSpPr>
          <p:nvPr>
            <p:ph idx="1"/>
          </p:nvPr>
        </p:nvSpPr>
        <p:spPr>
          <a:xfrm>
            <a:off x="613196" y="1242651"/>
            <a:ext cx="7855528" cy="435133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r>
              <a:rPr lang="tr-TR" sz="2400" dirty="0" err="1"/>
              <a:t>VUK’a</a:t>
            </a:r>
            <a:r>
              <a:rPr lang="tr-TR" sz="2400" dirty="0"/>
              <a:t> göre </a:t>
            </a:r>
            <a:r>
              <a:rPr lang="tr-TR" sz="2400" b="1" dirty="0" err="1">
                <a:solidFill>
                  <a:srgbClr val="FF0000"/>
                </a:solidFill>
              </a:rPr>
              <a:t>Ö</a:t>
            </a:r>
            <a:r>
              <a:rPr lang="tr-TR" sz="2800" b="1" dirty="0" err="1">
                <a:solidFill>
                  <a:srgbClr val="FF0000"/>
                </a:solidFill>
              </a:rPr>
              <a:t>zkaynak</a:t>
            </a:r>
            <a:r>
              <a:rPr lang="tr-TR" sz="2400" dirty="0"/>
              <a:t>;</a:t>
            </a:r>
          </a:p>
          <a:p>
            <a:pPr marL="0" indent="0" algn="ctr">
              <a:buNone/>
            </a:pPr>
            <a:r>
              <a:rPr lang="tr-TR" sz="2400" b="1" dirty="0"/>
              <a:t>Bilançonun aktif toplamı – Borçlar</a:t>
            </a:r>
          </a:p>
          <a:p>
            <a:pPr marL="0" indent="0">
              <a:buNone/>
            </a:pPr>
            <a:endParaRPr lang="tr-TR" sz="2400" dirty="0"/>
          </a:p>
          <a:p>
            <a:pPr marL="0" indent="0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/>
              <a:t>İşletmenin sahibinin / ortaklarının işletmeye koydukları varlıkları ifade eder. </a:t>
            </a:r>
          </a:p>
          <a:p>
            <a:pPr marL="0" indent="0" algn="just">
              <a:buNone/>
            </a:pPr>
            <a:endParaRPr lang="tr-TR" sz="2400" dirty="0"/>
          </a:p>
          <a:p>
            <a:pPr algn="just">
              <a:buFont typeface="Wingdings" panose="05000000000000000000" pitchFamily="2" charset="2"/>
              <a:buChar char="ü"/>
            </a:pPr>
            <a:r>
              <a:rPr lang="tr-TR" sz="2400" dirty="0"/>
              <a:t>Bir başka ifadeyle, işletmenin net aktif toplamının ortaklar tarafından karşılanan kısmıdır.</a:t>
            </a:r>
          </a:p>
          <a:p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789257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sp>
        <p:nvSpPr>
          <p:cNvPr id="7" name="İçerik Yer Tutucusu 2"/>
          <p:cNvSpPr txBox="1">
            <a:spLocks/>
          </p:cNvSpPr>
          <p:nvPr/>
        </p:nvSpPr>
        <p:spPr>
          <a:xfrm>
            <a:off x="443345" y="1373736"/>
            <a:ext cx="8021782" cy="1746683"/>
          </a:xfrm>
          <a:prstGeom prst="rect">
            <a:avLst/>
          </a:prstGeom>
        </p:spPr>
        <p:txBody>
          <a:bodyPr>
            <a:normAutofit/>
          </a:bodyPr>
          <a:lstStyle>
            <a:lvl1pPr marL="171450" indent="-171450" algn="l" rtl="0" eaLnBrk="1" fontAlgn="base" hangingPunct="1">
              <a:lnSpc>
                <a:spcPct val="90000"/>
              </a:lnSpc>
              <a:spcBef>
                <a:spcPts val="750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5143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8572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2001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543050" indent="-171450" algn="l" rtl="0" eaLnBrk="1" fontAlgn="base" hangingPunct="1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Clr>
                <a:srgbClr val="000099"/>
              </a:buClr>
              <a:buFont typeface="Wingdings" panose="05000000000000000000" pitchFamily="2" charset="2"/>
              <a:buChar char="q"/>
              <a:defRPr sz="2000" kern="120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Font typeface="Wingdings" panose="05000000000000000000" pitchFamily="2" charset="2"/>
              <a:buNone/>
            </a:pPr>
            <a:r>
              <a:rPr lang="tr-TR" sz="2400" b="1" dirty="0" smtClean="0"/>
              <a:t>Biçimsel Yapısı: </a:t>
            </a:r>
            <a:r>
              <a:rPr lang="tr-TR" sz="2400" dirty="0" smtClean="0"/>
              <a:t>Bir sonraki slaytta gösterilen kalemlerin </a:t>
            </a:r>
            <a:r>
              <a:rPr lang="tr-TR" sz="2400" dirty="0" err="1" smtClean="0">
                <a:solidFill>
                  <a:srgbClr val="FF0000"/>
                </a:solidFill>
              </a:rPr>
              <a:t>önc</a:t>
            </a:r>
            <a:r>
              <a:rPr lang="pt-BR" sz="2400" dirty="0" smtClean="0">
                <a:solidFill>
                  <a:srgbClr val="FF0000"/>
                </a:solidFill>
              </a:rPr>
              <a:t>eki </a:t>
            </a:r>
            <a:r>
              <a:rPr lang="tr-TR" sz="2400" dirty="0" smtClean="0"/>
              <a:t>dönem </a:t>
            </a:r>
            <a:r>
              <a:rPr lang="pt-BR" sz="2400" dirty="0" smtClean="0"/>
              <a:t>ve </a:t>
            </a:r>
            <a:r>
              <a:rPr lang="tr-TR" sz="2400" dirty="0" smtClean="0">
                <a:solidFill>
                  <a:srgbClr val="FF0000"/>
                </a:solidFill>
              </a:rPr>
              <a:t>cari</a:t>
            </a:r>
            <a:r>
              <a:rPr lang="tr-TR" sz="2400" dirty="0" smtClean="0"/>
              <a:t> dönem</a:t>
            </a:r>
            <a:r>
              <a:rPr lang="pt-BR" sz="2400" dirty="0" smtClean="0"/>
              <a:t> verilerini içeren bir tablo</a:t>
            </a:r>
            <a:r>
              <a:rPr lang="tr-TR" sz="2400" dirty="0" smtClean="0"/>
              <a:t>dur</a:t>
            </a:r>
            <a:r>
              <a:rPr lang="pt-BR" sz="2400" dirty="0" smtClean="0"/>
              <a:t>.</a:t>
            </a: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126330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5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7392839"/>
              </p:ext>
            </p:extLst>
          </p:nvPr>
        </p:nvGraphicFramePr>
        <p:xfrm>
          <a:off x="0" y="1004382"/>
          <a:ext cx="9144000" cy="501777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939473358"/>
                    </a:ext>
                  </a:extLst>
                </a:gridCol>
              </a:tblGrid>
              <a:tr h="202456">
                <a:tc>
                  <a:txBody>
                    <a:bodyPr/>
                    <a:lstStyle/>
                    <a:p>
                      <a:pPr algn="l" fontAlgn="b"/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DEĞİŞİM TABLOSU </a:t>
                      </a:r>
                      <a:r>
                        <a:rPr lang="tr-TR" sz="14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DİKEY</a:t>
                      </a:r>
                      <a:r>
                        <a:rPr lang="tr-TR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BÖLÜMDE YER ALAN PARAMETRELER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99855696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ÖNCEKİ DÖNEM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4564455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Dönem Başı Bakiyeler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2805490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TFRS Uyarınca Muhasebe Politikalarında Yapılması Gereken Değişikliklerden Kaynaklanan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4562105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Muhasebe Politikalarındaki Gönüllü Değişikliklerden Kaynaklanan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18966181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Geçmiş Dönem Hatalarının Düzeltilmesinden Kaynaklanan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87127890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Düzeltmelerden Sonraki Dönem Başı Bakiyeler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48857493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Transferler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9982604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Dönem Net Kârı (Zararı)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5992177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Diğer Kapsamlı Gelir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9717045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Sermaye Artırımı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98058444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Pay Sahiplerinin Diğer Katkıları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23595600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Sermaye Azaltımı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1222888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Payları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06494159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Payları Hariç Pay Sahiplerine Yapılan Diğer Ödemeler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07630505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Ortak Kontrole Tabi İşletme Birleşmelerinin Etkisi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1734409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Payların Geri Alım İşlemleri Dolayısıyla Meydana Gelen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81921595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Pay Bazlı İşlemler Dolayısıyla Meydana Gelen Artış (Azalış)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76358031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Bağlı Ortaklıklarda Kontrol Kaybıyla Sonuçlanmayan Pay Oranı Değişikliklerine Bağlı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76026464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Bağlı Ortaklık Edinimi Dolayısıyla Meydana Gelen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76353321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Bağlı Ortaklıklardaki Kontrolün Kaybı Dolayısıyla Meydana Gelen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4548829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Kontrol Gücü Olmayan Pay Sahipleriyle Yapılan Diğer İşlemler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5348388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Birikmiş Diğer Kapsamlı Gelirlerden Geçmiş Yıllar Kârlarına (Zararlarına) Aktarılan Diğer Tutarlar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0260606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Diğer Değişiklikler Nedeniyle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2774754"/>
                  </a:ext>
                </a:extLst>
              </a:tr>
              <a:tr h="178101">
                <a:tc>
                  <a:txBody>
                    <a:bodyPr/>
                    <a:lstStyle/>
                    <a:p>
                      <a:pPr algn="l" fontAlgn="b"/>
                      <a:r>
                        <a:rPr lang="tr-TR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</a:t>
                      </a:r>
                      <a:r>
                        <a:rPr lang="tr-T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Unsurlarındaki Toplam Artış (Azalış)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8663185"/>
                  </a:ext>
                </a:extLst>
              </a:tr>
              <a:tr h="153745">
                <a:tc>
                  <a:txBody>
                    <a:bodyPr/>
                    <a:lstStyle/>
                    <a:p>
                      <a:pPr algn="l" fontAlgn="b"/>
                      <a:r>
                        <a:rPr lang="tr-TR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Dönem Sonu Bakiyeler </a:t>
                      </a:r>
                    </a:p>
                  </a:txBody>
                  <a:tcPr marL="9525" marR="9525" marT="9525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74975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4519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51616229"/>
              </p:ext>
            </p:extLst>
          </p:nvPr>
        </p:nvGraphicFramePr>
        <p:xfrm>
          <a:off x="0" y="1160593"/>
          <a:ext cx="9144000" cy="4665770"/>
        </p:xfrm>
        <a:graphic>
          <a:graphicData uri="http://schemas.openxmlformats.org/drawingml/2006/table">
            <a:tbl>
              <a:tblPr/>
              <a:tblGrid>
                <a:gridCol w="9144000">
                  <a:extLst>
                    <a:ext uri="{9D8B030D-6E8A-4147-A177-3AD203B41FA5}">
                      <a16:colId xmlns:a16="http://schemas.microsoft.com/office/drawing/2014/main" val="1408468753"/>
                    </a:ext>
                  </a:extLst>
                </a:gridCol>
              </a:tblGrid>
              <a:tr h="318701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DEĞİŞİM TABLOSU </a:t>
                      </a:r>
                      <a:r>
                        <a:rPr lang="tr-TR" sz="1600" b="1" i="0" u="none" strike="noStrike" dirty="0"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</a:rPr>
                        <a:t>YATAY</a:t>
                      </a:r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 BÖLÜMDE YER ALAN PARAMETRELER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7552869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Ödenmiş Sermaye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112836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Semaye Düzeltme Farkları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70783912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Pay Sahiplerinin İlave Sermaye Katkıları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98858159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Sermaye Tamamlama Fonu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9815066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Geri Alınmış Paylar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37963045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Karşılıklı İştirak Sermaye Düzeltmesi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51971238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Paylara İlişkin Primler/İskontolar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24600779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Ortak Kontrole Tabi İşletme Birleşmelerinin Etkisi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42102290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Ekli Tablo 1-8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07044345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Ekli Tablo 9-17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E4D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35981506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Kârdan Ayrılan Kısıtlanmış Yedekler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47691307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Geçmiş Yıllar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80092055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Dönem Net K/Z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9219310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Ödenen Kâr Payı Avansları 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078563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Ana Ortaklığa Ait Özkaynaklar Toplamı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12309155"/>
                  </a:ext>
                </a:extLst>
              </a:tr>
              <a:tr h="254960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Kontrol Gücü Olmayan Paylar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17847892"/>
                  </a:ext>
                </a:extLst>
              </a:tr>
              <a:tr h="26770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Toplam </a:t>
                      </a:r>
                      <a:r>
                        <a:rPr lang="tr-TR" sz="16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Özkaynaklar</a:t>
                      </a:r>
                      <a:endParaRPr lang="tr-TR" sz="16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10484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7082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8" name="İçerik Yer Tutucus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4984640"/>
              </p:ext>
            </p:extLst>
          </p:nvPr>
        </p:nvGraphicFramePr>
        <p:xfrm>
          <a:off x="105508" y="1129507"/>
          <a:ext cx="8909538" cy="4774906"/>
        </p:xfrm>
        <a:graphic>
          <a:graphicData uri="http://schemas.openxmlformats.org/drawingml/2006/table">
            <a:tbl>
              <a:tblPr/>
              <a:tblGrid>
                <a:gridCol w="295641">
                  <a:extLst>
                    <a:ext uri="{9D8B030D-6E8A-4147-A177-3AD203B41FA5}">
                      <a16:colId xmlns:a16="http://schemas.microsoft.com/office/drawing/2014/main" val="631617225"/>
                    </a:ext>
                  </a:extLst>
                </a:gridCol>
                <a:gridCol w="8613897">
                  <a:extLst>
                    <a:ext uri="{9D8B030D-6E8A-4147-A177-3AD203B41FA5}">
                      <a16:colId xmlns:a16="http://schemas.microsoft.com/office/drawing/2014/main" val="3578310618"/>
                    </a:ext>
                  </a:extLst>
                </a:gridCol>
              </a:tblGrid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144805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veya Zararda Yeniden Sınıflandırılmayacaklar 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43467980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 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Araçlarına Yapılan Yatırımlardan Kaynaklanan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53245563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Maddi Duran Varlıklar Birikmiş Değerleme Artışları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78937397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Maddi Olmayan Duran Varlıklar Birikmiş Değerleme Artışları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6247310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Tanımlanmış Fayda Planları Birikmiş Yeniden Ölçüm Kazançları (Kayıpları)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59978694"/>
                  </a:ext>
                </a:extLst>
              </a:tr>
              <a:tr h="36660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5. 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Kredi Riskindeki Değişikliğe Bağlı Olarak Finansal Yükümlülüğün Gerçeğe Uygun Değerinde Meydana Gelen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32578478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Araçlarına Yapılan Yatırımlara İlişkin Birikmiş Finansal Riskten Korunma Kazançları (Kayıpları)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85413840"/>
                  </a:ext>
                </a:extLst>
              </a:tr>
              <a:tr h="36660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Yöntemiyle Değerlenen Yatırımların Diğer Kapsamlı Gelirlerinden Kâr veya Zararda Yeniden Sınıflandırılmayacak Birikmiş Paylar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82590136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veya Zararda Yeniden Sınıflandırılmayacak Diğer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1161219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50381927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 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veya Zararda Yeniden Sınıflandırılacaklar 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8CBA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1928832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Yabancı Para Çevrim Farklarına İlişkin Birikmiş Diğer Kapsamlı Gelir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94322490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 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Gerçeğe Uygun Değer Farkı Diğer Kapsamlı Gelire Yansıtılan Finansal Varlıklardan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5891799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Birikmiş Nakit Akış Riskinden Korunma Kazançları (Kayıpları)  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02588666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Yurtdışındaki İşletmeye İlişkin Birikmiş Yatırım Riskinden Korunma Kazançları (Kayıpları)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85971873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Opsiyonların Zaman Değerinde Meydana Gelen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2605470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Forward Sözleşmesinin Forward Bileşeninin Değerinde Meydana Gelen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339147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Döviz Bazlı Farkların Değerindeki Değişikliklerden Ortaya Çıkan Birikmiş Kazançlar (Kayıplar) 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9010467"/>
                  </a:ext>
                </a:extLst>
              </a:tr>
              <a:tr h="366602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Özkaynak Yöntemiyle Değerlenen Yatırımların Diğer Kapsamlı Gelirlerinden Kâr veya Zararda Yeniden Sınıflandırılacak Birikmiş Paylar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0545317"/>
                  </a:ext>
                </a:extLst>
              </a:tr>
              <a:tr h="191283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17.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tr-TR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Kâr veya Zararda Yeniden Sınıflandırılacak Diğer Birikmiş Kazançlar (Kayıplar)</a:t>
                      </a:r>
                    </a:p>
                  </a:txBody>
                  <a:tcPr marL="9247" marR="9247" marT="9247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2889778"/>
                  </a:ext>
                </a:extLst>
              </a:tr>
              <a:tr h="200848"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247" marR="9247" marT="9247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tr-TR" sz="105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 </a:t>
                      </a:r>
                    </a:p>
                  </a:txBody>
                  <a:tcPr marL="9247" marR="9247" marT="9247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067331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99998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7" name="Nesne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3920631"/>
              </p:ext>
            </p:extLst>
          </p:nvPr>
        </p:nvGraphicFramePr>
        <p:xfrm>
          <a:off x="0" y="1172308"/>
          <a:ext cx="9144000" cy="471573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Çalışma Sayfası" r:id="rId3" imgW="9124825" imgH="3200495" progId="Excel.Sheet.8">
                  <p:embed/>
                </p:oleObj>
              </mc:Choice>
              <mc:Fallback>
                <p:oleObj name="Çalışma Sayfası" r:id="rId3" imgW="9124825" imgH="3200495" progId="Excel.Sheet.8">
                  <p:embed/>
                  <p:pic>
                    <p:nvPicPr>
                      <p:cNvPr id="7" name="Nesne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0" y="1172308"/>
                        <a:ext cx="9144000" cy="471573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57669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ikdörtgen 5"/>
          <p:cNvSpPr/>
          <p:nvPr/>
        </p:nvSpPr>
        <p:spPr>
          <a:xfrm>
            <a:off x="282042" y="179396"/>
            <a:ext cx="8517837" cy="539723"/>
          </a:xfrm>
          <a:prstGeom prst="rect">
            <a:avLst/>
          </a:prstGeom>
        </p:spPr>
        <p:txBody>
          <a:bodyPr/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2400" b="1" dirty="0" err="1" smtClean="0">
                <a:solidFill>
                  <a:srgbClr val="FF0000"/>
                </a:solidFill>
              </a:rPr>
              <a:t>Özkaynak</a:t>
            </a:r>
            <a:r>
              <a:rPr lang="tr-TR" sz="2400" b="1" dirty="0" smtClean="0">
                <a:solidFill>
                  <a:srgbClr val="FF0000"/>
                </a:solidFill>
              </a:rPr>
              <a:t> Değişim Tablosu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(Statement of Changes in Equity)</a:t>
            </a:r>
            <a:br>
              <a:rPr lang="en-US" sz="2400" b="1" dirty="0">
                <a:solidFill>
                  <a:srgbClr val="160093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</a:br>
            <a:endParaRPr lang="tr-TR" sz="2400" b="1" dirty="0">
              <a:solidFill>
                <a:srgbClr val="160093"/>
              </a:solidFill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" name="Unvan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  </a:t>
            </a:r>
            <a:endParaRPr lang="en-US" dirty="0"/>
          </a:p>
        </p:txBody>
      </p:sp>
      <p:graphicFrame>
        <p:nvGraphicFramePr>
          <p:cNvPr id="5" name="Nesne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4950322"/>
              </p:ext>
            </p:extLst>
          </p:nvPr>
        </p:nvGraphicFramePr>
        <p:xfrm>
          <a:off x="93785" y="1125415"/>
          <a:ext cx="9050214" cy="47627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Çalışma Sayfası" r:id="rId3" imgW="9124825" imgH="3200495" progId="Excel.Sheet.8">
                  <p:embed/>
                </p:oleObj>
              </mc:Choice>
              <mc:Fallback>
                <p:oleObj name="Çalışma Sayfası" r:id="rId3" imgW="9124825" imgH="3200495" progId="Excel.Sheet.8">
                  <p:embed/>
                  <p:pic>
                    <p:nvPicPr>
                      <p:cNvPr id="7" name="Nesne 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93785" y="1125415"/>
                        <a:ext cx="9050214" cy="47627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787805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25776</TotalTime>
  <Words>926</Words>
  <Application>Microsoft Office PowerPoint</Application>
  <PresentationFormat>Ekran Gösterisi (4:3)</PresentationFormat>
  <Paragraphs>189</Paragraphs>
  <Slides>11</Slides>
  <Notes>0</Notes>
  <HiddenSlides>0</HiddenSlides>
  <MMClips>0</MMClips>
  <ScaleCrop>false</ScaleCrop>
  <HeadingPairs>
    <vt:vector size="8" baseType="variant">
      <vt:variant>
        <vt:lpstr>Kullanılan Yazı Tipleri</vt:lpstr>
      </vt:variant>
      <vt:variant>
        <vt:i4>7</vt:i4>
      </vt:variant>
      <vt:variant>
        <vt:lpstr>Tema</vt:lpstr>
      </vt:variant>
      <vt:variant>
        <vt:i4>3</vt:i4>
      </vt:variant>
      <vt:variant>
        <vt:lpstr>Eklenmiş OLE Hizmet Programları</vt:lpstr>
      </vt:variant>
      <vt:variant>
        <vt:i4>1</vt:i4>
      </vt:variant>
      <vt:variant>
        <vt:lpstr>Slayt Başlıkları</vt:lpstr>
      </vt:variant>
      <vt:variant>
        <vt:i4>11</vt:i4>
      </vt:variant>
    </vt:vector>
  </HeadingPairs>
  <TitlesOfParts>
    <vt:vector size="22" baseType="lpstr">
      <vt:lpstr>MS PGothic</vt:lpstr>
      <vt:lpstr>Arial</vt:lpstr>
      <vt:lpstr>Arial Tur</vt:lpstr>
      <vt:lpstr>Calibri</vt:lpstr>
      <vt:lpstr>Symbol</vt:lpstr>
      <vt:lpstr>Times New Roman</vt:lpstr>
      <vt:lpstr>Wingdings</vt:lpstr>
      <vt:lpstr>ekonomi</vt:lpstr>
      <vt:lpstr>1_Rics</vt:lpstr>
      <vt:lpstr>h.t.</vt:lpstr>
      <vt:lpstr>Çalışma Sayfası</vt:lpstr>
      <vt:lpstr>PowerPoint Sunusu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  <vt:lpstr>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Windows Kullanıcısı</cp:lastModifiedBy>
  <cp:revision>964</cp:revision>
  <cp:lastPrinted>2016-10-24T07:53:35Z</cp:lastPrinted>
  <dcterms:created xsi:type="dcterms:W3CDTF">2016-09-18T09:35:24Z</dcterms:created>
  <dcterms:modified xsi:type="dcterms:W3CDTF">2020-02-27T13:43:04Z</dcterms:modified>
</cp:coreProperties>
</file>