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5"/>
  </p:notesMasterIdLst>
  <p:handoutMasterIdLst>
    <p:handoutMasterId r:id="rId16"/>
  </p:handoutMasterIdLst>
  <p:sldIdLst>
    <p:sldId id="668" r:id="rId4"/>
    <p:sldId id="669" r:id="rId5"/>
    <p:sldId id="670" r:id="rId6"/>
    <p:sldId id="671" r:id="rId7"/>
    <p:sldId id="672" r:id="rId8"/>
    <p:sldId id="673" r:id="rId9"/>
    <p:sldId id="677" r:id="rId10"/>
    <p:sldId id="674" r:id="rId11"/>
    <p:sldId id="675" r:id="rId12"/>
    <p:sldId id="676" r:id="rId13"/>
    <p:sldId id="678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77" d="100"/>
          <a:sy n="77" d="100"/>
        </p:scale>
        <p:origin x="90" y="15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Prof. Dr. Harun TANRIVERMİŞ, </a:t>
            </a:r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</a:t>
            </a:r>
            <a:r>
              <a:rPr lang="en-US" dirty="0" err="1" smtClean="0"/>
              <a:t>Yeşim</a:t>
            </a:r>
            <a:r>
              <a:rPr lang="en-US" dirty="0" smtClean="0"/>
              <a:t> ALİEFENDİOĞLU </a:t>
            </a:r>
            <a:r>
              <a:rPr lang="en-US" dirty="0" err="1" smtClean="0"/>
              <a:t>Ekonomi</a:t>
            </a:r>
            <a:r>
              <a:rPr lang="en-US" dirty="0" smtClean="0"/>
              <a:t> I 2016-2017 </a:t>
            </a:r>
            <a:r>
              <a:rPr lang="en-US" dirty="0" err="1" smtClean="0"/>
              <a:t>Güz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GGY403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Mali Analiz Teknikleri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282042" y="179396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>
                <a:solidFill>
                  <a:srgbClr val="FF0000"/>
                </a:solidFill>
              </a:rPr>
              <a:t>Özkaynak</a:t>
            </a:r>
            <a:r>
              <a:rPr lang="tr-TR" sz="2400" b="1" dirty="0" smtClean="0">
                <a:solidFill>
                  <a:srgbClr val="FF0000"/>
                </a:solidFill>
              </a:rPr>
              <a:t> Değişim Tablosu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(Statement of Changes in Equity)</a:t>
            </a:r>
            <a:b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graphicFrame>
        <p:nvGraphicFramePr>
          <p:cNvPr id="7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3741622"/>
              </p:ext>
            </p:extLst>
          </p:nvPr>
        </p:nvGraphicFramePr>
        <p:xfrm>
          <a:off x="93784" y="1137139"/>
          <a:ext cx="9050215" cy="4712673"/>
        </p:xfrm>
        <a:graphic>
          <a:graphicData uri="http://schemas.openxmlformats.org/drawingml/2006/table">
            <a:tbl>
              <a:tblPr/>
              <a:tblGrid>
                <a:gridCol w="357788">
                  <a:extLst>
                    <a:ext uri="{9D8B030D-6E8A-4147-A177-3AD203B41FA5}">
                      <a16:colId xmlns:a16="http://schemas.microsoft.com/office/drawing/2014/main" val="2879015423"/>
                    </a:ext>
                  </a:extLst>
                </a:gridCol>
                <a:gridCol w="5132890">
                  <a:extLst>
                    <a:ext uri="{9D8B030D-6E8A-4147-A177-3AD203B41FA5}">
                      <a16:colId xmlns:a16="http://schemas.microsoft.com/office/drawing/2014/main" val="2808848898"/>
                    </a:ext>
                  </a:extLst>
                </a:gridCol>
                <a:gridCol w="1816465">
                  <a:extLst>
                    <a:ext uri="{9D8B030D-6E8A-4147-A177-3AD203B41FA5}">
                      <a16:colId xmlns:a16="http://schemas.microsoft.com/office/drawing/2014/main" val="3356161608"/>
                    </a:ext>
                  </a:extLst>
                </a:gridCol>
                <a:gridCol w="1743072">
                  <a:extLst>
                    <a:ext uri="{9D8B030D-6E8A-4147-A177-3AD203B41FA5}">
                      <a16:colId xmlns:a16="http://schemas.microsoft.com/office/drawing/2014/main" val="3067513124"/>
                    </a:ext>
                  </a:extLst>
                </a:gridCol>
              </a:tblGrid>
              <a:tr h="77238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Hakyemez Gıda Sanayii ve Tic. A.Ş. 31.12.20.. Tarihli </a:t>
                      </a:r>
                      <a:r>
                        <a:rPr lang="tr-TR" sz="1600" b="1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Özkaynak</a:t>
                      </a:r>
                      <a:r>
                        <a:rPr lang="tr-TR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Değişim Tablosu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effectLst/>
                          <a:latin typeface="Times New Roman" panose="02020603050405020304" pitchFamily="18" charset="0"/>
                        </a:rPr>
                        <a:t>ÖNCEKİ DÖNEM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effectLst/>
                          <a:latin typeface="Times New Roman" panose="02020603050405020304" pitchFamily="18" charset="0"/>
                        </a:rPr>
                        <a:t>CARİ DÖNEM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922096"/>
                  </a:ext>
                </a:extLst>
              </a:tr>
              <a:tr h="29104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31 Aralık …. Kalanı (Dönem başı)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effectLst/>
                          <a:latin typeface="Arial Tu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effectLst/>
                          <a:latin typeface="Arial Tu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5914481"/>
                  </a:ext>
                </a:extLst>
              </a:tr>
              <a:tr h="27985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Kar Dağıtımı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effectLst/>
                          <a:latin typeface="Arial Tu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effectLst/>
                          <a:latin typeface="Arial Tu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007747"/>
                  </a:ext>
                </a:extLst>
              </a:tr>
              <a:tr h="27985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Temettüler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effectLst/>
                          <a:latin typeface="Arial Tu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effectLst/>
                          <a:latin typeface="Arial Tu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8161202"/>
                  </a:ext>
                </a:extLst>
              </a:tr>
              <a:tr h="27985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Yedeklere Aktarılan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effectLst/>
                          <a:latin typeface="Arial Tu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effectLst/>
                          <a:latin typeface="Arial Tu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2697857"/>
                  </a:ext>
                </a:extLst>
              </a:tr>
              <a:tr h="27985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Hisse Senedi İhraç Primleri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812294"/>
                  </a:ext>
                </a:extLst>
              </a:tr>
              <a:tr h="27985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Ödenmiş Sermaye Artışı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99126"/>
                  </a:ext>
                </a:extLst>
              </a:tr>
              <a:tr h="27985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Nakden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effectLst/>
                          <a:latin typeface="Arial Tu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effectLst/>
                          <a:latin typeface="Arial Tu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676739"/>
                  </a:ext>
                </a:extLst>
              </a:tr>
              <a:tr h="27985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Yeniden Değerleme Artışlarından Aktarılan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effectLst/>
                          <a:latin typeface="Arial Tu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effectLst/>
                          <a:latin typeface="Arial Tu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5178333"/>
                  </a:ext>
                </a:extLst>
              </a:tr>
              <a:tr h="27985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Özel Fonlardan Aktarılan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effectLst/>
                          <a:latin typeface="Arial Tu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effectLst/>
                          <a:latin typeface="Arial Tu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7392776"/>
                  </a:ext>
                </a:extLst>
              </a:tr>
              <a:tr h="27985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İştiraklerdeki MDV Satış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128357"/>
                  </a:ext>
                </a:extLst>
              </a:tr>
              <a:tr h="27985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Karı Karşılığı Edinilen Bedelsiz Hisse Senetleri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248696"/>
                  </a:ext>
                </a:extLst>
              </a:tr>
              <a:tr h="27985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Maddi Duran Varlık Satış Karları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812538"/>
                  </a:ext>
                </a:extLst>
              </a:tr>
              <a:tr h="27985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…. Yılı Yeniden Değerleme Artışları (Net)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135019"/>
                  </a:ext>
                </a:extLst>
              </a:tr>
              <a:tr h="29104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effectLst/>
                          <a:latin typeface="Times New Roman" panose="02020603050405020304" pitchFamily="18" charset="0"/>
                        </a:rPr>
                        <a:t>…. Dönem Net Karı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effectLst/>
                          <a:latin typeface="Arial Tu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 dirty="0">
                          <a:effectLst/>
                          <a:latin typeface="Arial Tu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610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56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9"/>
            <a:ext cx="7893075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KAYNAKLAR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313079" y="1246447"/>
            <a:ext cx="8420613" cy="4292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Analiz, Prof. Dr. Figen AYIKOĞLU ZAİF, Prof. Dr. Aydın KARAPINAR, Gazi Kitabevi, Ankara.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Tablolar ve Mali Analiz Teknikleri, Prof. Dr. Nalan AKDOĞAN, Prof. Dr. Nejat TENKER, Gazi Kitabevi, Ankara, 2010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Yönetim, Dr. Öztin AKGÜÇ,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Dr. Öztin AKGÜÇ, Genişletilmiş 15. Baskı,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İstanbul, 2013.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Prof. Dr. Şerafettin SEVİM, Dumlupınar Üniversitesi Yayınları, Kütahya.</a:t>
            </a:r>
          </a:p>
        </p:txBody>
      </p:sp>
    </p:spTree>
    <p:extLst>
      <p:ext uri="{BB962C8B-B14F-4D97-AF65-F5344CB8AC3E}">
        <p14:creationId xmlns:p14="http://schemas.microsoft.com/office/powerpoint/2010/main" val="63349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282042" y="179396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>
                <a:solidFill>
                  <a:srgbClr val="FF0000"/>
                </a:solidFill>
              </a:rPr>
              <a:t>Özkaynak</a:t>
            </a:r>
            <a:r>
              <a:rPr lang="tr-TR" sz="2400" b="1" dirty="0" smtClean="0">
                <a:solidFill>
                  <a:srgbClr val="FF0000"/>
                </a:solidFill>
              </a:rPr>
              <a:t> Değişim Tablosu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(Statement of Changes in Equity)</a:t>
            </a:r>
            <a:b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Dikdörtgen 2"/>
          <p:cNvSpPr/>
          <p:nvPr/>
        </p:nvSpPr>
        <p:spPr>
          <a:xfrm>
            <a:off x="400761" y="1372251"/>
            <a:ext cx="8517837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Dönem başı bilançosu ile dönem sonu bilançosundaki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özkaynaklar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arasındaki farklılığa neden olan tüm olaylar </a:t>
            </a:r>
            <a:r>
              <a:rPr lang="tr-TR" sz="2400" i="1" dirty="0">
                <a:latin typeface="Arial" panose="020B0604020202020204" pitchFamily="34" charset="0"/>
                <a:cs typeface="Arial" panose="020B0604020202020204" pitchFamily="34" charset="0"/>
              </a:rPr>
              <a:t>(nakit sermaye artışı, temettü dağıtımı, MDV yeniden değerlemesi vb.) </a:t>
            </a:r>
            <a:r>
              <a:rPr lang="tr-TR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Özkaynak</a:t>
            </a:r>
            <a:r>
              <a:rPr 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Değişim </a:t>
            </a:r>
            <a:r>
              <a:rPr lang="tr-TR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Tablosu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’nda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gösterilir.</a:t>
            </a:r>
          </a:p>
          <a:p>
            <a:pPr algn="just"/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Düzenlenme amacı: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Dönem içinde sermaye şirketlerine ait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özkaynak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kalemlerinde meydana gelen </a:t>
            </a:r>
            <a:r>
              <a:rPr 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değişmelerin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topluca gösterilmesini sağlamaktır.</a:t>
            </a:r>
          </a:p>
          <a:p>
            <a:pPr marL="342900" indent="-342900" algn="just">
              <a:lnSpc>
                <a:spcPct val="150000"/>
              </a:lnSpc>
              <a:buClr>
                <a:srgbClr val="503FAE"/>
              </a:buClr>
              <a:buFont typeface="Wingdings" panose="05000000000000000000" pitchFamily="2" charset="2"/>
              <a:buChar char="q"/>
            </a:pPr>
            <a:endParaRPr lang="tr-TR" alt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83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282042" y="179396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>
                <a:solidFill>
                  <a:srgbClr val="FF0000"/>
                </a:solidFill>
              </a:rPr>
              <a:t>Özkaynak</a:t>
            </a:r>
            <a:r>
              <a:rPr lang="tr-TR" sz="2400" b="1" dirty="0" smtClean="0">
                <a:solidFill>
                  <a:srgbClr val="FF0000"/>
                </a:solidFill>
              </a:rPr>
              <a:t> Değişim Tablosu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(Statement of Changes in Equity)</a:t>
            </a:r>
            <a:b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13196" y="1242651"/>
            <a:ext cx="7855528" cy="43513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 err="1"/>
              <a:t>VUK’a</a:t>
            </a:r>
            <a:r>
              <a:rPr lang="tr-TR" sz="2400" dirty="0"/>
              <a:t> göre </a:t>
            </a:r>
            <a:r>
              <a:rPr lang="tr-TR" sz="2400" b="1" dirty="0" err="1">
                <a:solidFill>
                  <a:srgbClr val="FF0000"/>
                </a:solidFill>
              </a:rPr>
              <a:t>Ö</a:t>
            </a:r>
            <a:r>
              <a:rPr lang="tr-TR" sz="2800" b="1" dirty="0" err="1">
                <a:solidFill>
                  <a:srgbClr val="FF0000"/>
                </a:solidFill>
              </a:rPr>
              <a:t>zkaynak</a:t>
            </a:r>
            <a:r>
              <a:rPr lang="tr-TR" sz="2400" dirty="0"/>
              <a:t>;</a:t>
            </a:r>
          </a:p>
          <a:p>
            <a:pPr marL="0" indent="0" algn="ctr">
              <a:buNone/>
            </a:pPr>
            <a:r>
              <a:rPr lang="tr-TR" sz="2400" b="1" dirty="0"/>
              <a:t>Bilançonun aktif toplamı – Borçlar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endParaRPr lang="tr-TR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400" dirty="0"/>
              <a:t>İşletmenin sahibinin / ortaklarının işletmeye koydukları varlıkları ifade eder. </a:t>
            </a:r>
          </a:p>
          <a:p>
            <a:pPr marL="0" indent="0" algn="just">
              <a:buNone/>
            </a:pPr>
            <a:endParaRPr lang="tr-TR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400" dirty="0"/>
              <a:t>Bir başka ifadeyle, işletmenin net aktif toplamının ortaklar tarafından karşılanan kısmıdır.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8925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282042" y="179396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>
                <a:solidFill>
                  <a:srgbClr val="FF0000"/>
                </a:solidFill>
              </a:rPr>
              <a:t>Özkaynak</a:t>
            </a:r>
            <a:r>
              <a:rPr lang="tr-TR" sz="2400" b="1" dirty="0" smtClean="0">
                <a:solidFill>
                  <a:srgbClr val="FF0000"/>
                </a:solidFill>
              </a:rPr>
              <a:t> Değişim Tablosu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(Statement of Changes in Equity)</a:t>
            </a:r>
            <a:b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43345" y="1373736"/>
            <a:ext cx="8021782" cy="1746683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" panose="05000000000000000000" pitchFamily="2" charset="2"/>
              <a:buNone/>
            </a:pPr>
            <a:r>
              <a:rPr lang="tr-TR" sz="2400" b="1" dirty="0" smtClean="0"/>
              <a:t>Biçimsel Yapısı: </a:t>
            </a:r>
            <a:r>
              <a:rPr lang="tr-TR" sz="2400" dirty="0" smtClean="0"/>
              <a:t>Bir sonraki slaytta gösterilen kalemlerin </a:t>
            </a:r>
            <a:r>
              <a:rPr lang="tr-TR" sz="2400" dirty="0" err="1" smtClean="0">
                <a:solidFill>
                  <a:srgbClr val="FF0000"/>
                </a:solidFill>
              </a:rPr>
              <a:t>önc</a:t>
            </a:r>
            <a:r>
              <a:rPr lang="pt-BR" sz="2400" dirty="0" smtClean="0">
                <a:solidFill>
                  <a:srgbClr val="FF0000"/>
                </a:solidFill>
              </a:rPr>
              <a:t>eki </a:t>
            </a:r>
            <a:r>
              <a:rPr lang="tr-TR" sz="2400" dirty="0" smtClean="0"/>
              <a:t>dönem </a:t>
            </a:r>
            <a:r>
              <a:rPr lang="pt-BR" sz="2400" dirty="0" smtClean="0"/>
              <a:t>ve </a:t>
            </a:r>
            <a:r>
              <a:rPr lang="tr-TR" sz="2400" dirty="0" smtClean="0">
                <a:solidFill>
                  <a:srgbClr val="FF0000"/>
                </a:solidFill>
              </a:rPr>
              <a:t>cari</a:t>
            </a:r>
            <a:r>
              <a:rPr lang="tr-TR" sz="2400" dirty="0" smtClean="0"/>
              <a:t> dönem</a:t>
            </a:r>
            <a:r>
              <a:rPr lang="pt-BR" sz="2400" dirty="0" smtClean="0"/>
              <a:t> verilerini içeren bir tablo</a:t>
            </a:r>
            <a:r>
              <a:rPr lang="tr-TR" sz="2400" dirty="0" smtClean="0"/>
              <a:t>dur</a:t>
            </a:r>
            <a:r>
              <a:rPr lang="pt-B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2633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282042" y="179396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>
                <a:solidFill>
                  <a:srgbClr val="FF0000"/>
                </a:solidFill>
              </a:rPr>
              <a:t>Özkaynak</a:t>
            </a:r>
            <a:r>
              <a:rPr lang="tr-TR" sz="2400" b="1" dirty="0" smtClean="0">
                <a:solidFill>
                  <a:srgbClr val="FF0000"/>
                </a:solidFill>
              </a:rPr>
              <a:t> Değişim Tablosu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(Statement of Changes in Equity)</a:t>
            </a:r>
            <a:b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392839"/>
              </p:ext>
            </p:extLst>
          </p:nvPr>
        </p:nvGraphicFramePr>
        <p:xfrm>
          <a:off x="0" y="1004382"/>
          <a:ext cx="9144000" cy="5017770"/>
        </p:xfrm>
        <a:graphic>
          <a:graphicData uri="http://schemas.openxmlformats.org/drawingml/2006/table">
            <a:tbl>
              <a:tblPr/>
              <a:tblGrid>
                <a:gridCol w="9144000">
                  <a:extLst>
                    <a:ext uri="{9D8B030D-6E8A-4147-A177-3AD203B41FA5}">
                      <a16:colId xmlns:a16="http://schemas.microsoft.com/office/drawing/2014/main" val="939473358"/>
                    </a:ext>
                  </a:extLst>
                </a:gridCol>
              </a:tblGrid>
              <a:tr h="202456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ÖZKAYNAK DEĞİŞİM TABLOSU </a:t>
                      </a:r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DİKEY</a:t>
                      </a:r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BÖLÜMDE YER ALAN PARAMETRELER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9855696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ÖNCEKİ DÖNEM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4564455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Dönem Başı Bakiyeler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805490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TFRS Uyarınca Muhasebe Politikalarında Yapılması Gereken Değişikliklerden Kaynaklanan Artış (Azalış)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4562105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Muhasebe Politikalarındaki Gönüllü Değişikliklerden Kaynaklanan Artış (Azalış)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8966181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Geçmiş Dönem Hatalarının Düzeltilmesinden Kaynaklanan Artış (Azalış)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7127890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Düzeltmelerden Sonraki Dönem Başı Bakiyeler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857493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Transferler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9982604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Dönem Net Kârı (Zararı)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5992177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Toplam Diğer Kapsamlı Gelir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9717045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Sermaye Artırımı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8058444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Pay Sahiplerinin Diğer Katkıları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595600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Sermaye Azaltımı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1222888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Kâr Payları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494159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Kâr Payları Hariç Pay Sahiplerine Yapılan Diğer Ödemeler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7630505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Ortak Kontrole Tabi İşletme Birleşmelerinin Etkisi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1734409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Payların Geri Alım İşlemleri Dolayısıyla Meydana Gelen Artış (Azalış)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921595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Pay Bazlı İşlemler Dolayısıyla Meydana Gelen Artış (Azalış)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6358031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Bağlı Ortaklıklarda Kontrol Kaybıyla Sonuçlanmayan Pay Oranı Değişikliklerine Bağlı Artış (Azalış)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6026464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Bağlı Ortaklık Edinimi Dolayısıyla Meydana Gelen Artış (Azalış)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6353321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Bağlı Ortaklıklardaki Kontrolün Kaybı Dolayısıyla Meydana Gelen Artış (Azalış)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4548829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Kontrol Gücü Olmayan Pay Sahipleriyle Yapılan Diğer İşlemler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48388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Birikmiş Diğer Kapsamlı Gelirlerden Geçmiş Yıllar Kârlarına (Zararlarına) Aktarılan Diğer Tutarlar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0260606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Diğer Değişiklikler Nedeniyle Artış (Azalış)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2774754"/>
                  </a:ext>
                </a:extLst>
              </a:tr>
              <a:tr h="17810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Özkaynak</a:t>
                      </a:r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Unsurlarındaki Toplam Artış (Azalış)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663185"/>
                  </a:ext>
                </a:extLst>
              </a:tr>
              <a:tr h="15374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Dönem Sonu Bakiyeler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497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51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282042" y="179396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>
                <a:solidFill>
                  <a:srgbClr val="FF0000"/>
                </a:solidFill>
              </a:rPr>
              <a:t>Özkaynak</a:t>
            </a:r>
            <a:r>
              <a:rPr lang="tr-TR" sz="2400" b="1" dirty="0" smtClean="0">
                <a:solidFill>
                  <a:srgbClr val="FF0000"/>
                </a:solidFill>
              </a:rPr>
              <a:t> Değişim Tablosu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(Statement of Changes in Equity)</a:t>
            </a:r>
            <a:b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graphicFrame>
        <p:nvGraphicFramePr>
          <p:cNvPr id="7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1616229"/>
              </p:ext>
            </p:extLst>
          </p:nvPr>
        </p:nvGraphicFramePr>
        <p:xfrm>
          <a:off x="0" y="1160593"/>
          <a:ext cx="9144000" cy="4665770"/>
        </p:xfrm>
        <a:graphic>
          <a:graphicData uri="http://schemas.openxmlformats.org/drawingml/2006/table">
            <a:tbl>
              <a:tblPr/>
              <a:tblGrid>
                <a:gridCol w="9144000">
                  <a:extLst>
                    <a:ext uri="{9D8B030D-6E8A-4147-A177-3AD203B41FA5}">
                      <a16:colId xmlns:a16="http://schemas.microsoft.com/office/drawing/2014/main" val="1408468753"/>
                    </a:ext>
                  </a:extLst>
                </a:gridCol>
              </a:tblGrid>
              <a:tr h="318701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ÖZKAYNAK DEĞİŞİM TABLOSU </a:t>
                      </a:r>
                      <a:r>
                        <a:rPr lang="tr-T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YATAY</a:t>
                      </a:r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BÖLÜMDE YER ALAN PARAMETRELER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552869"/>
                  </a:ext>
                </a:extLst>
              </a:tr>
              <a:tr h="25496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Ödenmiş Sermaye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8112836"/>
                  </a:ext>
                </a:extLst>
              </a:tr>
              <a:tr h="25496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Semaye Düzeltme Farkları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0783912"/>
                  </a:ext>
                </a:extLst>
              </a:tr>
              <a:tr h="25496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Pay Sahiplerinin İlave Sermaye Katkıları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8858159"/>
                  </a:ext>
                </a:extLst>
              </a:tr>
              <a:tr h="25496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Sermaye Tamamlama Fonu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815066"/>
                  </a:ext>
                </a:extLst>
              </a:tr>
              <a:tr h="25496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Geri Alınmış Paylar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7963045"/>
                  </a:ext>
                </a:extLst>
              </a:tr>
              <a:tr h="25496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Karşılıklı İştirak Sermaye Düzeltmesi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1971238"/>
                  </a:ext>
                </a:extLst>
              </a:tr>
              <a:tr h="25496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Paylara İlişkin Primler/İskontolar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4600779"/>
                  </a:ext>
                </a:extLst>
              </a:tr>
              <a:tr h="25496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Ortak Kontrole Tabi İşletme Birleşmelerinin Etkisi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2102290"/>
                  </a:ext>
                </a:extLst>
              </a:tr>
              <a:tr h="25496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Ekli Tablo 1-8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044345"/>
                  </a:ext>
                </a:extLst>
              </a:tr>
              <a:tr h="25496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Ekli Tablo 9-17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981506"/>
                  </a:ext>
                </a:extLst>
              </a:tr>
              <a:tr h="25496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Kârdan Ayrılan Kısıtlanmış Yedekler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7691307"/>
                  </a:ext>
                </a:extLst>
              </a:tr>
              <a:tr h="25496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Geçmiş Yıllar K/Z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0092055"/>
                  </a:ext>
                </a:extLst>
              </a:tr>
              <a:tr h="25496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Dönem Net K/Z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9219310"/>
                  </a:ext>
                </a:extLst>
              </a:tr>
              <a:tr h="25496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Ödenen Kâr Payı Avansları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5078563"/>
                  </a:ext>
                </a:extLst>
              </a:tr>
              <a:tr h="25496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Ana Ortaklığa Ait Özkaynaklar Toplamı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2309155"/>
                  </a:ext>
                </a:extLst>
              </a:tr>
              <a:tr h="25496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Kontrol Gücü Olmayan Paylar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7847892"/>
                  </a:ext>
                </a:extLst>
              </a:tr>
              <a:tr h="26770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Toplam </a:t>
                      </a:r>
                      <a:r>
                        <a:rPr lang="tr-T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Özkaynaklar</a:t>
                      </a:r>
                      <a:endParaRPr lang="tr-T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1048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082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282042" y="179396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>
                <a:solidFill>
                  <a:srgbClr val="FF0000"/>
                </a:solidFill>
              </a:rPr>
              <a:t>Özkaynak</a:t>
            </a:r>
            <a:r>
              <a:rPr lang="tr-TR" sz="2400" b="1" dirty="0" smtClean="0">
                <a:solidFill>
                  <a:srgbClr val="FF0000"/>
                </a:solidFill>
              </a:rPr>
              <a:t> Değişim Tablosu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(Statement of Changes in Equity)</a:t>
            </a:r>
            <a:b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graphicFrame>
        <p:nvGraphicFramePr>
          <p:cNvPr id="8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4984640"/>
              </p:ext>
            </p:extLst>
          </p:nvPr>
        </p:nvGraphicFramePr>
        <p:xfrm>
          <a:off x="105508" y="1129507"/>
          <a:ext cx="8909538" cy="4774906"/>
        </p:xfrm>
        <a:graphic>
          <a:graphicData uri="http://schemas.openxmlformats.org/drawingml/2006/table">
            <a:tbl>
              <a:tblPr/>
              <a:tblGrid>
                <a:gridCol w="295641">
                  <a:extLst>
                    <a:ext uri="{9D8B030D-6E8A-4147-A177-3AD203B41FA5}">
                      <a16:colId xmlns:a16="http://schemas.microsoft.com/office/drawing/2014/main" val="631617225"/>
                    </a:ext>
                  </a:extLst>
                </a:gridCol>
                <a:gridCol w="8613897">
                  <a:extLst>
                    <a:ext uri="{9D8B030D-6E8A-4147-A177-3AD203B41FA5}">
                      <a16:colId xmlns:a16="http://schemas.microsoft.com/office/drawing/2014/main" val="3578310618"/>
                    </a:ext>
                  </a:extLst>
                </a:gridCol>
              </a:tblGrid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8144805"/>
                  </a:ext>
                </a:extLst>
              </a:tr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Kâr veya Zararda Yeniden Sınıflandırılmayacaklar 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467980"/>
                  </a:ext>
                </a:extLst>
              </a:tr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Özkaynak Araçlarına Yapılan Yatırımlardan Kaynaklanan Birikmiş Kazançlar (Kayıplar)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3245563"/>
                  </a:ext>
                </a:extLst>
              </a:tr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Maddi Duran Varlıklar Birikmiş Değerleme Artışları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8937397"/>
                  </a:ext>
                </a:extLst>
              </a:tr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Maddi Olmayan Duran Varlıklar Birikmiş Değerleme Artışları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6247310"/>
                  </a:ext>
                </a:extLst>
              </a:tr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Tanımlanmış Fayda Planları Birikmiş Yeniden Ölçüm Kazançları (Kayıpları)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9978694"/>
                  </a:ext>
                </a:extLst>
              </a:tr>
              <a:tr h="366602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 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Kredi Riskindeki Değişikliğe Bağlı Olarak Finansal Yükümlülüğün Gerçeğe Uygun Değerinde Meydana Gelen Birikmiş Kazançlar (Kayıplar)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2578478"/>
                  </a:ext>
                </a:extLst>
              </a:tr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Özkaynak Araçlarına Yapılan Yatırımlara İlişkin Birikmiş Finansal Riskten Korunma Kazançları (Kayıpları)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5413840"/>
                  </a:ext>
                </a:extLst>
              </a:tr>
              <a:tr h="366602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Özkaynak Yöntemiyle Değerlenen Yatırımların Diğer Kapsamlı Gelirlerinden Kâr veya Zararda Yeniden Sınıflandırılmayacak Birikmiş Paylar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2590136"/>
                  </a:ext>
                </a:extLst>
              </a:tr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Kâr veya Zararda Yeniden Sınıflandırılmayacak Diğer Birikmiş Kazançlar (Kayıplar)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1161219"/>
                  </a:ext>
                </a:extLst>
              </a:tr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0381927"/>
                  </a:ext>
                </a:extLst>
              </a:tr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Kâr veya Zararda Yeniden Sınıflandırılacaklar 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928832"/>
                  </a:ext>
                </a:extLst>
              </a:tr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Yabancı Para Çevrim Farklarına İlişkin Birikmiş Diğer Kapsamlı Gelir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4322490"/>
                  </a:ext>
                </a:extLst>
              </a:tr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 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Gerçeğe Uygun Değer Farkı Diğer Kapsamlı Gelire Yansıtılan Finansal Varlıklardan Birikmiş Kazançlar (Kayıplar)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5891799"/>
                  </a:ext>
                </a:extLst>
              </a:tr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Birikmiş Nakit Akış Riskinden Korunma Kazançları (Kayıpları)  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2588666"/>
                  </a:ext>
                </a:extLst>
              </a:tr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Yurtdışındaki İşletmeye İlişkin Birikmiş Yatırım Riskinden Korunma Kazançları (Kayıpları)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5971873"/>
                  </a:ext>
                </a:extLst>
              </a:tr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Opsiyonların Zaman Değerinde Meydana Gelen Birikmiş Kazançlar (Kayıplar)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605470"/>
                  </a:ext>
                </a:extLst>
              </a:tr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Forward Sözleşmesinin Forward Bileşeninin Değerinde Meydana Gelen Birikmiş Kazançlar (Kayıplar)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39147"/>
                  </a:ext>
                </a:extLst>
              </a:tr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Döviz Bazlı Farkların Değerindeki Değişikliklerden Ortaya Çıkan Birikmiş Kazançlar (Kayıplar) 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9010467"/>
                  </a:ext>
                </a:extLst>
              </a:tr>
              <a:tr h="366602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Özkaynak Yöntemiyle Değerlenen Yatırımların Diğer Kapsamlı Gelirlerinden Kâr veya Zararda Yeniden Sınıflandırılacak Birikmiş Paylar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0545317"/>
                  </a:ext>
                </a:extLst>
              </a:tr>
              <a:tr h="191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Kâr veya Zararda Yeniden Sınıflandırılacak Diğer Birikmiş Kazançlar (Kayıplar)</a:t>
                      </a:r>
                    </a:p>
                  </a:txBody>
                  <a:tcPr marL="9247" marR="9247" marT="92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889778"/>
                  </a:ext>
                </a:extLst>
              </a:tr>
              <a:tr h="200848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47" marR="9247" marT="92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47" marR="9247" marT="924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0673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99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282042" y="179396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>
                <a:solidFill>
                  <a:srgbClr val="FF0000"/>
                </a:solidFill>
              </a:rPr>
              <a:t>Özkaynak</a:t>
            </a:r>
            <a:r>
              <a:rPr lang="tr-TR" sz="2400" b="1" dirty="0" smtClean="0">
                <a:solidFill>
                  <a:srgbClr val="FF0000"/>
                </a:solidFill>
              </a:rPr>
              <a:t> Değişim Tablosu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(Statement of Changes in Equity)</a:t>
            </a:r>
            <a:b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3920631"/>
              </p:ext>
            </p:extLst>
          </p:nvPr>
        </p:nvGraphicFramePr>
        <p:xfrm>
          <a:off x="0" y="1172308"/>
          <a:ext cx="9144000" cy="4715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Çalışma Sayfası" r:id="rId3" imgW="9124825" imgH="3200495" progId="Excel.Sheet.8">
                  <p:embed/>
                </p:oleObj>
              </mc:Choice>
              <mc:Fallback>
                <p:oleObj name="Çalışma Sayfası" r:id="rId3" imgW="9124825" imgH="3200495" progId="Excel.Sheet.8">
                  <p:embed/>
                  <p:pic>
                    <p:nvPicPr>
                      <p:cNvPr id="7" name="Nesne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1172308"/>
                        <a:ext cx="9144000" cy="47157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766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282042" y="179396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>
                <a:solidFill>
                  <a:srgbClr val="FF0000"/>
                </a:solidFill>
              </a:rPr>
              <a:t>Özkaynak</a:t>
            </a:r>
            <a:r>
              <a:rPr lang="tr-TR" sz="2400" b="1" dirty="0" smtClean="0">
                <a:solidFill>
                  <a:srgbClr val="FF0000"/>
                </a:solidFill>
              </a:rPr>
              <a:t> Değişim Tablosu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(Statement of Changes in Equity)</a:t>
            </a:r>
            <a:br>
              <a:rPr lang="en-U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graphicFrame>
        <p:nvGraphicFramePr>
          <p:cNvPr id="5" name="Nesne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950322"/>
              </p:ext>
            </p:extLst>
          </p:nvPr>
        </p:nvGraphicFramePr>
        <p:xfrm>
          <a:off x="93785" y="1125415"/>
          <a:ext cx="9050214" cy="4762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Çalışma Sayfası" r:id="rId3" imgW="9124825" imgH="3200495" progId="Excel.Sheet.8">
                  <p:embed/>
                </p:oleObj>
              </mc:Choice>
              <mc:Fallback>
                <p:oleObj name="Çalışma Sayfası" r:id="rId3" imgW="9124825" imgH="3200495" progId="Excel.Sheet.8">
                  <p:embed/>
                  <p:pic>
                    <p:nvPicPr>
                      <p:cNvPr id="7" name="Nesne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3785" y="1125415"/>
                        <a:ext cx="9050214" cy="47627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878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25776</TotalTime>
  <Words>926</Words>
  <Application>Microsoft Office PowerPoint</Application>
  <PresentationFormat>Ekran Gösterisi (4:3)</PresentationFormat>
  <Paragraphs>189</Paragraphs>
  <Slides>11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22" baseType="lpstr">
      <vt:lpstr>MS PGothic</vt:lpstr>
      <vt:lpstr>Arial</vt:lpstr>
      <vt:lpstr>Arial Tur</vt:lpstr>
      <vt:lpstr>Calibri</vt:lpstr>
      <vt:lpstr>Symbol</vt:lpstr>
      <vt:lpstr>Times New Roman</vt:lpstr>
      <vt:lpstr>Wingdings</vt:lpstr>
      <vt:lpstr>ekonomi</vt:lpstr>
      <vt:lpstr>1_Rics</vt:lpstr>
      <vt:lpstr>h.t.</vt:lpstr>
      <vt:lpstr>Çalışma Sayfası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964</cp:revision>
  <cp:lastPrinted>2016-10-24T07:53:35Z</cp:lastPrinted>
  <dcterms:created xsi:type="dcterms:W3CDTF">2016-09-18T09:35:24Z</dcterms:created>
  <dcterms:modified xsi:type="dcterms:W3CDTF">2020-02-27T13:43:04Z</dcterms:modified>
</cp:coreProperties>
</file>