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6"/>
  </p:notesMasterIdLst>
  <p:handoutMasterIdLst>
    <p:handoutMasterId r:id="rId17"/>
  </p:handoutMasterIdLst>
  <p:sldIdLst>
    <p:sldId id="668" r:id="rId4"/>
    <p:sldId id="609" r:id="rId5"/>
    <p:sldId id="677" r:id="rId6"/>
    <p:sldId id="669" r:id="rId7"/>
    <p:sldId id="670" r:id="rId8"/>
    <p:sldId id="671" r:id="rId9"/>
    <p:sldId id="672" r:id="rId10"/>
    <p:sldId id="673" r:id="rId11"/>
    <p:sldId id="674" r:id="rId12"/>
    <p:sldId id="675" r:id="rId13"/>
    <p:sldId id="676" r:id="rId14"/>
    <p:sldId id="678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" y="1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Bilançonun sunum formatı ve muhasebenin temel mantığı  bilançonun iki tarafı her zaman eşittir.Yani muhasebenin temel denklemi şu şekilde ifade edilir;</a:t>
            </a:r>
          </a:p>
          <a:p>
            <a:r>
              <a:rPr lang="tr-TR" altLang="tr-TR" smtClean="0">
                <a:latin typeface="Arial" panose="020B0604020202020204" pitchFamily="34" charset="0"/>
                <a:cs typeface="Arial" panose="020B0604020202020204" pitchFamily="34" charset="0"/>
              </a:rPr>
              <a:t>VARLIKLAR=Yükümlülükler + ÖZKAYNAKLAR</a:t>
            </a:r>
          </a:p>
        </p:txBody>
      </p:sp>
      <p:sp>
        <p:nvSpPr>
          <p:cNvPr id="64516" name="Altbilgi Yer Tutucusu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tr-TR" altLang="tr-TR" sz="1300" smtClean="0"/>
              <a:t>www.yukselakademi.com</a:t>
            </a:r>
          </a:p>
        </p:txBody>
      </p:sp>
      <p:sp>
        <p:nvSpPr>
          <p:cNvPr id="64517" name="Slayt Numarası Yer Tutucusu 1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982432-E99D-484E-B7DA-3F5BEC25B6E2}" type="slidenum">
              <a:rPr lang="tr-TR" altLang="tr-TR" sz="1300"/>
              <a:pPr>
                <a:spcBef>
                  <a:spcPct val="0"/>
                </a:spcBef>
              </a:pPr>
              <a:t>5</a:t>
            </a:fld>
            <a:endParaRPr lang="tr-TR" altLang="tr-TR" sz="1300"/>
          </a:p>
        </p:txBody>
      </p:sp>
    </p:spTree>
    <p:extLst>
      <p:ext uri="{BB962C8B-B14F-4D97-AF65-F5344CB8AC3E}">
        <p14:creationId xmlns:p14="http://schemas.microsoft.com/office/powerpoint/2010/main" val="1627217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Prof. Dr. Harun TANRIVERMİŞ, </a:t>
            </a:r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Yeşim</a:t>
            </a:r>
            <a:r>
              <a:rPr lang="en-US" dirty="0" smtClean="0"/>
              <a:t> ALİEFENDİOĞLU </a:t>
            </a:r>
            <a:r>
              <a:rPr lang="en-US" dirty="0" err="1" smtClean="0"/>
              <a:t>Ekonomi</a:t>
            </a:r>
            <a:r>
              <a:rPr lang="en-US" dirty="0" smtClean="0"/>
              <a:t> I 2016-2017 </a:t>
            </a:r>
            <a:r>
              <a:rPr lang="en-US" dirty="0" err="1" smtClean="0"/>
              <a:t>Güz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GGY403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Mali Analiz Teknikleri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ÖZSERMAYE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9" name="Rectangle 3"/>
          <p:cNvSpPr txBox="1">
            <a:spLocks/>
          </p:cNvSpPr>
          <p:nvPr/>
        </p:nvSpPr>
        <p:spPr>
          <a:xfrm>
            <a:off x="457197" y="1311442"/>
            <a:ext cx="8229600" cy="4525963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İşletme sahiplerinin işletmenin varlıkları üzerindeki haklarıdır.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Ayrıca işletmenin tüm borçları ödendikten sonra elde kalan varlıklardır.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839119" y="3223879"/>
            <a:ext cx="7273925" cy="1584325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>
                <a:latin typeface="Arial" panose="020B0604020202020204" pitchFamily="34" charset="0"/>
              </a:rPr>
              <a:t>Özvarlıklar=Borçlar-Varlıklar</a:t>
            </a:r>
          </a:p>
        </p:txBody>
      </p:sp>
    </p:spTree>
    <p:extLst>
      <p:ext uri="{BB962C8B-B14F-4D97-AF65-F5344CB8AC3E}">
        <p14:creationId xmlns:p14="http://schemas.microsoft.com/office/powerpoint/2010/main" val="325546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ÖZSERMAYE KALEMLERİ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2 İçerik Yer Tutucusu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 rtlCol="0">
            <a:normAutofit fontScale="92500" lnSpcReduction="20000"/>
          </a:bodyPr>
          <a:lstStyle/>
          <a:p>
            <a:pPr marL="3175" indent="-3175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ÖZKAYNAKLAR</a:t>
            </a:r>
          </a:p>
          <a:p>
            <a:pPr marL="3175" indent="-3175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tr-TR" sz="2000" dirty="0" smtClean="0"/>
              <a:t> 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Ödenmiş Sermaye</a:t>
            </a:r>
          </a:p>
          <a:p>
            <a:pPr marL="3175" indent="-3175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sz="2200" dirty="0" smtClean="0"/>
          </a:p>
          <a:p>
            <a:pPr marL="3175" indent="-3175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tr-TR" sz="2000" dirty="0" smtClean="0"/>
              <a:t> 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Sermaye Yedekleri</a:t>
            </a:r>
          </a:p>
          <a:p>
            <a:pPr marL="628650" indent="-273050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 Hisse Senedi İhraç Primleri</a:t>
            </a:r>
          </a:p>
          <a:p>
            <a:pPr marL="628650" indent="-273050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 Yeniden Değerleme Değer Artışları</a:t>
            </a:r>
          </a:p>
          <a:p>
            <a:pPr marL="3175" indent="-3175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sz="1000" dirty="0" smtClean="0"/>
          </a:p>
          <a:p>
            <a:pPr marL="3175" indent="-3175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tr-TR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Kâr Yedekleri</a:t>
            </a:r>
          </a:p>
          <a:p>
            <a:pPr marL="628650" indent="-273050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Yasal Yedekler</a:t>
            </a:r>
          </a:p>
          <a:p>
            <a:pPr marL="628650" indent="-273050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 Statü Yedekleri</a:t>
            </a:r>
          </a:p>
          <a:p>
            <a:pPr marL="628650" indent="-273050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 Olağanüstü Yedekler</a:t>
            </a:r>
          </a:p>
          <a:p>
            <a:pPr marL="628650" indent="-273050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 Özel Fonlar</a:t>
            </a:r>
          </a:p>
          <a:p>
            <a:pPr marL="3175" indent="-3175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sz="1100" dirty="0" smtClean="0"/>
          </a:p>
          <a:p>
            <a:pPr marL="3175" indent="-3175" algn="just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tr-TR" sz="2000" dirty="0" smtClean="0"/>
              <a:t> 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Geçmiş Yıl Kârları(Zararları)</a:t>
            </a:r>
          </a:p>
          <a:p>
            <a:pPr marL="3175" indent="-3175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sz="1100" b="1" dirty="0" smtClean="0">
              <a:latin typeface="Arial" pitchFamily="34" charset="0"/>
              <a:cs typeface="Arial" pitchFamily="34" charset="0"/>
            </a:endParaRPr>
          </a:p>
          <a:p>
            <a:pPr marL="3175" indent="-3175" algn="just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tr-TR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Dönem Net Kârı(Zararı)</a:t>
            </a:r>
          </a:p>
          <a:p>
            <a:pPr marL="3175" indent="-3175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sz="2000" dirty="0" smtClean="0"/>
          </a:p>
        </p:txBody>
      </p:sp>
      <p:sp>
        <p:nvSpPr>
          <p:cNvPr id="8" name="Right Brace 6"/>
          <p:cNvSpPr/>
          <p:nvPr/>
        </p:nvSpPr>
        <p:spPr>
          <a:xfrm>
            <a:off x="3611396" y="3535865"/>
            <a:ext cx="287337" cy="1081087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11" name="TextBox 3"/>
          <p:cNvSpPr txBox="1"/>
          <p:nvPr/>
        </p:nvSpPr>
        <p:spPr>
          <a:xfrm flipH="1">
            <a:off x="4474996" y="3535865"/>
            <a:ext cx="2665412" cy="1016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tr-TR" sz="2000" dirty="0"/>
              <a:t>İşletme faaliyeti sonucu elde edilen kârların dağıtılmayan kısmı</a:t>
            </a:r>
          </a:p>
        </p:txBody>
      </p:sp>
    </p:spTree>
    <p:extLst>
      <p:ext uri="{BB962C8B-B14F-4D97-AF65-F5344CB8AC3E}">
        <p14:creationId xmlns:p14="http://schemas.microsoft.com/office/powerpoint/2010/main" val="373760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313079" y="1246447"/>
            <a:ext cx="8420613" cy="4292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Analiz, Prof. Dr. Figen AYIKOĞLU ZAİF, Prof. Dr. Aydın KARAPINAR, Gazi Kitabevi, Ankara.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Tablolar ve Mali Analiz Teknikleri, Prof. Dr. Nalan AKDOĞAN, Prof. Dr. Nejat TENKER, Gazi Kitabevi, Ankara, 2010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Yönetim, Dr. Öztin AKGÜÇ,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Dr. Öztin AKGÜÇ, Genişletilmiş 15. Baskı,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İstanbul, 2013.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Prof. Dr. Şerafettin SEVİM, Dumlupınar Üniversitesi Yayınları, Kütahya.</a:t>
            </a:r>
          </a:p>
        </p:txBody>
      </p:sp>
    </p:spTree>
    <p:extLst>
      <p:ext uri="{BB962C8B-B14F-4D97-AF65-F5344CB8AC3E}">
        <p14:creationId xmlns:p14="http://schemas.microsoft.com/office/powerpoint/2010/main" val="123060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tr-TR" altLang="tr-TR" sz="2400" b="1" dirty="0" smtClean="0">
              <a:solidFill>
                <a:srgbClr val="CC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400" b="1" dirty="0" smtClean="0">
                <a:solidFill>
                  <a:srgbClr val="CC0000"/>
                </a:solidFill>
              </a:rPr>
              <a:t> Bilanço</a:t>
            </a:r>
            <a:r>
              <a:rPr lang="tr-TR" altLang="tr-TR" sz="2400" b="1" dirty="0"/>
              <a:t>, bir şirketin </a:t>
            </a:r>
            <a:r>
              <a:rPr lang="tr-TR" altLang="tr-TR" sz="2400" b="1" dirty="0">
                <a:solidFill>
                  <a:srgbClr val="CC0000"/>
                </a:solidFill>
              </a:rPr>
              <a:t>belirli bir tarihteki</a:t>
            </a:r>
            <a:r>
              <a:rPr lang="tr-TR" altLang="tr-TR" sz="2400" b="1" dirty="0"/>
              <a:t> mali durumunu ve sağlanan kaynakların nereden sağlandığını ve nerelerde kullanıldığını gösteren bir </a:t>
            </a:r>
            <a:r>
              <a:rPr lang="tr-TR" altLang="tr-TR" sz="2400" b="1" dirty="0">
                <a:solidFill>
                  <a:srgbClr val="CC0000"/>
                </a:solidFill>
              </a:rPr>
              <a:t>finansal tablodur</a:t>
            </a:r>
            <a:r>
              <a:rPr lang="tr-TR" altLang="tr-TR" sz="2400" b="1" dirty="0"/>
              <a:t>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BİLANÇO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313079" y="3170906"/>
            <a:ext cx="8229600" cy="719137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tr-TR" altLang="tr-TR" sz="2400" b="1" dirty="0" smtClean="0">
                <a:solidFill>
                  <a:srgbClr val="C00000"/>
                </a:solidFill>
              </a:rPr>
              <a:t> Bilanço, </a:t>
            </a:r>
            <a:r>
              <a:rPr lang="tr-TR" altLang="tr-TR" sz="2400" dirty="0" smtClean="0"/>
              <a:t>belli bir tarih itibariyle işletmenin varlık ve kaynaklarını raporlayan bir tablodur. İşletmenin raporlama yapıldığı günde, sahip olduğu varlık ve kaynakları hakkında bilgi verir.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8562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BİLANÇO UNSURLARI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066" y="1293179"/>
            <a:ext cx="6641861" cy="456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004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BİLANÇO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8 Metin kutusu"/>
          <p:cNvSpPr txBox="1">
            <a:spLocks noChangeArrowheads="1"/>
          </p:cNvSpPr>
          <p:nvPr/>
        </p:nvSpPr>
        <p:spPr bwMode="auto">
          <a:xfrm>
            <a:off x="647700" y="1386890"/>
            <a:ext cx="21605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dirty="0">
                <a:latin typeface="Verdana" panose="020B0604030504040204" pitchFamily="34" charset="0"/>
              </a:rPr>
              <a:t>VARLIKLAR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dirty="0">
                <a:latin typeface="Verdana" panose="020B0604030504040204" pitchFamily="34" charset="0"/>
              </a:rPr>
              <a:t>(Ekonomik Yapı)</a:t>
            </a:r>
          </a:p>
        </p:txBody>
      </p:sp>
      <p:sp>
        <p:nvSpPr>
          <p:cNvPr id="8" name="7 Metin kutusu"/>
          <p:cNvSpPr txBox="1">
            <a:spLocks noChangeArrowheads="1"/>
          </p:cNvSpPr>
          <p:nvPr/>
        </p:nvSpPr>
        <p:spPr bwMode="auto">
          <a:xfrm>
            <a:off x="2808288" y="1170990"/>
            <a:ext cx="3436937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dirty="0">
                <a:solidFill>
                  <a:srgbClr val="C00000"/>
                </a:solidFill>
                <a:latin typeface="Verdana" panose="020B0604030504040204" pitchFamily="34" charset="0"/>
              </a:rPr>
              <a:t>… </a:t>
            </a:r>
            <a:r>
              <a:rPr lang="tr-TR" altLang="tr-TR" sz="1800" dirty="0">
                <a:solidFill>
                  <a:srgbClr val="C00000"/>
                </a:solidFill>
                <a:latin typeface="Verdana" panose="020B0604030504040204" pitchFamily="34" charset="0"/>
              </a:rPr>
              <a:t>İşletmesi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C00000"/>
                </a:solidFill>
                <a:latin typeface="Verdana" panose="020B0604030504040204" pitchFamily="34" charset="0"/>
              </a:rPr>
              <a:t>xx.12.20xx Tarihli Bilançosu</a:t>
            </a:r>
          </a:p>
        </p:txBody>
      </p:sp>
      <p:sp>
        <p:nvSpPr>
          <p:cNvPr id="9" name="9 Metin kutusu"/>
          <p:cNvSpPr txBox="1">
            <a:spLocks noChangeArrowheads="1"/>
          </p:cNvSpPr>
          <p:nvPr/>
        </p:nvSpPr>
        <p:spPr bwMode="auto">
          <a:xfrm>
            <a:off x="6480175" y="1386890"/>
            <a:ext cx="23701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>
                <a:latin typeface="Verdana" panose="020B0604030504040204" pitchFamily="34" charset="0"/>
              </a:rPr>
              <a:t>KAYNAKLAR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>
                <a:latin typeface="Verdana" panose="020B0604030504040204" pitchFamily="34" charset="0"/>
              </a:rPr>
              <a:t>(Finansal Yapı)</a:t>
            </a:r>
          </a:p>
        </p:txBody>
      </p:sp>
      <p:cxnSp>
        <p:nvCxnSpPr>
          <p:cNvPr id="10" name="8 Düz Bağlayıcı"/>
          <p:cNvCxnSpPr/>
          <p:nvPr/>
        </p:nvCxnSpPr>
        <p:spPr>
          <a:xfrm>
            <a:off x="4464050" y="1963152"/>
            <a:ext cx="34925" cy="3024188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9 Düz Bağlayıcı"/>
          <p:cNvCxnSpPr/>
          <p:nvPr/>
        </p:nvCxnSpPr>
        <p:spPr>
          <a:xfrm>
            <a:off x="792163" y="2034590"/>
            <a:ext cx="7561262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0 Metin kutusu"/>
          <p:cNvSpPr txBox="1">
            <a:spLocks noChangeArrowheads="1"/>
          </p:cNvSpPr>
          <p:nvPr/>
        </p:nvSpPr>
        <p:spPr bwMode="auto">
          <a:xfrm>
            <a:off x="863600" y="2394952"/>
            <a:ext cx="2222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>
                <a:latin typeface="Verdana" panose="020B0604030504040204" pitchFamily="34" charset="0"/>
              </a:rPr>
              <a:t>I. Dönen Varlıklar</a:t>
            </a:r>
          </a:p>
        </p:txBody>
      </p:sp>
      <p:sp>
        <p:nvSpPr>
          <p:cNvPr id="13" name="16 Metin kutusu"/>
          <p:cNvSpPr txBox="1">
            <a:spLocks noChangeArrowheads="1"/>
          </p:cNvSpPr>
          <p:nvPr/>
        </p:nvSpPr>
        <p:spPr bwMode="auto">
          <a:xfrm>
            <a:off x="1252538" y="2682290"/>
            <a:ext cx="1890712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00050" indent="-400050" eaLnBrk="1" hangingPunct="1">
              <a:buFont typeface="+mj-lt"/>
              <a:buAutoNum type="romanUcPeriod"/>
              <a:defRPr/>
            </a:pPr>
            <a:r>
              <a:rPr lang="tr-TR" sz="1400" dirty="0">
                <a:latin typeface="Verdana" pitchFamily="34" charset="0"/>
              </a:rPr>
              <a:t>Hazır Değerler</a:t>
            </a:r>
          </a:p>
          <a:p>
            <a:pPr eaLnBrk="1" hangingPunct="1">
              <a:defRPr/>
            </a:pPr>
            <a:r>
              <a:rPr lang="tr-TR" sz="1400" dirty="0">
                <a:latin typeface="Verdana" pitchFamily="34" charset="0"/>
              </a:rPr>
              <a:t>Ticari Alacaklar</a:t>
            </a:r>
          </a:p>
          <a:p>
            <a:pPr eaLnBrk="1" hangingPunct="1">
              <a:defRPr/>
            </a:pPr>
            <a:r>
              <a:rPr lang="tr-TR" sz="1400" dirty="0">
                <a:latin typeface="Verdana" pitchFamily="34" charset="0"/>
              </a:rPr>
              <a:t>Stoklar</a:t>
            </a:r>
          </a:p>
        </p:txBody>
      </p:sp>
      <p:sp>
        <p:nvSpPr>
          <p:cNvPr id="14" name="18 Metin kutusu"/>
          <p:cNvSpPr txBox="1">
            <a:spLocks noChangeArrowheads="1"/>
          </p:cNvSpPr>
          <p:nvPr/>
        </p:nvSpPr>
        <p:spPr bwMode="auto">
          <a:xfrm>
            <a:off x="792163" y="3763377"/>
            <a:ext cx="28527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200" b="1">
                <a:latin typeface="Verdana" panose="020B0604030504040204" pitchFamily="34" charset="0"/>
              </a:rPr>
              <a:t>İşletme Sermayesi = Cari Aktif</a:t>
            </a:r>
          </a:p>
        </p:txBody>
      </p:sp>
      <p:sp>
        <p:nvSpPr>
          <p:cNvPr id="15" name="11 Metin kutusu"/>
          <p:cNvSpPr txBox="1">
            <a:spLocks noChangeArrowheads="1"/>
          </p:cNvSpPr>
          <p:nvPr/>
        </p:nvSpPr>
        <p:spPr bwMode="auto">
          <a:xfrm>
            <a:off x="749300" y="4050715"/>
            <a:ext cx="20478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600">
                <a:latin typeface="Verdana" panose="020B0604030504040204" pitchFamily="34" charset="0"/>
              </a:rPr>
              <a:t>II. Duran Varlıklar</a:t>
            </a:r>
          </a:p>
        </p:txBody>
      </p:sp>
      <p:cxnSp>
        <p:nvCxnSpPr>
          <p:cNvPr id="16" name="14 Düz Ok Bağlayıcısı"/>
          <p:cNvCxnSpPr/>
          <p:nvPr/>
        </p:nvCxnSpPr>
        <p:spPr>
          <a:xfrm rot="5400000">
            <a:off x="-1116806" y="3583196"/>
            <a:ext cx="2663825" cy="1587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23 Metin kutusu"/>
          <p:cNvSpPr txBox="1">
            <a:spLocks noChangeArrowheads="1"/>
          </p:cNvSpPr>
          <p:nvPr/>
        </p:nvSpPr>
        <p:spPr bwMode="auto">
          <a:xfrm rot="16200000">
            <a:off x="-640556" y="3146634"/>
            <a:ext cx="2376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 b="1">
                <a:latin typeface="Verdana" panose="020B0604030504040204" pitchFamily="34" charset="0"/>
              </a:rPr>
              <a:t>Likidite</a:t>
            </a:r>
            <a:r>
              <a:rPr lang="tr-TR" altLang="tr-TR" b="1">
                <a:latin typeface="Verdana" panose="020B0604030504040204" pitchFamily="34" charset="0"/>
              </a:rPr>
              <a:t> </a:t>
            </a:r>
            <a:r>
              <a:rPr lang="tr-TR" altLang="tr-TR" sz="1800" b="1">
                <a:latin typeface="Verdana" panose="020B0604030504040204" pitchFamily="34" charset="0"/>
              </a:rPr>
              <a:t>Esası</a:t>
            </a:r>
          </a:p>
        </p:txBody>
      </p:sp>
      <p:sp>
        <p:nvSpPr>
          <p:cNvPr id="18" name="13 Metin kutusu"/>
          <p:cNvSpPr txBox="1">
            <a:spLocks noChangeArrowheads="1"/>
          </p:cNvSpPr>
          <p:nvPr/>
        </p:nvSpPr>
        <p:spPr bwMode="auto">
          <a:xfrm>
            <a:off x="4535488" y="2323515"/>
            <a:ext cx="408622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400">
                <a:latin typeface="Verdana" panose="020B0604030504040204" pitchFamily="34" charset="0"/>
              </a:rPr>
              <a:t>III. Kısa Vadeli Yabancı Kaynaklar</a:t>
            </a:r>
          </a:p>
        </p:txBody>
      </p:sp>
      <p:sp>
        <p:nvSpPr>
          <p:cNvPr id="19" name="17 Sağ Ayraç"/>
          <p:cNvSpPr/>
          <p:nvPr/>
        </p:nvSpPr>
        <p:spPr>
          <a:xfrm rot="5400000">
            <a:off x="1746250" y="2377490"/>
            <a:ext cx="395288" cy="2303462"/>
          </a:xfrm>
          <a:prstGeom prst="rightBrac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b="1" dirty="0"/>
          </a:p>
        </p:txBody>
      </p:sp>
      <p:sp>
        <p:nvSpPr>
          <p:cNvPr id="20" name="18 Sağ Ayraç"/>
          <p:cNvSpPr/>
          <p:nvPr/>
        </p:nvSpPr>
        <p:spPr>
          <a:xfrm rot="5400000">
            <a:off x="6354763" y="1656764"/>
            <a:ext cx="395288" cy="2303463"/>
          </a:xfrm>
          <a:prstGeom prst="rightBrac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1" name="28 Metin kutusu"/>
          <p:cNvSpPr txBox="1">
            <a:spLocks noChangeArrowheads="1"/>
          </p:cNvSpPr>
          <p:nvPr/>
        </p:nvSpPr>
        <p:spPr bwMode="auto">
          <a:xfrm>
            <a:off x="6048375" y="3115677"/>
            <a:ext cx="10064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200" b="1">
                <a:latin typeface="Verdana" panose="020B0604030504040204" pitchFamily="34" charset="0"/>
              </a:rPr>
              <a:t>Cari Pasif</a:t>
            </a:r>
          </a:p>
        </p:txBody>
      </p:sp>
      <p:sp>
        <p:nvSpPr>
          <p:cNvPr id="22" name="14 Metin kutusu"/>
          <p:cNvSpPr txBox="1">
            <a:spLocks noChangeArrowheads="1"/>
          </p:cNvSpPr>
          <p:nvPr/>
        </p:nvSpPr>
        <p:spPr bwMode="auto">
          <a:xfrm>
            <a:off x="4535488" y="3547477"/>
            <a:ext cx="41163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>
                <a:latin typeface="Verdana" panose="020B0604030504040204" pitchFamily="34" charset="0"/>
              </a:rPr>
              <a:t>IV. Uzun Vadeli Yabancı Kaynaklar</a:t>
            </a:r>
          </a:p>
        </p:txBody>
      </p:sp>
      <p:sp>
        <p:nvSpPr>
          <p:cNvPr id="23" name="15 Metin kutusu"/>
          <p:cNvSpPr txBox="1">
            <a:spLocks noChangeArrowheads="1"/>
          </p:cNvSpPr>
          <p:nvPr/>
        </p:nvSpPr>
        <p:spPr bwMode="auto">
          <a:xfrm>
            <a:off x="4608513" y="3979277"/>
            <a:ext cx="2244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>
                <a:latin typeface="Verdana" panose="020B0604030504040204" pitchFamily="34" charset="0"/>
              </a:rPr>
              <a:t> </a:t>
            </a:r>
            <a:r>
              <a:rPr lang="tr-TR" altLang="tr-TR" sz="2000">
                <a:latin typeface="Verdana" panose="020B0604030504040204" pitchFamily="34" charset="0"/>
              </a:rPr>
              <a:t>V. Özkaynaklar</a:t>
            </a:r>
          </a:p>
        </p:txBody>
      </p:sp>
      <p:sp>
        <p:nvSpPr>
          <p:cNvPr id="24" name="22 Metin kutusu"/>
          <p:cNvSpPr txBox="1">
            <a:spLocks noChangeArrowheads="1"/>
          </p:cNvSpPr>
          <p:nvPr/>
        </p:nvSpPr>
        <p:spPr bwMode="auto">
          <a:xfrm>
            <a:off x="5759450" y="4698415"/>
            <a:ext cx="16970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200" b="1">
                <a:latin typeface="Verdana" panose="020B0604030504040204" pitchFamily="34" charset="0"/>
              </a:rPr>
              <a:t>Devamlı Sermaye</a:t>
            </a:r>
          </a:p>
        </p:txBody>
      </p:sp>
      <p:sp>
        <p:nvSpPr>
          <p:cNvPr id="25" name="12 Metin kutusu"/>
          <p:cNvSpPr txBox="1">
            <a:spLocks noChangeArrowheads="1"/>
          </p:cNvSpPr>
          <p:nvPr/>
        </p:nvSpPr>
        <p:spPr bwMode="auto">
          <a:xfrm>
            <a:off x="647700" y="5131802"/>
            <a:ext cx="8135938" cy="40005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>
                <a:latin typeface="Verdana" panose="020B0604030504040204" pitchFamily="34" charset="0"/>
              </a:rPr>
              <a:t>Aktif Toplamı                       </a:t>
            </a: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=                        </a:t>
            </a:r>
            <a:r>
              <a:rPr lang="tr-TR" altLang="tr-TR" sz="2000">
                <a:latin typeface="Verdana" panose="020B0604030504040204" pitchFamily="34" charset="0"/>
              </a:rPr>
              <a:t>Pasif Toplamı</a:t>
            </a:r>
          </a:p>
        </p:txBody>
      </p:sp>
      <p:sp>
        <p:nvSpPr>
          <p:cNvPr id="26" name="24 Sağ Ayraç"/>
          <p:cNvSpPr/>
          <p:nvPr/>
        </p:nvSpPr>
        <p:spPr>
          <a:xfrm rot="5400000">
            <a:off x="6463507" y="2484646"/>
            <a:ext cx="395287" cy="4105275"/>
          </a:xfrm>
          <a:prstGeom prst="rightBrac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cxnSp>
        <p:nvCxnSpPr>
          <p:cNvPr id="27" name="25 Düz Ok Bağlayıcısı"/>
          <p:cNvCxnSpPr/>
          <p:nvPr/>
        </p:nvCxnSpPr>
        <p:spPr>
          <a:xfrm rot="5400000">
            <a:off x="7811294" y="3581609"/>
            <a:ext cx="2663825" cy="1587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Metin kutusu"/>
          <p:cNvSpPr txBox="1">
            <a:spLocks noChangeArrowheads="1"/>
          </p:cNvSpPr>
          <p:nvPr/>
        </p:nvSpPr>
        <p:spPr bwMode="auto">
          <a:xfrm rot="16200000">
            <a:off x="8203406" y="2632284"/>
            <a:ext cx="1368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>
                <a:latin typeface="Verdana" panose="020B0604030504040204" pitchFamily="34" charset="0"/>
              </a:rPr>
              <a:t>Süre</a:t>
            </a:r>
          </a:p>
        </p:txBody>
      </p:sp>
    </p:spTree>
    <p:extLst>
      <p:ext uri="{BB962C8B-B14F-4D97-AF65-F5344CB8AC3E}">
        <p14:creationId xmlns:p14="http://schemas.microsoft.com/office/powerpoint/2010/main" val="207416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47663"/>
            <a:ext cx="8229600" cy="993775"/>
          </a:xfrm>
        </p:spPr>
        <p:txBody>
          <a:bodyPr/>
          <a:lstStyle/>
          <a:p>
            <a:r>
              <a:rPr lang="tr-TR" altLang="tr-TR" sz="2400" b="1" dirty="0" smtClean="0">
                <a:solidFill>
                  <a:srgbClr val="002060"/>
                </a:solidFill>
              </a:rPr>
              <a:t>ABC İŞLETMESİ </a:t>
            </a:r>
            <a:br>
              <a:rPr lang="tr-TR" altLang="tr-TR" sz="2400" b="1" dirty="0" smtClean="0">
                <a:solidFill>
                  <a:srgbClr val="002060"/>
                </a:solidFill>
              </a:rPr>
            </a:br>
            <a:r>
              <a:rPr lang="tr-TR" altLang="tr-TR" sz="2400" b="1" dirty="0" smtClean="0">
                <a:solidFill>
                  <a:srgbClr val="002060"/>
                </a:solidFill>
              </a:rPr>
              <a:t>31 Aralık 20XX Bilançosu</a:t>
            </a:r>
          </a:p>
        </p:txBody>
      </p:sp>
      <p:sp>
        <p:nvSpPr>
          <p:cNvPr id="217091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341438"/>
            <a:ext cx="8229600" cy="36718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 u="sng" dirty="0" smtClean="0"/>
              <a:t>(Aktif)</a:t>
            </a:r>
            <a:r>
              <a:rPr lang="tr-TR" altLang="tr-TR" sz="2400" u="sng" dirty="0" smtClean="0"/>
              <a:t>            </a:t>
            </a:r>
            <a:r>
              <a:rPr lang="tr-TR" altLang="tr-TR" sz="2400" b="1" u="sng" dirty="0" smtClean="0"/>
              <a:t> Varlıklar</a:t>
            </a:r>
            <a:r>
              <a:rPr lang="tr-TR" altLang="tr-TR" sz="2400" u="sng" dirty="0" smtClean="0"/>
              <a:t>			</a:t>
            </a:r>
            <a:r>
              <a:rPr lang="tr-TR" altLang="tr-TR" sz="2400" b="1" u="sng" dirty="0" smtClean="0"/>
              <a:t>Kaynaklar (Pasif)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 dirty="0" smtClean="0"/>
              <a:t>Kasa			34.500		Borçlar		     200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 dirty="0" smtClean="0"/>
              <a:t>Alacaklar		     200		</a:t>
            </a:r>
            <a:r>
              <a:rPr lang="tr-TR" altLang="tr-TR" sz="2400" b="1" dirty="0" err="1" smtClean="0"/>
              <a:t>Özsermaye</a:t>
            </a:r>
            <a:r>
              <a:rPr lang="tr-TR" altLang="tr-TR" sz="2400" b="1" dirty="0" smtClean="0"/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 dirty="0" smtClean="0"/>
              <a:t>Stoklar			     600		Sermaye	</a:t>
            </a:r>
            <a:r>
              <a:rPr lang="tr-TR" altLang="tr-TR" sz="2400" b="1" u="sng" dirty="0" smtClean="0"/>
              <a:t>95.100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 dirty="0" smtClean="0"/>
              <a:t>Araziler		</a:t>
            </a:r>
            <a:r>
              <a:rPr lang="tr-TR" altLang="tr-TR" sz="2400" b="1" u="sng" dirty="0" smtClean="0"/>
              <a:t>60.000</a:t>
            </a:r>
            <a:r>
              <a:rPr lang="tr-TR" altLang="tr-TR" sz="2400" b="1" dirty="0" smtClean="0"/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2400" b="1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2400" b="1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 dirty="0" smtClean="0"/>
              <a:t>Aktif Toplamı		</a:t>
            </a:r>
            <a:r>
              <a:rPr lang="tr-TR" altLang="tr-TR" sz="2400" b="1" dirty="0" smtClean="0">
                <a:solidFill>
                  <a:srgbClr val="CC0000"/>
                </a:solidFill>
              </a:rPr>
              <a:t>95.300	</a:t>
            </a:r>
            <a:r>
              <a:rPr lang="tr-TR" altLang="tr-TR" sz="2400" b="1" dirty="0" smtClean="0"/>
              <a:t>	Pasif Toplamı	</a:t>
            </a:r>
            <a:r>
              <a:rPr lang="tr-TR" altLang="tr-TR" sz="2400" b="1" dirty="0" smtClean="0">
                <a:solidFill>
                  <a:srgbClr val="CC0000"/>
                </a:solidFill>
              </a:rPr>
              <a:t>95.300	</a:t>
            </a:r>
            <a:r>
              <a:rPr lang="tr-TR" altLang="tr-TR" sz="2400" b="1" dirty="0" smtClean="0"/>
              <a:t>	</a:t>
            </a:r>
          </a:p>
        </p:txBody>
      </p:sp>
      <p:sp>
        <p:nvSpPr>
          <p:cNvPr id="63492" name="Line 6"/>
          <p:cNvSpPr>
            <a:spLocks noChangeShapeType="1"/>
          </p:cNvSpPr>
          <p:nvPr/>
        </p:nvSpPr>
        <p:spPr bwMode="auto">
          <a:xfrm>
            <a:off x="4572000" y="1700213"/>
            <a:ext cx="0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3493" name="Rectangle 8"/>
          <p:cNvSpPr>
            <a:spLocks noChangeArrowheads="1"/>
          </p:cNvSpPr>
          <p:nvPr/>
        </p:nvSpPr>
        <p:spPr bwMode="auto">
          <a:xfrm>
            <a:off x="215106" y="5227638"/>
            <a:ext cx="8713788" cy="473075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 smtClean="0">
                <a:latin typeface="Arial" panose="020B0604020202020204" pitchFamily="34" charset="0"/>
              </a:rPr>
              <a:t>VARLIKLAR=BORÇLAR+ÖZKAYNAKLAR</a:t>
            </a:r>
            <a:endParaRPr lang="tr-TR" altLang="tr-TR" sz="2400" b="1" dirty="0">
              <a:latin typeface="Arial" panose="020B0604020202020204" pitchFamily="34" charset="0"/>
            </a:endParaRPr>
          </a:p>
        </p:txBody>
      </p:sp>
      <p:sp>
        <p:nvSpPr>
          <p:cNvPr id="63494" name="6 Slayt Numarası Yer Tutucusu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BEFC82-9DEF-4D33-A8E9-EBDEE0C38821}" type="slidenum">
              <a:rPr lang="tr-TR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55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217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VARLIKLAR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457197" y="1281948"/>
            <a:ext cx="8229600" cy="4360863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altLang="tr-TR" sz="2400" dirty="0"/>
              <a:t>İşletmenin 1 yıl veya normal faaliyet dönemi içerisinde paraya dönüşebilecek varlıkları bilançoda </a:t>
            </a:r>
            <a:r>
              <a:rPr lang="tr-TR" altLang="tr-TR" sz="2400" dirty="0">
                <a:solidFill>
                  <a:srgbClr val="C00000"/>
                </a:solidFill>
              </a:rPr>
              <a:t>dönen varlıklar </a:t>
            </a:r>
            <a:r>
              <a:rPr lang="tr-TR" altLang="tr-TR" sz="2400" dirty="0"/>
              <a:t>grubunda, 1 yıl veya normal faaliyet dönemi içerisinde paraya dönüşemeyen, hizmetlerinden bir hesap döneminden daha uzun süre yararlanılan uzun vadeli varlıkları ise </a:t>
            </a:r>
            <a:r>
              <a:rPr lang="tr-TR" altLang="tr-TR" sz="2400" dirty="0">
                <a:solidFill>
                  <a:srgbClr val="C00000"/>
                </a:solidFill>
              </a:rPr>
              <a:t>duran varlıklar </a:t>
            </a:r>
            <a:r>
              <a:rPr lang="tr-TR" altLang="tr-TR" sz="2400" dirty="0"/>
              <a:t>grubu içerisinde gösterilir.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05528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DÖNEN VARLIKLAR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313079" y="531088"/>
            <a:ext cx="4038600" cy="3707816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endParaRPr lang="tr-TR" altLang="tr-TR" sz="2800" b="1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400" b="1" dirty="0" smtClean="0"/>
              <a:t>Kasa ve Bankadaki nakit,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400" b="1" dirty="0" smtClean="0"/>
              <a:t>Alınan müşteri çekleri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400" b="1" dirty="0" smtClean="0"/>
              <a:t>Menkul Değerler,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400" b="1" dirty="0" smtClean="0"/>
              <a:t>Alacaklar,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400" b="1" dirty="0" smtClean="0"/>
              <a:t>Stoklar,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400" b="1" dirty="0" smtClean="0"/>
              <a:t>Peşin Ödenen Giderler,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400" b="1" dirty="0" smtClean="0"/>
              <a:t>Gelir Tahakkukları.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800" b="1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8688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DURAN VARLIKLAR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125538"/>
            <a:ext cx="5627688" cy="5000625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b="1" smtClean="0">
                <a:latin typeface="Arial" panose="020B0604020202020204" pitchFamily="34" charset="0"/>
                <a:cs typeface="Arial" panose="020B0604020202020204" pitchFamily="34" charset="0"/>
              </a:rPr>
              <a:t> Uzun Vadeli Ticari Alacaklar,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b="1" smtClean="0">
                <a:latin typeface="Arial" panose="020B0604020202020204" pitchFamily="34" charset="0"/>
                <a:cs typeface="Arial" panose="020B0604020202020204" pitchFamily="34" charset="0"/>
              </a:rPr>
              <a:t>Arazi ve Arsalar,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b="1" smtClean="0">
                <a:latin typeface="Arial" panose="020B0604020202020204" pitchFamily="34" charset="0"/>
                <a:cs typeface="Arial" panose="020B0604020202020204" pitchFamily="34" charset="0"/>
              </a:rPr>
              <a:t>Binalar,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b="1" smtClean="0">
                <a:latin typeface="Arial" panose="020B0604020202020204" pitchFamily="34" charset="0"/>
                <a:cs typeface="Arial" panose="020B0604020202020204" pitchFamily="34" charset="0"/>
              </a:rPr>
              <a:t>Tesis Makine ve Cihazlar,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b="1" smtClean="0">
                <a:latin typeface="Arial" panose="020B0604020202020204" pitchFamily="34" charset="0"/>
                <a:cs typeface="Arial" panose="020B0604020202020204" pitchFamily="34" charset="0"/>
              </a:rPr>
              <a:t>Taşıtlar,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b="1" smtClean="0">
                <a:latin typeface="Arial" panose="020B0604020202020204" pitchFamily="34" charset="0"/>
                <a:cs typeface="Arial" panose="020B0604020202020204" pitchFamily="34" charset="0"/>
              </a:rPr>
              <a:t>Demirbaşlar,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b="1" smtClean="0">
                <a:latin typeface="Arial" panose="020B0604020202020204" pitchFamily="34" charset="0"/>
                <a:cs typeface="Arial" panose="020B0604020202020204" pitchFamily="34" charset="0"/>
              </a:rPr>
              <a:t>Yapılmakta Olan Yatırımlar v.s.</a:t>
            </a:r>
            <a:endParaRPr lang="tr-TR" altLang="tr-TR" b="1" u="sng" dirty="0" smtClean="0">
              <a:solidFill>
                <a:srgbClr val="CC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95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BORÇLAR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2 İçerik Yer Tutucusu"/>
          <p:cNvSpPr>
            <a:spLocks noGrp="1"/>
          </p:cNvSpPr>
          <p:nvPr>
            <p:ph idx="1"/>
          </p:nvPr>
        </p:nvSpPr>
        <p:spPr>
          <a:xfrm>
            <a:off x="457197" y="1215189"/>
            <a:ext cx="8229600" cy="4525963"/>
          </a:xfrm>
        </p:spPr>
        <p:txBody>
          <a:bodyPr/>
          <a:lstStyle/>
          <a:p>
            <a:pPr algn="just" eaLnBrk="1" hangingPunct="1"/>
            <a:r>
              <a:rPr lang="tr-TR" altLang="tr-TR" sz="2400" dirty="0" smtClean="0"/>
              <a:t>İşletmenin bir yıl veya normal faaliyet dönemi içinde vadesi gelen borçları, bilançoda kısa vadeli yabancı kaynaklar grubu içerisinde gösterilir.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tr-TR" altLang="tr-TR" sz="2400" dirty="0" smtClean="0"/>
              <a:t/>
            </a:r>
            <a:br>
              <a:rPr lang="tr-TR" altLang="tr-TR" sz="2400" dirty="0" smtClean="0"/>
            </a:br>
            <a:r>
              <a:rPr lang="tr-TR" altLang="tr-TR" sz="2400" dirty="0" smtClean="0"/>
              <a:t>İşletmenin bir yıl veya normal faaliyet dönemi içinde vadesi gelmemiş borçları, bilançoda uzun vadeli yabancı kaynaklar grubu içinde gösterilir.</a:t>
            </a:r>
          </a:p>
          <a:p>
            <a:endParaRPr lang="tr-TR" altLang="tr-TR" sz="2400" dirty="0" smtClean="0"/>
          </a:p>
        </p:txBody>
      </p:sp>
      <p:sp>
        <p:nvSpPr>
          <p:cNvPr id="2" name="Dikdörtgen 1"/>
          <p:cNvSpPr/>
          <p:nvPr/>
        </p:nvSpPr>
        <p:spPr>
          <a:xfrm>
            <a:off x="601578" y="3854205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alt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KISA VADELİ BORÇLAR</a:t>
            </a:r>
          </a:p>
          <a:p>
            <a:endParaRPr lang="tr-TR" alt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Kısa 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Vadeli Banka Kredileri,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Ticari Borçlar,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Vergi Borçları,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Personele Borçlar,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Gider Tahakkukları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v.s</a:t>
            </a:r>
            <a:endParaRPr lang="tr-TR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483767" y="3854205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alt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UZUN VADELİ BORÇLAR</a:t>
            </a:r>
          </a:p>
          <a:p>
            <a:endParaRPr lang="tr-TR" alt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Uzun Vadeli Banka Kredileri,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Uzun Vadeli Ticari Borçlar,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Tahvil Borçları</a:t>
            </a:r>
          </a:p>
        </p:txBody>
      </p:sp>
    </p:spTree>
    <p:extLst>
      <p:ext uri="{BB962C8B-B14F-4D97-AF65-F5344CB8AC3E}">
        <p14:creationId xmlns:p14="http://schemas.microsoft.com/office/powerpoint/2010/main" val="89271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25706</TotalTime>
  <Words>593</Words>
  <Application>Microsoft Office PowerPoint</Application>
  <PresentationFormat>Ekran Gösterisi (4:3)</PresentationFormat>
  <Paragraphs>119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12</vt:i4>
      </vt:variant>
    </vt:vector>
  </HeadingPairs>
  <TitlesOfParts>
    <vt:vector size="22" baseType="lpstr">
      <vt:lpstr>MS PGothic</vt:lpstr>
      <vt:lpstr>Arial</vt:lpstr>
      <vt:lpstr>Calibri</vt:lpstr>
      <vt:lpstr>Symbol</vt:lpstr>
      <vt:lpstr>Times New Roman</vt:lpstr>
      <vt:lpstr>Verdana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ABC İŞLETMESİ  31 Aralık 20XX Bilançosu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954</cp:revision>
  <cp:lastPrinted>2016-10-24T07:53:35Z</cp:lastPrinted>
  <dcterms:created xsi:type="dcterms:W3CDTF">2016-09-18T09:35:24Z</dcterms:created>
  <dcterms:modified xsi:type="dcterms:W3CDTF">2020-02-27T13:27:23Z</dcterms:modified>
</cp:coreProperties>
</file>