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23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97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0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89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77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0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3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74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1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6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65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69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39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Giriş</a:t>
            </a:r>
            <a:br>
              <a:rPr lang="tr-TR" b="1" dirty="0" smtClean="0"/>
            </a:br>
            <a:r>
              <a:rPr lang="tr-TR" b="1" dirty="0" smtClean="0"/>
              <a:t>(I. Hafta)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Öğrencilerle Tanışma</a:t>
            </a:r>
          </a:p>
          <a:p>
            <a:r>
              <a:rPr lang="tr-TR" dirty="0" smtClean="0"/>
              <a:t>Dersin Tanıtımı ve Programın Öğrencilere Verilmesi</a:t>
            </a:r>
          </a:p>
          <a:p>
            <a:r>
              <a:rPr lang="tr-TR" dirty="0" smtClean="0"/>
              <a:t>Ders İçeriğinin ve Dersin İşlenme Yönteminin Anlatılması</a:t>
            </a:r>
          </a:p>
          <a:p>
            <a:r>
              <a:rPr lang="tr-TR" dirty="0" smtClean="0"/>
              <a:t>Ara Sınavı ve Dönem Sonu Sınavı Hakkında </a:t>
            </a:r>
            <a:r>
              <a:rPr lang="tr-TR" smtClean="0"/>
              <a:t>Bilgi Verilmesi</a:t>
            </a:r>
            <a:endParaRPr lang="tr-TR" dirty="0" smtClean="0"/>
          </a:p>
          <a:p>
            <a:r>
              <a:rPr lang="tr-TR" dirty="0" smtClean="0"/>
              <a:t>Zorunlu ve İsteğe Bağlı Okuma Listesinin Verilmesi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35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Giriş</a:t>
            </a:r>
            <a:br>
              <a:rPr lang="tr-TR" sz="4000" b="1" dirty="0" smtClean="0"/>
            </a:br>
            <a:r>
              <a:rPr lang="tr-TR" sz="4000" b="1" dirty="0" smtClean="0"/>
              <a:t>(I. Hafta)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Kırsal Alan </a:t>
            </a:r>
            <a:r>
              <a:rPr lang="tr-TR" sz="2000" dirty="0" smtClean="0"/>
              <a:t>Tanımı</a:t>
            </a:r>
          </a:p>
          <a:p>
            <a:r>
              <a:rPr lang="tr-TR" sz="2000" dirty="0" smtClean="0"/>
              <a:t>442 sayılı Köy Kanunu’na göre, nüfusu 2000’in altında olan yerleşim yerleri köy, yani kır’dır. Kanun köyü yalnızca nüfus ölçütü ile tanımlamıştır.</a:t>
            </a:r>
          </a:p>
          <a:p>
            <a:r>
              <a:rPr lang="tr-TR" sz="2000" dirty="0" smtClean="0"/>
              <a:t>Ancak, nüfus ölçütü kırı tanımlamak için tek başına yeterli değildir.</a:t>
            </a:r>
          </a:p>
          <a:p>
            <a:r>
              <a:rPr lang="tr-TR" sz="2000" dirty="0" smtClean="0"/>
              <a:t>Ekonomik, sosyal ve kültürel ölçütlerin de kullanılması gerekir.</a:t>
            </a:r>
          </a:p>
          <a:p>
            <a:r>
              <a:rPr lang="tr-TR" sz="2000" dirty="0" smtClean="0"/>
              <a:t>Ekonomik ölçüt: Kırdaki ana ekonomik faaliyet tarım ve hayvancılıktır.</a:t>
            </a:r>
          </a:p>
          <a:p>
            <a:r>
              <a:rPr lang="tr-TR" sz="2000" dirty="0" smtClean="0"/>
              <a:t>Sosyal ve kültürel ölçüt: Kırda uzmanlaşma ve işbölümü azdır ya da yoktur. Yüzyüze ilişkiler hakimdir. Geleneksel ve görece kapalı toplumlardır. Örgütleşme yok denecek kadar azdır.</a:t>
            </a:r>
          </a:p>
          <a:p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062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Giriş</a:t>
            </a:r>
            <a:br>
              <a:rPr lang="tr-TR" sz="4000" b="1" dirty="0"/>
            </a:br>
            <a:r>
              <a:rPr lang="tr-TR" sz="4000" b="1" dirty="0"/>
              <a:t>(I. Hafta)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Kır-Kent İlişkisi/Kır-Kent Ayrımı/Kır-Kent </a:t>
            </a:r>
            <a:r>
              <a:rPr lang="tr-TR" sz="2000" dirty="0" smtClean="0"/>
              <a:t>Sürekliliği:</a:t>
            </a:r>
          </a:p>
          <a:p>
            <a:r>
              <a:rPr lang="tr-TR" sz="2000" dirty="0" smtClean="0"/>
              <a:t>Kırsal alan ve kentsel alan birbirinden farklıdır, aralarında bir ayrım yapılır.</a:t>
            </a:r>
          </a:p>
          <a:p>
            <a:r>
              <a:rPr lang="tr-TR" sz="2000" dirty="0" smtClean="0"/>
              <a:t>Ancak, kırsal ve kentsel alanları birbirinden kesin çizgilerle ayırmak mümkün değildir.</a:t>
            </a:r>
            <a:endParaRPr lang="tr-TR" sz="2000" dirty="0"/>
          </a:p>
          <a:p>
            <a:r>
              <a:rPr lang="tr-TR" sz="2000" dirty="0" smtClean="0"/>
              <a:t>Kırda kente ait bazı ögeler olduğu gibi kenttede kıra ait ögeler bulunabilir. Bu anlamda kır ve kent arasında bir süreklilikten söz edilir.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8200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Ankara Üniversitesi Siyasal Bilgiler Fakültesi 4 Siyaset Bilimi ve Kamu Yönetimi Bölümü  Kooperatifçilik ve Kırsal Gelişme Politikası Dersi  </vt:lpstr>
      <vt:lpstr>Giriş (I. Hafta)</vt:lpstr>
      <vt:lpstr>Giriş (I. Hafta)</vt:lpstr>
      <vt:lpstr>Giriş (I.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2019-12-01T12:59:57Z</dcterms:created>
  <dcterms:modified xsi:type="dcterms:W3CDTF">2019-12-01T13:00:35Z</dcterms:modified>
</cp:coreProperties>
</file>