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4" r:id="rId19"/>
    <p:sldId id="272" r:id="rId20"/>
    <p:sldId id="275" r:id="rId21"/>
    <p:sldId id="277" r:id="rId22"/>
    <p:sldId id="278" r:id="rId23"/>
    <p:sldId id="279" r:id="rId24"/>
    <p:sldId id="280" r:id="rId25"/>
    <p:sldId id="281" r:id="rId26"/>
    <p:sldId id="282" r:id="rId27"/>
    <p:sldId id="283" r:id="rId28"/>
    <p:sldId id="284" r:id="rId29"/>
    <p:sldId id="285" r:id="rId30"/>
    <p:sldId id="286" r:id="rId3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79BD097-2DFE-43A0-80CE-1BF6F583F0A2}" type="datetimeFigureOut">
              <a:rPr lang="tr-TR" smtClean="0"/>
              <a:t>13/09/2019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817559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79BD097-2DFE-43A0-80CE-1BF6F583F0A2}" type="datetimeFigureOut">
              <a:rPr lang="tr-TR" smtClean="0"/>
              <a:t>13/09/2019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243903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79BD097-2DFE-43A0-80CE-1BF6F583F0A2}" type="datetimeFigureOut">
              <a:rPr lang="tr-TR" smtClean="0"/>
              <a:t>13/09/2019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680915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79BD097-2DFE-43A0-80CE-1BF6F583F0A2}" type="datetimeFigureOut">
              <a:rPr lang="tr-TR" smtClean="0"/>
              <a:t>13/09/2019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4010772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79BD097-2DFE-43A0-80CE-1BF6F583F0A2}" type="datetimeFigureOut">
              <a:rPr lang="tr-TR" smtClean="0"/>
              <a:t>13/09/2019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1487913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79BD097-2DFE-43A0-80CE-1BF6F583F0A2}" type="datetimeFigureOut">
              <a:rPr lang="tr-TR" smtClean="0"/>
              <a:t>13/09/2019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149895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79BD097-2DFE-43A0-80CE-1BF6F583F0A2}" type="datetimeFigureOut">
              <a:rPr lang="tr-TR" smtClean="0"/>
              <a:t>13/09/2019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2565990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79BD097-2DFE-43A0-80CE-1BF6F583F0A2}" type="datetimeFigureOut">
              <a:rPr lang="tr-TR" smtClean="0"/>
              <a:t>13/09/2019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402898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79BD097-2DFE-43A0-80CE-1BF6F583F0A2}" type="datetimeFigureOut">
              <a:rPr lang="tr-TR" smtClean="0"/>
              <a:t>13/09/2019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052384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79BD097-2DFE-43A0-80CE-1BF6F583F0A2}" type="datetimeFigureOut">
              <a:rPr lang="tr-TR" smtClean="0"/>
              <a:t>13/09/2019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393108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79BD097-2DFE-43A0-80CE-1BF6F583F0A2}" type="datetimeFigureOut">
              <a:rPr lang="tr-TR" smtClean="0"/>
              <a:t>13/09/2019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670462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9BD097-2DFE-43A0-80CE-1BF6F583F0A2}" type="datetimeFigureOut">
              <a:rPr lang="tr-TR" smtClean="0"/>
              <a:t>13/09/2019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756E82-09FC-489F-B3F6-9A3DE619A02E}" type="slidenum">
              <a:rPr lang="tr-TR" smtClean="0"/>
              <a:t>‹#›</a:t>
            </a:fld>
            <a:endParaRPr lang="tr-TR"/>
          </a:p>
        </p:txBody>
      </p:sp>
    </p:spTree>
    <p:extLst>
      <p:ext uri="{BB962C8B-B14F-4D97-AF65-F5344CB8AC3E}">
        <p14:creationId xmlns:p14="http://schemas.microsoft.com/office/powerpoint/2010/main" val="3707829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p:txBody>
          <a:bodyPr/>
          <a:lstStyle/>
          <a:p>
            <a:r>
              <a:rPr lang="tr-TR" smtClean="0"/>
              <a:t>EBE 203</a:t>
            </a:r>
            <a:br>
              <a:rPr lang="tr-TR" smtClean="0"/>
            </a:br>
            <a:r>
              <a:rPr lang="tr-TR" smtClean="0"/>
              <a:t>RUH </a:t>
            </a:r>
            <a:r>
              <a:rPr lang="tr-TR" dirty="0" smtClean="0"/>
              <a:t>SAĞLIĞI DERSİ</a:t>
            </a:r>
            <a:endParaRPr lang="tr-TR" dirty="0"/>
          </a:p>
        </p:txBody>
      </p:sp>
      <p:sp>
        <p:nvSpPr>
          <p:cNvPr id="5" name="Alt Başlık 4"/>
          <p:cNvSpPr>
            <a:spLocks noGrp="1"/>
          </p:cNvSpPr>
          <p:nvPr>
            <p:ph type="subTitle" idx="1"/>
          </p:nvPr>
        </p:nvSpPr>
        <p:spPr>
          <a:xfrm>
            <a:off x="1524000" y="3602038"/>
            <a:ext cx="9144000" cy="2063266"/>
          </a:xfrm>
        </p:spPr>
        <p:txBody>
          <a:bodyPr>
            <a:normAutofit lnSpcReduction="10000"/>
          </a:bodyPr>
          <a:lstStyle/>
          <a:p>
            <a:r>
              <a:rPr lang="tr-TR" dirty="0" smtClean="0"/>
              <a:t>Dr. Songül KAMIŞLI</a:t>
            </a:r>
          </a:p>
          <a:p>
            <a:r>
              <a:rPr lang="tr-TR" dirty="0" smtClean="0"/>
              <a:t>Hacettepe Üniversitesi Kanser Enstitüsü</a:t>
            </a:r>
          </a:p>
          <a:p>
            <a:r>
              <a:rPr lang="tr-TR" dirty="0" err="1" smtClean="0"/>
              <a:t>Prevantif</a:t>
            </a:r>
            <a:r>
              <a:rPr lang="tr-TR" dirty="0" smtClean="0"/>
              <a:t> Onkoloji ABD</a:t>
            </a:r>
          </a:p>
          <a:p>
            <a:r>
              <a:rPr lang="tr-TR" dirty="0" err="1" smtClean="0"/>
              <a:t>Psikososyal</a:t>
            </a:r>
            <a:r>
              <a:rPr lang="tr-TR" dirty="0" smtClean="0"/>
              <a:t> Destek Birimi</a:t>
            </a:r>
          </a:p>
          <a:p>
            <a:r>
              <a:rPr lang="tr-TR" dirty="0" smtClean="0"/>
              <a:t>Eylül 2018</a:t>
            </a:r>
          </a:p>
          <a:p>
            <a:endParaRPr lang="tr-TR" dirty="0"/>
          </a:p>
        </p:txBody>
      </p:sp>
    </p:spTree>
    <p:extLst>
      <p:ext uri="{BB962C8B-B14F-4D97-AF65-F5344CB8AC3E}">
        <p14:creationId xmlns:p14="http://schemas.microsoft.com/office/powerpoint/2010/main" val="29537580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Yetişkinlik ve Yaşlılık Dönemi</a:t>
            </a:r>
            <a:endParaRPr lang="tr-TR" dirty="0"/>
          </a:p>
        </p:txBody>
      </p:sp>
      <p:sp>
        <p:nvSpPr>
          <p:cNvPr id="3" name="İçerik Yer Tutucusu 2"/>
          <p:cNvSpPr>
            <a:spLocks noGrp="1"/>
          </p:cNvSpPr>
          <p:nvPr>
            <p:ph idx="1"/>
          </p:nvPr>
        </p:nvSpPr>
        <p:spPr/>
        <p:txBody>
          <a:bodyPr>
            <a:normAutofit fontScale="92500" lnSpcReduction="10000"/>
          </a:bodyPr>
          <a:lstStyle/>
          <a:p>
            <a:r>
              <a:rPr lang="tr-TR" i="1" dirty="0"/>
              <a:t>Yetişkinlik çağı</a:t>
            </a:r>
          </a:p>
          <a:p>
            <a:r>
              <a:rPr lang="tr-TR" dirty="0" smtClean="0"/>
              <a:t>Sorunların </a:t>
            </a:r>
            <a:r>
              <a:rPr lang="tr-TR" dirty="0"/>
              <a:t>büyük kısmı uygun iş ortamı ve ekonomik sorunlarla ilgilidir</a:t>
            </a:r>
            <a:r>
              <a:rPr lang="tr-TR" i="1" dirty="0"/>
              <a:t>. </a:t>
            </a:r>
          </a:p>
          <a:p>
            <a:r>
              <a:rPr lang="tr-TR" i="1" dirty="0"/>
              <a:t>Yaşlılık çağı</a:t>
            </a:r>
          </a:p>
          <a:p>
            <a:r>
              <a:rPr lang="tr-TR" dirty="0"/>
              <a:t>Tüm dünyada olduğu gibi ülkemizde de yaşlılıkla ilgili ruhsal sorunlar artmaktadır.  </a:t>
            </a:r>
            <a:r>
              <a:rPr lang="tr-TR" dirty="0" smtClean="0"/>
              <a:t>Ülkemizde henüz </a:t>
            </a:r>
            <a:r>
              <a:rPr lang="tr-TR" dirty="0"/>
              <a:t>yaşlılar aile içinde ve </a:t>
            </a:r>
            <a:r>
              <a:rPr lang="tr-TR" dirty="0" smtClean="0"/>
              <a:t>yakınlarından bu </a:t>
            </a:r>
            <a:r>
              <a:rPr lang="tr-TR" dirty="0"/>
              <a:t>şekilde destek </a:t>
            </a:r>
            <a:r>
              <a:rPr lang="tr-TR" dirty="0" smtClean="0"/>
              <a:t>almaktalar. Ancak </a:t>
            </a:r>
            <a:r>
              <a:rPr lang="tr-TR" dirty="0"/>
              <a:t>bu durum nüfus yaşlandıkça değişime açıktır. </a:t>
            </a:r>
          </a:p>
          <a:p>
            <a:pPr fontAlgn="base"/>
            <a:r>
              <a:rPr lang="tr-TR" dirty="0"/>
              <a:t>Ülkemizde ruh sağlığı alanında yapılmış en kapsamlı çalışma olan Türkiye Ruh Sağlığı Profili çalışması, Türkiye’de toplumun % 18’inin yaşamları </a:t>
            </a:r>
            <a:r>
              <a:rPr lang="tr-TR" dirty="0" smtClean="0"/>
              <a:t>boyunca en </a:t>
            </a:r>
            <a:r>
              <a:rPr lang="tr-TR" dirty="0"/>
              <a:t>bir kez ruhsal sorun yaşadığı </a:t>
            </a:r>
            <a:r>
              <a:rPr lang="tr-TR" dirty="0" smtClean="0"/>
              <a:t>bildirilmiştir. </a:t>
            </a:r>
            <a:r>
              <a:rPr lang="tr-TR" dirty="0"/>
              <a:t>Çocuk ve ergenlerde bu oran %11 civarındadır. </a:t>
            </a:r>
          </a:p>
          <a:p>
            <a:endParaRPr lang="tr-TR" dirty="0"/>
          </a:p>
        </p:txBody>
      </p:sp>
    </p:spTree>
    <p:extLst>
      <p:ext uri="{BB962C8B-B14F-4D97-AF65-F5344CB8AC3E}">
        <p14:creationId xmlns:p14="http://schemas.microsoft.com/office/powerpoint/2010/main" val="357733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Ruh sağlığının ölçütleri </a:t>
            </a:r>
            <a:r>
              <a:rPr lang="tr-TR" dirty="0" smtClean="0"/>
              <a:t>nelerdir</a:t>
            </a:r>
            <a:r>
              <a:rPr lang="tr-TR" dirty="0"/>
              <a:t>?</a:t>
            </a:r>
            <a:br>
              <a:rPr lang="tr-TR" dirty="0"/>
            </a:br>
            <a:endParaRPr lang="tr-TR" dirty="0"/>
          </a:p>
        </p:txBody>
      </p:sp>
      <p:sp>
        <p:nvSpPr>
          <p:cNvPr id="3" name="İçerik Yer Tutucusu 2"/>
          <p:cNvSpPr>
            <a:spLocks noGrp="1"/>
          </p:cNvSpPr>
          <p:nvPr>
            <p:ph idx="1"/>
          </p:nvPr>
        </p:nvSpPr>
        <p:spPr>
          <a:xfrm>
            <a:off x="190005" y="1959429"/>
            <a:ext cx="11899076" cy="4631376"/>
          </a:xfrm>
        </p:spPr>
        <p:txBody>
          <a:bodyPr>
            <a:normAutofit/>
          </a:bodyPr>
          <a:lstStyle/>
          <a:p>
            <a:pPr lvl="0" fontAlgn="base"/>
            <a:r>
              <a:rPr lang="tr-TR" sz="3200" dirty="0"/>
              <a:t>Kişinin kendi kendisi ile uyumlu olması</a:t>
            </a:r>
          </a:p>
          <a:p>
            <a:pPr lvl="0" fontAlgn="base"/>
            <a:r>
              <a:rPr lang="tr-TR" sz="3200" dirty="0"/>
              <a:t>Kişinin içinde yaşadığı yakın ve uzak çevre ile yakın ilişkiler kurup sürdürmesi</a:t>
            </a:r>
          </a:p>
          <a:p>
            <a:pPr lvl="0" fontAlgn="base"/>
            <a:r>
              <a:rPr lang="tr-TR" sz="3200" dirty="0"/>
              <a:t>Sevebilme ve kendisine gösterilen sevgiyi </a:t>
            </a:r>
            <a:r>
              <a:rPr lang="tr-TR" sz="3200" dirty="0" smtClean="0"/>
              <a:t>değerlendirebilmesi</a:t>
            </a:r>
            <a:endParaRPr lang="tr-TR" sz="3200" dirty="0"/>
          </a:p>
          <a:p>
            <a:pPr lvl="0" fontAlgn="base"/>
            <a:r>
              <a:rPr lang="tr-TR" sz="3200" dirty="0"/>
              <a:t>Gerçeğe uygun bir öz saygısının olması ve kendine güvenmesi</a:t>
            </a:r>
          </a:p>
          <a:p>
            <a:pPr lvl="0" fontAlgn="base"/>
            <a:r>
              <a:rPr lang="tr-TR" sz="3200" dirty="0"/>
              <a:t>Toplumda bir yeri olduğu duygusunu hissetmesi, yeteneklerini geliştirmesi, üretken olması ve başarısından tat alması</a:t>
            </a:r>
          </a:p>
          <a:p>
            <a:endParaRPr lang="tr-TR" dirty="0"/>
          </a:p>
        </p:txBody>
      </p:sp>
    </p:spTree>
    <p:extLst>
      <p:ext uri="{BB962C8B-B14F-4D97-AF65-F5344CB8AC3E}">
        <p14:creationId xmlns:p14="http://schemas.microsoft.com/office/powerpoint/2010/main" val="28300688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Ruh sağlığının ölçütleri </a:t>
            </a:r>
            <a:r>
              <a:rPr lang="tr-TR" dirty="0" smtClean="0"/>
              <a:t>nelerdir</a:t>
            </a:r>
            <a:r>
              <a:rPr lang="tr-TR" dirty="0"/>
              <a:t>?</a:t>
            </a:r>
            <a:br>
              <a:rPr lang="tr-TR" dirty="0"/>
            </a:br>
            <a:endParaRPr lang="tr-TR" dirty="0"/>
          </a:p>
        </p:txBody>
      </p:sp>
      <p:sp>
        <p:nvSpPr>
          <p:cNvPr id="3" name="İçerik Yer Tutucusu 2"/>
          <p:cNvSpPr>
            <a:spLocks noGrp="1"/>
          </p:cNvSpPr>
          <p:nvPr>
            <p:ph idx="1"/>
          </p:nvPr>
        </p:nvSpPr>
        <p:spPr/>
        <p:txBody>
          <a:bodyPr>
            <a:normAutofit lnSpcReduction="10000"/>
          </a:bodyPr>
          <a:lstStyle/>
          <a:p>
            <a:pPr lvl="0" algn="just" fontAlgn="base"/>
            <a:r>
              <a:rPr lang="tr-TR" sz="3200" dirty="0"/>
              <a:t>Kişinin geleceğe yönelik planlarının olması, bunlar için çaba </a:t>
            </a:r>
            <a:r>
              <a:rPr lang="tr-TR" sz="3200" dirty="0" err="1"/>
              <a:t>sarfetmesi</a:t>
            </a:r>
            <a:r>
              <a:rPr lang="tr-TR" sz="3200" dirty="0"/>
              <a:t> ve sıkıntılara katlanabilmesi</a:t>
            </a:r>
          </a:p>
          <a:p>
            <a:pPr lvl="0" algn="just" fontAlgn="base"/>
            <a:r>
              <a:rPr lang="tr-TR" sz="3200" dirty="0"/>
              <a:t>Yeni durumlara uyum sağlama esnekliği</a:t>
            </a:r>
          </a:p>
          <a:p>
            <a:pPr lvl="0" algn="just" fontAlgn="base"/>
            <a:r>
              <a:rPr lang="tr-TR" sz="3200" dirty="0"/>
              <a:t>Bağımsız girişimlerde bulunması, kendi başına kararlar alabilmesi</a:t>
            </a:r>
          </a:p>
          <a:p>
            <a:pPr lvl="0" algn="just" fontAlgn="base"/>
            <a:r>
              <a:rPr lang="tr-TR" sz="3200" dirty="0"/>
              <a:t>Yaşadığı toplumu yok </a:t>
            </a:r>
            <a:r>
              <a:rPr lang="tr-TR" sz="3200" dirty="0" smtClean="0"/>
              <a:t>saymayan, </a:t>
            </a:r>
            <a:r>
              <a:rPr lang="tr-TR" sz="3200" dirty="0"/>
              <a:t>inançlara ve değerlere sahip olması</a:t>
            </a:r>
          </a:p>
          <a:p>
            <a:pPr lvl="0" algn="just" fontAlgn="base"/>
            <a:r>
              <a:rPr lang="tr-TR" sz="3200" dirty="0"/>
              <a:t>Meslek dışında eğlendirici, dinlendirici, kişiyi geliştirici uğraşlarının olması </a:t>
            </a:r>
          </a:p>
          <a:p>
            <a:pPr marL="0" indent="0">
              <a:buNone/>
            </a:pPr>
            <a:endParaRPr lang="tr-TR" dirty="0"/>
          </a:p>
        </p:txBody>
      </p:sp>
    </p:spTree>
    <p:extLst>
      <p:ext uri="{BB962C8B-B14F-4D97-AF65-F5344CB8AC3E}">
        <p14:creationId xmlns:p14="http://schemas.microsoft.com/office/powerpoint/2010/main" val="3391117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Ruhsal </a:t>
            </a:r>
            <a:r>
              <a:rPr lang="tr-TR" b="1" dirty="0" smtClean="0"/>
              <a:t>hastalıklar</a:t>
            </a:r>
            <a:endParaRPr lang="tr-TR" dirty="0"/>
          </a:p>
        </p:txBody>
      </p:sp>
      <p:sp>
        <p:nvSpPr>
          <p:cNvPr id="3" name="İçerik Yer Tutucusu 2"/>
          <p:cNvSpPr>
            <a:spLocks noGrp="1"/>
          </p:cNvSpPr>
          <p:nvPr>
            <p:ph idx="1"/>
          </p:nvPr>
        </p:nvSpPr>
        <p:spPr/>
        <p:txBody>
          <a:bodyPr/>
          <a:lstStyle/>
          <a:p>
            <a:pPr algn="just" fontAlgn="base"/>
            <a:r>
              <a:rPr lang="tr-TR" dirty="0" smtClean="0"/>
              <a:t>Ruhsal hastalık, düşünce </a:t>
            </a:r>
            <a:r>
              <a:rPr lang="tr-TR" dirty="0"/>
              <a:t>ve davranışlarda değişik derecelerde tutarsızlık, uygunsuzluk ve yetersizliktir. </a:t>
            </a:r>
            <a:endParaRPr lang="tr-TR" dirty="0" smtClean="0"/>
          </a:p>
          <a:p>
            <a:pPr algn="just" fontAlgn="base"/>
            <a:r>
              <a:rPr lang="tr-TR" dirty="0" smtClean="0"/>
              <a:t>Psikolojik </a:t>
            </a:r>
            <a:r>
              <a:rPr lang="tr-TR" dirty="0"/>
              <a:t>rahatsızlıklar her hangi bir organımızın hastalanması ile aynıdır ve </a:t>
            </a:r>
            <a:r>
              <a:rPr lang="tr-TR" dirty="0" smtClean="0"/>
              <a:t>beyin </a:t>
            </a:r>
            <a:r>
              <a:rPr lang="tr-TR" dirty="0"/>
              <a:t>kimyasının bozulmasıyla başlar. </a:t>
            </a:r>
            <a:endParaRPr lang="tr-TR" dirty="0" smtClean="0"/>
          </a:p>
          <a:p>
            <a:pPr algn="just" fontAlgn="base"/>
            <a:r>
              <a:rPr lang="tr-TR" dirty="0" smtClean="0"/>
              <a:t>Psikiyatri-ruhsal </a:t>
            </a:r>
            <a:r>
              <a:rPr lang="tr-TR" dirty="0"/>
              <a:t>hastalıklar; tıbbın bir dalıdır. Kişinin, zihinsel, duygusal yetilerinde, davranışlarında, çevreye uyumunda görülen bozuklukların incelenmesi, tanımlanması, sınıflanması, tedavi ve korunması ile ilgilidir.</a:t>
            </a:r>
          </a:p>
        </p:txBody>
      </p:sp>
    </p:spTree>
    <p:extLst>
      <p:ext uri="{BB962C8B-B14F-4D97-AF65-F5344CB8AC3E}">
        <p14:creationId xmlns:p14="http://schemas.microsoft.com/office/powerpoint/2010/main" val="28726455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629391" y="2030682"/>
            <a:ext cx="10515600" cy="5203186"/>
          </a:xfrm>
        </p:spPr>
        <p:txBody>
          <a:bodyPr/>
          <a:lstStyle/>
          <a:p>
            <a:pPr marL="0" indent="0">
              <a:buNone/>
            </a:pPr>
            <a:r>
              <a:rPr lang="tr-TR" sz="3200" dirty="0"/>
              <a:t>İnsanın temel gereksinimleri aynıdır, ancak birbirinin aynı iki insan yoktur. Bu nedenle ebeler hastanın gereksinimlerini o hastaya özgü olarak değerlendirip, uygun bakım vermelidir. </a:t>
            </a:r>
          </a:p>
          <a:p>
            <a:endParaRPr lang="tr-TR" dirty="0"/>
          </a:p>
        </p:txBody>
      </p:sp>
    </p:spTree>
    <p:extLst>
      <p:ext uri="{BB962C8B-B14F-4D97-AF65-F5344CB8AC3E}">
        <p14:creationId xmlns:p14="http://schemas.microsoft.com/office/powerpoint/2010/main" val="27841645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Ruh Sağlığının korunmasında temel prensipler</a:t>
            </a:r>
            <a:r>
              <a:rPr lang="tr-TR" dirty="0"/>
              <a:t/>
            </a:r>
            <a:br>
              <a:rPr lang="tr-TR" dirty="0"/>
            </a:br>
            <a:endParaRPr lang="tr-TR" dirty="0"/>
          </a:p>
        </p:txBody>
      </p:sp>
      <p:sp>
        <p:nvSpPr>
          <p:cNvPr id="3" name="İçerik Yer Tutucusu 2"/>
          <p:cNvSpPr>
            <a:spLocks noGrp="1"/>
          </p:cNvSpPr>
          <p:nvPr>
            <p:ph idx="1"/>
          </p:nvPr>
        </p:nvSpPr>
        <p:spPr/>
        <p:txBody>
          <a:bodyPr>
            <a:normAutofit/>
          </a:bodyPr>
          <a:lstStyle/>
          <a:p>
            <a:pPr lvl="0" fontAlgn="base"/>
            <a:r>
              <a:rPr lang="tr-TR" dirty="0" smtClean="0"/>
              <a:t>Ebeler</a:t>
            </a:r>
            <a:r>
              <a:rPr lang="tr-TR" dirty="0"/>
              <a:t>, bütüncül bakış açısıyla karşılıklı anlayış ve dayanışma ile hastasını görev bilinci izlemelidir.</a:t>
            </a:r>
          </a:p>
          <a:p>
            <a:pPr lvl="0" fontAlgn="base"/>
            <a:r>
              <a:rPr lang="tr-TR" dirty="0"/>
              <a:t>Hastanın özelliklerinin farkında olma</a:t>
            </a:r>
          </a:p>
          <a:p>
            <a:pPr lvl="0" fontAlgn="base"/>
            <a:r>
              <a:rPr lang="tr-TR" dirty="0"/>
              <a:t>Hasta ile iletişim kurma ve bunu geliştirme</a:t>
            </a:r>
          </a:p>
          <a:p>
            <a:pPr lvl="0" fontAlgn="base"/>
            <a:r>
              <a:rPr lang="tr-TR" dirty="0"/>
              <a:t>Hastayı değerli bir insan olarak kabul etme</a:t>
            </a:r>
          </a:p>
          <a:p>
            <a:pPr lvl="0" fontAlgn="base"/>
            <a:r>
              <a:rPr lang="tr-TR" dirty="0"/>
              <a:t>Hastanın davranışlarını anlama, neye ihtiyacı olduğunu fark etme</a:t>
            </a:r>
          </a:p>
          <a:p>
            <a:pPr lvl="0" fontAlgn="base"/>
            <a:r>
              <a:rPr lang="tr-TR" dirty="0"/>
              <a:t>Hastayı yargılamama</a:t>
            </a:r>
          </a:p>
          <a:p>
            <a:pPr lvl="0" fontAlgn="base"/>
            <a:r>
              <a:rPr lang="tr-TR" dirty="0"/>
              <a:t>Hastayı takip etme, ilgilenme, kayıtsız kalmama</a:t>
            </a:r>
          </a:p>
          <a:p>
            <a:endParaRPr lang="tr-TR" dirty="0"/>
          </a:p>
        </p:txBody>
      </p:sp>
    </p:spTree>
    <p:extLst>
      <p:ext uri="{BB962C8B-B14F-4D97-AF65-F5344CB8AC3E}">
        <p14:creationId xmlns:p14="http://schemas.microsoft.com/office/powerpoint/2010/main" val="2124691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Psikososyal</a:t>
            </a:r>
            <a:r>
              <a:rPr lang="tr-TR" b="1" dirty="0"/>
              <a:t> Kuramlar (İnsanı anlamak için)</a:t>
            </a:r>
            <a:r>
              <a:rPr lang="tr-TR" dirty="0"/>
              <a:t/>
            </a:r>
            <a:br>
              <a:rPr lang="tr-TR" dirty="0"/>
            </a:br>
            <a:endParaRPr lang="tr-TR" dirty="0"/>
          </a:p>
        </p:txBody>
      </p:sp>
      <p:sp>
        <p:nvSpPr>
          <p:cNvPr id="3" name="İçerik Yer Tutucusu 2"/>
          <p:cNvSpPr>
            <a:spLocks noGrp="1"/>
          </p:cNvSpPr>
          <p:nvPr>
            <p:ph idx="1"/>
          </p:nvPr>
        </p:nvSpPr>
        <p:spPr/>
        <p:txBody>
          <a:bodyPr>
            <a:normAutofit lnSpcReduction="10000"/>
          </a:bodyPr>
          <a:lstStyle/>
          <a:p>
            <a:pPr fontAlgn="base"/>
            <a:r>
              <a:rPr lang="tr-TR" b="1" dirty="0" err="1"/>
              <a:t>Maslow</a:t>
            </a:r>
            <a:r>
              <a:rPr lang="tr-TR" b="1" dirty="0"/>
              <a:t> Gereksinimler Hiyerarşisi</a:t>
            </a:r>
            <a:endParaRPr lang="tr-TR" dirty="0"/>
          </a:p>
          <a:p>
            <a:pPr fontAlgn="base"/>
            <a:r>
              <a:rPr lang="tr-TR" dirty="0"/>
              <a:t>Abraham </a:t>
            </a:r>
            <a:r>
              <a:rPr lang="tr-TR" dirty="0" err="1"/>
              <a:t>Maslow</a:t>
            </a:r>
            <a:r>
              <a:rPr lang="tr-TR" dirty="0"/>
              <a:t> tarafından 1943 yılında geliştirilmiştir. </a:t>
            </a:r>
            <a:r>
              <a:rPr lang="tr-TR" dirty="0" err="1"/>
              <a:t>Maslow’a</a:t>
            </a:r>
            <a:r>
              <a:rPr lang="tr-TR" dirty="0"/>
              <a:t> göre insan gereksinimleri</a:t>
            </a:r>
          </a:p>
          <a:p>
            <a:pPr lvl="0" fontAlgn="base"/>
            <a:r>
              <a:rPr lang="tr-TR" dirty="0"/>
              <a:t>Fizyolojik gereksinimler: Y</a:t>
            </a:r>
            <a:r>
              <a:rPr lang="tr-TR" dirty="0" smtClean="0"/>
              <a:t>eme, </a:t>
            </a:r>
            <a:r>
              <a:rPr lang="tr-TR" dirty="0"/>
              <a:t>içme, cinsellik</a:t>
            </a:r>
          </a:p>
          <a:p>
            <a:pPr lvl="0" fontAlgn="base"/>
            <a:r>
              <a:rPr lang="tr-TR" dirty="0"/>
              <a:t>Güvenlik gereksinimleri</a:t>
            </a:r>
            <a:r>
              <a:rPr lang="tr-TR" dirty="0" smtClean="0"/>
              <a:t>: Sağlıklı </a:t>
            </a:r>
            <a:r>
              <a:rPr lang="tr-TR" dirty="0"/>
              <a:t>olma, iş sahibi olma, ailenin güvenliği</a:t>
            </a:r>
          </a:p>
          <a:p>
            <a:pPr lvl="0" fontAlgn="base"/>
            <a:r>
              <a:rPr lang="tr-TR" dirty="0"/>
              <a:t>Ait olma gereksinimleri: </a:t>
            </a:r>
            <a:r>
              <a:rPr lang="tr-TR" dirty="0" smtClean="0"/>
              <a:t>Aile </a:t>
            </a:r>
            <a:r>
              <a:rPr lang="tr-TR" dirty="0"/>
              <a:t>kurma, başkaları tarafından benimsenme, sevme ve sevilme, </a:t>
            </a:r>
            <a:r>
              <a:rPr lang="tr-TR" dirty="0" smtClean="0"/>
              <a:t>ilişki </a:t>
            </a:r>
            <a:r>
              <a:rPr lang="tr-TR" dirty="0"/>
              <a:t>yaşama, öz </a:t>
            </a:r>
            <a:r>
              <a:rPr lang="tr-TR" dirty="0" smtClean="0"/>
              <a:t>güven, </a:t>
            </a:r>
            <a:r>
              <a:rPr lang="tr-TR" dirty="0"/>
              <a:t>öz saygı, başarı duygusu</a:t>
            </a:r>
          </a:p>
          <a:p>
            <a:pPr lvl="0" fontAlgn="base"/>
            <a:r>
              <a:rPr lang="tr-TR" dirty="0"/>
              <a:t>Kendini gerçekleştirme gereksinimi: K</a:t>
            </a:r>
            <a:r>
              <a:rPr lang="tr-TR" dirty="0" smtClean="0"/>
              <a:t>işisel </a:t>
            </a:r>
            <a:r>
              <a:rPr lang="tr-TR" dirty="0"/>
              <a:t>potansiyelini ortaya çıkarma, ahlak, yaratıcılık, sorun çözme yetisi, kişisel tatmin</a:t>
            </a:r>
          </a:p>
          <a:p>
            <a:endParaRPr lang="tr-TR" dirty="0"/>
          </a:p>
        </p:txBody>
      </p:sp>
    </p:spTree>
    <p:extLst>
      <p:ext uri="{BB962C8B-B14F-4D97-AF65-F5344CB8AC3E}">
        <p14:creationId xmlns:p14="http://schemas.microsoft.com/office/powerpoint/2010/main" val="8062977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Maslow Teorisi ve Ä°htiyaÃ§lar Piramidi Nedir?"/>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261257" y="0"/>
            <a:ext cx="1206533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4479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Maslow</a:t>
            </a:r>
            <a:r>
              <a:rPr lang="tr-TR" dirty="0" smtClean="0"/>
              <a:t> Gereksinimler hiyerarşisi</a:t>
            </a:r>
            <a:endParaRPr lang="tr-TR" dirty="0"/>
          </a:p>
        </p:txBody>
      </p:sp>
      <p:sp>
        <p:nvSpPr>
          <p:cNvPr id="3" name="İçerik Yer Tutucusu 2"/>
          <p:cNvSpPr>
            <a:spLocks noGrp="1"/>
          </p:cNvSpPr>
          <p:nvPr>
            <p:ph idx="1"/>
          </p:nvPr>
        </p:nvSpPr>
        <p:spPr/>
        <p:txBody>
          <a:bodyPr>
            <a:normAutofit fontScale="85000" lnSpcReduction="20000"/>
          </a:bodyPr>
          <a:lstStyle/>
          <a:p>
            <a:pPr fontAlgn="base"/>
            <a:r>
              <a:rPr lang="tr-TR" i="1" dirty="0"/>
              <a:t>Fizyolojik Gereksinimler: </a:t>
            </a:r>
            <a:r>
              <a:rPr lang="tr-TR" dirty="0"/>
              <a:t>insan bedeninin sahip olduğu istemli ve istemsiz gereksinimlerin doğurduğu oksijen, su, protein, şeker, kalsiyum, mineral, vitamin, hareket özgürlüğü, dinlenme, uyuma, boşaltım, cinsellik</a:t>
            </a:r>
          </a:p>
          <a:p>
            <a:pPr fontAlgn="base"/>
            <a:r>
              <a:rPr lang="tr-TR" i="1" dirty="0"/>
              <a:t>Güvenlik </a:t>
            </a:r>
            <a:r>
              <a:rPr lang="tr-TR" i="1" dirty="0" smtClean="0"/>
              <a:t>Gereksinimleri: </a:t>
            </a:r>
            <a:r>
              <a:rPr lang="tr-TR" dirty="0"/>
              <a:t>Birey kendini güvenli ve emniyetli bir ortamda hissetmek ister. Güvenli bir yerde yaşama, iş güvenliği, emekli maaşı, sigorta imkanı </a:t>
            </a:r>
            <a:r>
              <a:rPr lang="tr-TR" dirty="0" err="1"/>
              <a:t>vs</a:t>
            </a:r>
            <a:endParaRPr lang="tr-TR" dirty="0"/>
          </a:p>
          <a:p>
            <a:pPr fontAlgn="base"/>
            <a:r>
              <a:rPr lang="tr-TR" i="1" dirty="0"/>
              <a:t>Ait olma gereksinimi:</a:t>
            </a:r>
            <a:r>
              <a:rPr lang="tr-TR" dirty="0"/>
              <a:t> </a:t>
            </a:r>
            <a:r>
              <a:rPr lang="tr-TR" dirty="0" smtClean="0"/>
              <a:t>Bir yere ait olma, bir </a:t>
            </a:r>
            <a:r>
              <a:rPr lang="tr-TR" dirty="0"/>
              <a:t>arkadaşa, bir sevgiliye, bir çocuğa sahip olma ihtiyacı</a:t>
            </a:r>
          </a:p>
          <a:p>
            <a:pPr fontAlgn="base"/>
            <a:r>
              <a:rPr lang="tr-TR" i="1" dirty="0"/>
              <a:t>Özsaygı gereksinimi:</a:t>
            </a:r>
            <a:r>
              <a:rPr lang="tr-TR" dirty="0"/>
              <a:t> </a:t>
            </a:r>
            <a:r>
              <a:rPr lang="tr-TR" dirty="0" smtClean="0"/>
              <a:t>Birey statü, ün, şöhret, tanınma, dikkat çekme</a:t>
            </a:r>
            <a:r>
              <a:rPr lang="tr-TR" dirty="0"/>
              <a:t>, takdir edilme gereksinimi duyar</a:t>
            </a:r>
            <a:r>
              <a:rPr lang="tr-TR" dirty="0" smtClean="0"/>
              <a:t>. </a:t>
            </a:r>
            <a:endParaRPr lang="tr-TR" dirty="0"/>
          </a:p>
          <a:p>
            <a:r>
              <a:rPr lang="tr-TR" i="1" dirty="0"/>
              <a:t>Kendini gerçekleştirme gereksinimi:</a:t>
            </a:r>
            <a:r>
              <a:rPr lang="tr-TR" dirty="0"/>
              <a:t> Bunu tam anlamıyla doyurmak mümkün değildir. Öyle ki bu gereksinim doyurdukça büyür. </a:t>
            </a:r>
            <a:endParaRPr lang="tr-TR" dirty="0" smtClean="0"/>
          </a:p>
          <a:p>
            <a:r>
              <a:rPr lang="tr-TR" dirty="0" smtClean="0"/>
              <a:t>«</a:t>
            </a:r>
            <a:r>
              <a:rPr lang="tr-TR" b="1" dirty="0" smtClean="0"/>
              <a:t>Potansiyelini </a:t>
            </a:r>
            <a:r>
              <a:rPr lang="tr-TR" b="1" dirty="0"/>
              <a:t>sonuna kadar kullan, olabileceğin ne varsa </a:t>
            </a:r>
            <a:r>
              <a:rPr lang="tr-TR" b="1" dirty="0" smtClean="0"/>
              <a:t>ol</a:t>
            </a:r>
            <a:r>
              <a:rPr lang="tr-TR" dirty="0" smtClean="0"/>
              <a:t>». </a:t>
            </a:r>
            <a:r>
              <a:rPr lang="tr-TR" dirty="0"/>
              <a:t>Bu adımın gerçekleşmesi için diğerlerinin yeterli miktarda doyurulmuş olması gerekir</a:t>
            </a:r>
          </a:p>
        </p:txBody>
      </p:sp>
    </p:spTree>
    <p:extLst>
      <p:ext uri="{BB962C8B-B14F-4D97-AF65-F5344CB8AC3E}">
        <p14:creationId xmlns:p14="http://schemas.microsoft.com/office/powerpoint/2010/main" val="42601435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Maslow</a:t>
            </a:r>
            <a:r>
              <a:rPr lang="tr-TR" b="1" dirty="0"/>
              <a:t> Gereksinimler Hiyerarşisi</a:t>
            </a:r>
            <a:r>
              <a:rPr lang="tr-TR" dirty="0"/>
              <a:t/>
            </a:r>
            <a:br>
              <a:rPr lang="tr-TR" dirty="0"/>
            </a:br>
            <a:endParaRPr lang="tr-TR" dirty="0"/>
          </a:p>
        </p:txBody>
      </p:sp>
      <p:sp>
        <p:nvSpPr>
          <p:cNvPr id="3" name="İçerik Yer Tutucusu 2"/>
          <p:cNvSpPr>
            <a:spLocks noGrp="1"/>
          </p:cNvSpPr>
          <p:nvPr>
            <p:ph idx="1"/>
          </p:nvPr>
        </p:nvSpPr>
        <p:spPr/>
        <p:txBody>
          <a:bodyPr/>
          <a:lstStyle/>
          <a:p>
            <a:pPr marL="0" indent="0">
              <a:buNone/>
            </a:pPr>
            <a:r>
              <a:rPr lang="tr-TR" dirty="0"/>
              <a:t>Bu gereksinimler bir </a:t>
            </a:r>
            <a:r>
              <a:rPr lang="tr-TR" dirty="0" err="1"/>
              <a:t>piramitin</a:t>
            </a:r>
            <a:r>
              <a:rPr lang="tr-TR" dirty="0"/>
              <a:t> an altından başlayarak sıralanmıştır. Birey bir alt düzeyde bulunan gereksinimlerini belirli bir düzeyde karşılamadığı takdirde bir üst düzeye geçemeyecektir. Alt kademe gereksinimi karşılanmamış birey üst düzey gereksinimleri algılamayacaktır. </a:t>
            </a:r>
            <a:r>
              <a:rPr lang="tr-TR" dirty="0" err="1"/>
              <a:t>Maslow’a</a:t>
            </a:r>
            <a:r>
              <a:rPr lang="tr-TR" dirty="0"/>
              <a:t> göre ortalama bir birey, fizyolojik gereksinimlerin % 85’ini, güvenlik gereksinimlerinin % 70’ini, ait olma gereksiniminin % 50’sini, özsaygı gereksiniminin %40’ını, kendini gerçekleştirme gereksiniminin % 10’unu karşılayabilir. </a:t>
            </a:r>
          </a:p>
          <a:p>
            <a:endParaRPr lang="tr-TR" dirty="0"/>
          </a:p>
        </p:txBody>
      </p:sp>
    </p:spTree>
    <p:extLst>
      <p:ext uri="{BB962C8B-B14F-4D97-AF65-F5344CB8AC3E}">
        <p14:creationId xmlns:p14="http://schemas.microsoft.com/office/powerpoint/2010/main" val="778598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369651" y="365126"/>
            <a:ext cx="10984149" cy="695190"/>
          </a:xfrm>
        </p:spPr>
        <p:txBody>
          <a:bodyPr/>
          <a:lstStyle/>
          <a:p>
            <a:r>
              <a:rPr lang="tr-TR" dirty="0" smtClean="0"/>
              <a:t>DERS KONULARI</a:t>
            </a:r>
            <a:endParaRPr lang="tr-TR" dirty="0"/>
          </a:p>
        </p:txBody>
      </p:sp>
      <p:sp>
        <p:nvSpPr>
          <p:cNvPr id="5" name="İçerik Yer Tutucusu 4"/>
          <p:cNvSpPr>
            <a:spLocks noGrp="1"/>
          </p:cNvSpPr>
          <p:nvPr>
            <p:ph idx="1"/>
          </p:nvPr>
        </p:nvSpPr>
        <p:spPr>
          <a:xfrm>
            <a:off x="138953" y="1325393"/>
            <a:ext cx="10515600" cy="4773850"/>
          </a:xfrm>
        </p:spPr>
        <p:txBody>
          <a:bodyPr>
            <a:normAutofit fontScale="55000" lnSpcReduction="20000"/>
          </a:bodyPr>
          <a:lstStyle/>
          <a:p>
            <a:pPr marL="0" indent="0">
              <a:buNone/>
            </a:pPr>
            <a:r>
              <a:rPr lang="tr-TR" dirty="0" smtClean="0"/>
              <a:t>Toplum </a:t>
            </a:r>
            <a:r>
              <a:rPr lang="tr-TR" dirty="0"/>
              <a:t>ruh sağlığının önemi ve </a:t>
            </a:r>
            <a:r>
              <a:rPr lang="tr-TR" dirty="0" smtClean="0"/>
              <a:t>ebelik</a:t>
            </a:r>
          </a:p>
          <a:p>
            <a:pPr marL="0" indent="0">
              <a:buNone/>
            </a:pPr>
            <a:r>
              <a:rPr lang="tr-TR" dirty="0" smtClean="0"/>
              <a:t>Gebelik </a:t>
            </a:r>
            <a:r>
              <a:rPr lang="tr-TR" dirty="0"/>
              <a:t>boyunca görülen ruh sağlığı sorunları	</a:t>
            </a:r>
          </a:p>
          <a:p>
            <a:pPr marL="0" indent="0">
              <a:buNone/>
            </a:pPr>
            <a:r>
              <a:rPr lang="tr-TR" dirty="0" smtClean="0"/>
              <a:t>Gebelik </a:t>
            </a:r>
            <a:r>
              <a:rPr lang="tr-TR" dirty="0"/>
              <a:t>boyunca görülen ruh sağlığı sorunları	</a:t>
            </a:r>
          </a:p>
          <a:p>
            <a:pPr marL="0" indent="0">
              <a:buNone/>
            </a:pPr>
            <a:r>
              <a:rPr lang="tr-TR" dirty="0" smtClean="0"/>
              <a:t>Doğum </a:t>
            </a:r>
            <a:r>
              <a:rPr lang="tr-TR" dirty="0"/>
              <a:t>sonrası dönemde görülen ruh sağlığı sorunları	</a:t>
            </a:r>
          </a:p>
          <a:p>
            <a:pPr marL="0" indent="0">
              <a:buNone/>
            </a:pPr>
            <a:r>
              <a:rPr lang="tr-TR" dirty="0" smtClean="0"/>
              <a:t>Psikiyatrik </a:t>
            </a:r>
            <a:r>
              <a:rPr lang="tr-TR" dirty="0"/>
              <a:t>hastalıklar ve gebelik	</a:t>
            </a:r>
          </a:p>
          <a:p>
            <a:pPr marL="0" indent="0">
              <a:buNone/>
            </a:pPr>
            <a:r>
              <a:rPr lang="tr-TR" dirty="0" smtClean="0"/>
              <a:t>Madde </a:t>
            </a:r>
            <a:r>
              <a:rPr lang="tr-TR" dirty="0"/>
              <a:t>bağımlılığı ve gebelik	</a:t>
            </a:r>
          </a:p>
          <a:p>
            <a:pPr marL="0" indent="0">
              <a:buNone/>
            </a:pPr>
            <a:r>
              <a:rPr lang="tr-TR" dirty="0" smtClean="0"/>
              <a:t>Travma</a:t>
            </a:r>
            <a:r>
              <a:rPr lang="tr-TR" dirty="0"/>
              <a:t>, gebelik ve doğum sonrası dönem	</a:t>
            </a:r>
          </a:p>
          <a:p>
            <a:pPr marL="0" indent="0">
              <a:buNone/>
            </a:pPr>
            <a:r>
              <a:rPr lang="tr-TR" dirty="0" smtClean="0"/>
              <a:t>Ara </a:t>
            </a:r>
            <a:r>
              <a:rPr lang="tr-TR" dirty="0"/>
              <a:t>sınav	</a:t>
            </a:r>
          </a:p>
          <a:p>
            <a:pPr marL="0" indent="0">
              <a:buNone/>
            </a:pPr>
            <a:r>
              <a:rPr lang="tr-TR" dirty="0" smtClean="0"/>
              <a:t>Depresyon</a:t>
            </a:r>
            <a:r>
              <a:rPr lang="tr-TR" dirty="0"/>
              <a:t>, gebelik ve kadın	</a:t>
            </a:r>
          </a:p>
          <a:p>
            <a:pPr marL="0" indent="0">
              <a:buNone/>
            </a:pPr>
            <a:r>
              <a:rPr lang="tr-TR" dirty="0" smtClean="0"/>
              <a:t>Kadına </a:t>
            </a:r>
            <a:r>
              <a:rPr lang="tr-TR" dirty="0"/>
              <a:t>yönelik şiddet 	</a:t>
            </a:r>
          </a:p>
          <a:p>
            <a:pPr marL="0" indent="0">
              <a:buNone/>
            </a:pPr>
            <a:r>
              <a:rPr lang="es-ES" dirty="0" smtClean="0"/>
              <a:t>Taciz</a:t>
            </a:r>
            <a:r>
              <a:rPr lang="es-ES" dirty="0"/>
              <a:t>, tecavüz, istismar ve kadın	</a:t>
            </a:r>
          </a:p>
          <a:p>
            <a:pPr marL="0" indent="0">
              <a:buNone/>
            </a:pPr>
            <a:r>
              <a:rPr lang="tr-TR" dirty="0" smtClean="0"/>
              <a:t>Yoksulluk </a:t>
            </a:r>
            <a:r>
              <a:rPr lang="tr-TR" dirty="0"/>
              <a:t>ve kadın	</a:t>
            </a:r>
          </a:p>
          <a:p>
            <a:pPr marL="0" indent="0">
              <a:buNone/>
            </a:pPr>
            <a:r>
              <a:rPr lang="tr-TR" dirty="0" smtClean="0"/>
              <a:t>Yıldırma </a:t>
            </a:r>
            <a:r>
              <a:rPr lang="tr-TR" dirty="0"/>
              <a:t>ve kadın	</a:t>
            </a:r>
          </a:p>
          <a:p>
            <a:pPr marL="0" indent="0">
              <a:buNone/>
            </a:pPr>
            <a:r>
              <a:rPr lang="tr-TR" dirty="0" smtClean="0"/>
              <a:t>Ruh </a:t>
            </a:r>
            <a:r>
              <a:rPr lang="tr-TR" dirty="0"/>
              <a:t>sağlığı, kadın ve sivil toplum kuruluşları işbirliği	</a:t>
            </a:r>
          </a:p>
          <a:p>
            <a:pPr marL="0" indent="0">
              <a:buNone/>
            </a:pPr>
            <a:r>
              <a:rPr lang="tr-TR" dirty="0" smtClean="0"/>
              <a:t>Toplum  </a:t>
            </a:r>
            <a:r>
              <a:rPr lang="tr-TR" dirty="0"/>
              <a:t>ruh sağlığı </a:t>
            </a:r>
            <a:r>
              <a:rPr lang="tr-TR" dirty="0" smtClean="0"/>
              <a:t>politikaları</a:t>
            </a:r>
          </a:p>
          <a:p>
            <a:pPr marL="0" indent="0">
              <a:buNone/>
            </a:pPr>
            <a:r>
              <a:rPr lang="tr-TR" dirty="0" smtClean="0"/>
              <a:t>Final sınavı</a:t>
            </a:r>
            <a:r>
              <a:rPr lang="tr-TR" dirty="0"/>
              <a:t>	</a:t>
            </a:r>
          </a:p>
          <a:p>
            <a:pPr marL="0" indent="0">
              <a:buNone/>
            </a:pPr>
            <a:endParaRPr lang="tr-TR" dirty="0"/>
          </a:p>
        </p:txBody>
      </p:sp>
    </p:spTree>
    <p:extLst>
      <p:ext uri="{BB962C8B-B14F-4D97-AF65-F5344CB8AC3E}">
        <p14:creationId xmlns:p14="http://schemas.microsoft.com/office/powerpoint/2010/main" val="9915177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fontAlgn="base"/>
            <a:r>
              <a:rPr lang="tr-TR" dirty="0"/>
              <a:t> </a:t>
            </a:r>
            <a:br>
              <a:rPr lang="tr-TR" dirty="0"/>
            </a:br>
            <a:r>
              <a:rPr lang="tr-TR" b="1" dirty="0"/>
              <a:t>RUH SAĞLIĞINDA TEMEL KAVRAMLAR</a:t>
            </a:r>
            <a:endParaRPr lang="tr-TR" dirty="0"/>
          </a:p>
        </p:txBody>
      </p:sp>
      <p:sp>
        <p:nvSpPr>
          <p:cNvPr id="3" name="İçerik Yer Tutucusu 2"/>
          <p:cNvSpPr>
            <a:spLocks noGrp="1"/>
          </p:cNvSpPr>
          <p:nvPr>
            <p:ph idx="1"/>
          </p:nvPr>
        </p:nvSpPr>
        <p:spPr>
          <a:xfrm>
            <a:off x="838200" y="2470067"/>
            <a:ext cx="10515600" cy="3706895"/>
          </a:xfrm>
        </p:spPr>
        <p:txBody>
          <a:bodyPr>
            <a:normAutofit/>
          </a:bodyPr>
          <a:lstStyle/>
          <a:p>
            <a:pPr fontAlgn="base"/>
            <a:r>
              <a:rPr lang="tr-TR" b="1" dirty="0"/>
              <a:t>Tedavi edici ortam: </a:t>
            </a:r>
            <a:r>
              <a:rPr lang="tr-TR" dirty="0"/>
              <a:t>H</a:t>
            </a:r>
            <a:r>
              <a:rPr lang="tr-TR" dirty="0" smtClean="0"/>
              <a:t>astaneye </a:t>
            </a:r>
            <a:r>
              <a:rPr lang="tr-TR" dirty="0"/>
              <a:t>kabul edilen bireylerin, en kısa zamanda sosyal yaşamlarına yeniden dönebilecek bir duruma gelmeleri için yardım eden, onların öz </a:t>
            </a:r>
            <a:r>
              <a:rPr lang="tr-TR" dirty="0" smtClean="0"/>
              <a:t>güvenlerini, </a:t>
            </a:r>
            <a:r>
              <a:rPr lang="tr-TR" dirty="0"/>
              <a:t>benlik değerlerini artıran, </a:t>
            </a:r>
            <a:r>
              <a:rPr lang="tr-TR" dirty="0" smtClean="0"/>
              <a:t>diğerleriyle  ilişkilerini </a:t>
            </a:r>
            <a:r>
              <a:rPr lang="tr-TR" dirty="0"/>
              <a:t>geliştiren, yeteneklerini artıran ideal ve dinamik </a:t>
            </a:r>
            <a:r>
              <a:rPr lang="tr-TR" dirty="0" smtClean="0"/>
              <a:t>ortamın adıdır.  </a:t>
            </a:r>
          </a:p>
          <a:p>
            <a:pPr fontAlgn="base"/>
            <a:endParaRPr lang="tr-TR" dirty="0"/>
          </a:p>
          <a:p>
            <a:pPr fontAlgn="base"/>
            <a:endParaRPr lang="tr-TR" b="1" dirty="0" smtClean="0"/>
          </a:p>
        </p:txBody>
      </p:sp>
    </p:spTree>
    <p:extLst>
      <p:ext uri="{BB962C8B-B14F-4D97-AF65-F5344CB8AC3E}">
        <p14:creationId xmlns:p14="http://schemas.microsoft.com/office/powerpoint/2010/main" val="28009366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Tedavi edici </a:t>
            </a:r>
            <a:r>
              <a:rPr lang="tr-TR" b="1" dirty="0" smtClean="0"/>
              <a:t>bir ortam için neler gereklidir?</a:t>
            </a:r>
            <a:endParaRPr lang="tr-TR" b="1" dirty="0"/>
          </a:p>
        </p:txBody>
      </p:sp>
      <p:sp>
        <p:nvSpPr>
          <p:cNvPr id="3" name="İçerik Yer Tutucusu 2"/>
          <p:cNvSpPr>
            <a:spLocks noGrp="1"/>
          </p:cNvSpPr>
          <p:nvPr>
            <p:ph idx="1"/>
          </p:nvPr>
        </p:nvSpPr>
        <p:spPr/>
        <p:txBody>
          <a:bodyPr>
            <a:normAutofit fontScale="92500" lnSpcReduction="10000"/>
          </a:bodyPr>
          <a:lstStyle/>
          <a:p>
            <a:pPr fontAlgn="base"/>
            <a:r>
              <a:rPr lang="tr-TR" dirty="0" smtClean="0"/>
              <a:t>Yapıcı </a:t>
            </a:r>
            <a:r>
              <a:rPr lang="tr-TR" dirty="0"/>
              <a:t>bir etkileşim</a:t>
            </a:r>
          </a:p>
          <a:p>
            <a:pPr fontAlgn="base"/>
            <a:r>
              <a:rPr lang="tr-TR" dirty="0"/>
              <a:t>Ev atmosferi gibi bir ortam</a:t>
            </a:r>
          </a:p>
          <a:p>
            <a:pPr fontAlgn="base"/>
            <a:r>
              <a:rPr lang="tr-TR" dirty="0"/>
              <a:t>Hastaların iş ve uğraşa yönlendirilmesi</a:t>
            </a:r>
          </a:p>
          <a:p>
            <a:pPr fontAlgn="base"/>
            <a:r>
              <a:rPr lang="tr-TR" dirty="0"/>
              <a:t>Sağlık ekibi arasındaki etkili işbirliği</a:t>
            </a:r>
          </a:p>
          <a:p>
            <a:pPr fontAlgn="base"/>
            <a:r>
              <a:rPr lang="tr-TR" dirty="0"/>
              <a:t>Klinikte tüm hastaların uyacağı kuralların varlığı ve bunlara tüm hastaların uymasını desteklemek, </a:t>
            </a:r>
          </a:p>
          <a:p>
            <a:pPr fontAlgn="base"/>
            <a:r>
              <a:rPr lang="tr-TR" dirty="0"/>
              <a:t>Fiziksel ve duygusal yaralanmalardan koruyucu bir ortamın sağlanması,</a:t>
            </a:r>
          </a:p>
          <a:p>
            <a:pPr fontAlgn="base"/>
            <a:r>
              <a:rPr lang="tr-TR" dirty="0"/>
              <a:t>Hastaların bakım kararlarına katılmaları</a:t>
            </a:r>
          </a:p>
          <a:p>
            <a:pPr fontAlgn="base"/>
            <a:r>
              <a:rPr lang="tr-TR" dirty="0"/>
              <a:t>Hastaların sağlık eğitim gereksinimlerinin karşılanması, bakım verenlerin de bu eğitimlere katılması</a:t>
            </a:r>
          </a:p>
          <a:p>
            <a:endParaRPr lang="tr-TR" dirty="0"/>
          </a:p>
        </p:txBody>
      </p:sp>
    </p:spTree>
    <p:extLst>
      <p:ext uri="{BB962C8B-B14F-4D97-AF65-F5344CB8AC3E}">
        <p14:creationId xmlns:p14="http://schemas.microsoft.com/office/powerpoint/2010/main" val="1975183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Tedavi edici </a:t>
            </a:r>
            <a:r>
              <a:rPr lang="tr-TR" b="1" dirty="0" smtClean="0"/>
              <a:t>iletişim </a:t>
            </a:r>
            <a:endParaRPr lang="tr-TR" dirty="0"/>
          </a:p>
        </p:txBody>
      </p:sp>
      <p:sp>
        <p:nvSpPr>
          <p:cNvPr id="3" name="İçerik Yer Tutucusu 2"/>
          <p:cNvSpPr>
            <a:spLocks noGrp="1"/>
          </p:cNvSpPr>
          <p:nvPr>
            <p:ph idx="1"/>
          </p:nvPr>
        </p:nvSpPr>
        <p:spPr/>
        <p:txBody>
          <a:bodyPr/>
          <a:lstStyle/>
          <a:p>
            <a:pPr fontAlgn="base"/>
            <a:r>
              <a:rPr lang="tr-TR" dirty="0" smtClean="0"/>
              <a:t>Bu </a:t>
            </a:r>
            <a:r>
              <a:rPr lang="tr-TR" dirty="0"/>
              <a:t>iletişim tarzı kişinin hem kendisi ile hem de çevresiyle sağlıklı bir etkileşime girmesine yardım eden bir iletişim biçimidir. Sosyal iletişimden farklıdır. Amaçlı bir iletişim tarzıdır. </a:t>
            </a:r>
          </a:p>
          <a:p>
            <a:pPr fontAlgn="base"/>
            <a:r>
              <a:rPr lang="tr-TR" dirty="0"/>
              <a:t>Ruh sağlığı bozulmuş bireylerde ebeler iletişim kurmada zorlanma nedenlerini araştırmalıdır. </a:t>
            </a:r>
          </a:p>
          <a:p>
            <a:r>
              <a:rPr lang="tr-TR" dirty="0"/>
              <a:t>İletişim kurmada zorlanma nedenleri hastalığın kendisi olabileceği gibi, sağırlık, konuşma </a:t>
            </a:r>
            <a:r>
              <a:rPr lang="tr-TR" dirty="0" err="1"/>
              <a:t>özürü</a:t>
            </a:r>
            <a:r>
              <a:rPr lang="tr-TR" dirty="0"/>
              <a:t>, dil yetersizliği ve başka kültürel nedenler olabilir. Tedavi edici iletişim kurulması için dikkate alınacak faktörler</a:t>
            </a:r>
          </a:p>
          <a:p>
            <a:endParaRPr lang="tr-TR" dirty="0"/>
          </a:p>
        </p:txBody>
      </p:sp>
    </p:spTree>
    <p:extLst>
      <p:ext uri="{BB962C8B-B14F-4D97-AF65-F5344CB8AC3E}">
        <p14:creationId xmlns:p14="http://schemas.microsoft.com/office/powerpoint/2010/main" val="34885494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a:t>İletişim sırasında mesafeyi iyi </a:t>
            </a:r>
            <a:r>
              <a:rPr lang="tr-TR" i="1" dirty="0" smtClean="0"/>
              <a:t>kullanmak</a:t>
            </a:r>
            <a:r>
              <a:rPr lang="tr-TR" dirty="0" smtClean="0"/>
              <a:t> </a:t>
            </a:r>
            <a:endParaRPr lang="tr-TR" dirty="0"/>
          </a:p>
        </p:txBody>
      </p:sp>
      <p:sp>
        <p:nvSpPr>
          <p:cNvPr id="3" name="İçerik Yer Tutucusu 2"/>
          <p:cNvSpPr>
            <a:spLocks noGrp="1"/>
          </p:cNvSpPr>
          <p:nvPr>
            <p:ph idx="1"/>
          </p:nvPr>
        </p:nvSpPr>
        <p:spPr/>
        <p:txBody>
          <a:bodyPr/>
          <a:lstStyle/>
          <a:p>
            <a:pPr lvl="0" fontAlgn="base"/>
            <a:r>
              <a:rPr lang="tr-TR" dirty="0" smtClean="0"/>
              <a:t>İletişim </a:t>
            </a:r>
            <a:r>
              <a:rPr lang="tr-TR" dirty="0"/>
              <a:t>kurarken çok yakın mesafe(yarım metre) veya kişisel </a:t>
            </a:r>
            <a:r>
              <a:rPr lang="tr-TR" dirty="0" smtClean="0"/>
              <a:t>mesafeleri  </a:t>
            </a:r>
            <a:r>
              <a:rPr lang="tr-TR" dirty="0"/>
              <a:t>(1.5 metre</a:t>
            </a:r>
            <a:r>
              <a:rPr lang="tr-TR" dirty="0" smtClean="0"/>
              <a:t>) dikkate almak gerekir.</a:t>
            </a:r>
          </a:p>
          <a:p>
            <a:pPr lvl="0" fontAlgn="base"/>
            <a:r>
              <a:rPr lang="tr-TR" dirty="0" smtClean="0"/>
              <a:t>Ebeler </a:t>
            </a:r>
            <a:r>
              <a:rPr lang="tr-TR" dirty="0"/>
              <a:t>bakım verirken yakın mesafeden iletişim kurarlar. Bu alanda bakım verirken özenli ve duyarlı </a:t>
            </a:r>
            <a:r>
              <a:rPr lang="tr-TR" dirty="0" smtClean="0"/>
              <a:t>olmak, </a:t>
            </a:r>
            <a:r>
              <a:rPr lang="tr-TR" dirty="0"/>
              <a:t>bazen dokunmayı kullanmak gerekir. </a:t>
            </a:r>
          </a:p>
        </p:txBody>
      </p:sp>
    </p:spTree>
    <p:extLst>
      <p:ext uri="{BB962C8B-B14F-4D97-AF65-F5344CB8AC3E}">
        <p14:creationId xmlns:p14="http://schemas.microsoft.com/office/powerpoint/2010/main" val="11236326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a:t>Saygılı </a:t>
            </a:r>
            <a:r>
              <a:rPr lang="tr-TR" i="1" dirty="0" smtClean="0"/>
              <a:t>olmak </a:t>
            </a:r>
            <a:endParaRPr lang="tr-TR" dirty="0"/>
          </a:p>
        </p:txBody>
      </p:sp>
      <p:sp>
        <p:nvSpPr>
          <p:cNvPr id="3" name="İçerik Yer Tutucusu 2"/>
          <p:cNvSpPr>
            <a:spLocks noGrp="1"/>
          </p:cNvSpPr>
          <p:nvPr>
            <p:ph idx="1"/>
          </p:nvPr>
        </p:nvSpPr>
        <p:spPr/>
        <p:txBody>
          <a:bodyPr/>
          <a:lstStyle/>
          <a:p>
            <a:pPr lvl="0"/>
            <a:r>
              <a:rPr lang="tr-TR" dirty="0" smtClean="0"/>
              <a:t>Bireyin </a:t>
            </a:r>
            <a:r>
              <a:rPr lang="tr-TR" dirty="0"/>
              <a:t>bir değer olduğunu, ona güvenildiğini ortaya koymaktır.</a:t>
            </a:r>
            <a:r>
              <a:rPr lang="tr-TR" i="1" dirty="0"/>
              <a:t> </a:t>
            </a:r>
            <a:endParaRPr lang="tr-TR" i="1" dirty="0" smtClean="0"/>
          </a:p>
          <a:p>
            <a:pPr lvl="0"/>
            <a:r>
              <a:rPr lang="tr-TR" dirty="0" smtClean="0"/>
              <a:t>Saygı</a:t>
            </a:r>
            <a:r>
              <a:rPr lang="tr-TR" dirty="0"/>
              <a:t>, verilen sözleri tutmak, hastaya adı ile hitap etmek, mahremiyetini korumak, tedavisine katmak, karar vermesini desteklemek gibi davranışlarla gösterilebilir</a:t>
            </a:r>
            <a:r>
              <a:rPr lang="tr-TR" dirty="0" smtClean="0"/>
              <a:t>.</a:t>
            </a:r>
            <a:endParaRPr lang="tr-TR" dirty="0"/>
          </a:p>
          <a:p>
            <a:endParaRPr lang="tr-TR" dirty="0"/>
          </a:p>
        </p:txBody>
      </p:sp>
    </p:spTree>
    <p:extLst>
      <p:ext uri="{BB962C8B-B14F-4D97-AF65-F5344CB8AC3E}">
        <p14:creationId xmlns:p14="http://schemas.microsoft.com/office/powerpoint/2010/main" val="24784937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a:t>İyi bir dinleyici </a:t>
            </a:r>
            <a:r>
              <a:rPr lang="tr-TR" i="1" dirty="0" smtClean="0"/>
              <a:t>olmak </a:t>
            </a:r>
            <a:endParaRPr lang="tr-TR" dirty="0"/>
          </a:p>
        </p:txBody>
      </p:sp>
      <p:sp>
        <p:nvSpPr>
          <p:cNvPr id="3" name="İçerik Yer Tutucusu 2"/>
          <p:cNvSpPr>
            <a:spLocks noGrp="1"/>
          </p:cNvSpPr>
          <p:nvPr>
            <p:ph idx="1"/>
          </p:nvPr>
        </p:nvSpPr>
        <p:spPr/>
        <p:txBody>
          <a:bodyPr/>
          <a:lstStyle/>
          <a:p>
            <a:pPr lvl="0"/>
            <a:r>
              <a:rPr lang="tr-TR" dirty="0" smtClean="0"/>
              <a:t>Bazen </a:t>
            </a:r>
            <a:r>
              <a:rPr lang="tr-TR" dirty="0"/>
              <a:t>hasta ile sessizliği paylaşmak, söylediklerini ve söylemediklerini dinlemek, konuşmasını bölmemek, açık uçlu sorular sormak ve dinlemek, dinlerken dikkati sadece </a:t>
            </a:r>
            <a:r>
              <a:rPr lang="tr-TR" dirty="0" smtClean="0"/>
              <a:t>konuşana </a:t>
            </a:r>
            <a:r>
              <a:rPr lang="tr-TR" dirty="0"/>
              <a:t>vermek, konuşmayı sürdürmesini (</a:t>
            </a:r>
            <a:r>
              <a:rPr lang="tr-TR" dirty="0" err="1"/>
              <a:t>hı</a:t>
            </a:r>
            <a:r>
              <a:rPr lang="tr-TR" dirty="0"/>
              <a:t> </a:t>
            </a:r>
            <a:r>
              <a:rPr lang="tr-TR" dirty="0" err="1"/>
              <a:t>hı</a:t>
            </a:r>
            <a:r>
              <a:rPr lang="tr-TR" dirty="0"/>
              <a:t>, evet … söylüyordunuz) </a:t>
            </a:r>
            <a:r>
              <a:rPr lang="tr-TR" dirty="0" smtClean="0"/>
              <a:t> </a:t>
            </a:r>
            <a:r>
              <a:rPr lang="tr-TR" dirty="0"/>
              <a:t>desteklemek iyi bir dinleyici olduğunuzu gösterir.</a:t>
            </a:r>
          </a:p>
          <a:p>
            <a:endParaRPr lang="tr-TR" dirty="0"/>
          </a:p>
        </p:txBody>
      </p:sp>
    </p:spTree>
    <p:extLst>
      <p:ext uri="{BB962C8B-B14F-4D97-AF65-F5344CB8AC3E}">
        <p14:creationId xmlns:p14="http://schemas.microsoft.com/office/powerpoint/2010/main" val="31872152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a:t>Sınırları </a:t>
            </a:r>
            <a:r>
              <a:rPr lang="tr-TR" i="1" dirty="0" smtClean="0"/>
              <a:t>belirlemek</a:t>
            </a:r>
            <a:endParaRPr lang="tr-TR" dirty="0"/>
          </a:p>
        </p:txBody>
      </p:sp>
      <p:sp>
        <p:nvSpPr>
          <p:cNvPr id="3" name="İçerik Yer Tutucusu 2"/>
          <p:cNvSpPr>
            <a:spLocks noGrp="1"/>
          </p:cNvSpPr>
          <p:nvPr>
            <p:ph idx="1"/>
          </p:nvPr>
        </p:nvSpPr>
        <p:spPr/>
        <p:txBody>
          <a:bodyPr/>
          <a:lstStyle/>
          <a:p>
            <a:pPr lvl="0"/>
            <a:r>
              <a:rPr lang="tr-TR" dirty="0" smtClean="0"/>
              <a:t>Hasta </a:t>
            </a:r>
            <a:r>
              <a:rPr lang="tr-TR" dirty="0"/>
              <a:t>ile iletişim kurarken fiziksel, ruhsal ve sosyal yönden bazı sınırlamaların yapılması gerekir. Hasta ile dostça konuşmak yapıcıdır ancak amaç onunla arkadaşlık kurmak değildir. Hastaya sağlık eğitimi yapılır ancak hastanın sizi eğitmesine izin verilmemelidir. </a:t>
            </a:r>
          </a:p>
          <a:p>
            <a:endParaRPr lang="tr-TR" dirty="0"/>
          </a:p>
        </p:txBody>
      </p:sp>
    </p:spTree>
    <p:extLst>
      <p:ext uri="{BB962C8B-B14F-4D97-AF65-F5344CB8AC3E}">
        <p14:creationId xmlns:p14="http://schemas.microsoft.com/office/powerpoint/2010/main" val="11656015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a:t>Duygularını açıklama olanağı </a:t>
            </a:r>
            <a:r>
              <a:rPr lang="tr-TR" i="1" dirty="0" smtClean="0"/>
              <a:t>vermek</a:t>
            </a:r>
            <a:r>
              <a:rPr lang="tr-TR" dirty="0" smtClean="0"/>
              <a:t> </a:t>
            </a:r>
            <a:endParaRPr lang="tr-TR" dirty="0"/>
          </a:p>
        </p:txBody>
      </p:sp>
      <p:sp>
        <p:nvSpPr>
          <p:cNvPr id="3" name="İçerik Yer Tutucusu 2"/>
          <p:cNvSpPr>
            <a:spLocks noGrp="1"/>
          </p:cNvSpPr>
          <p:nvPr>
            <p:ph idx="1"/>
          </p:nvPr>
        </p:nvSpPr>
        <p:spPr/>
        <p:txBody>
          <a:bodyPr/>
          <a:lstStyle/>
          <a:p>
            <a:pPr lvl="0"/>
            <a:r>
              <a:rPr lang="tr-TR" dirty="0" smtClean="0"/>
              <a:t>Açık </a:t>
            </a:r>
            <a:r>
              <a:rPr lang="tr-TR" dirty="0"/>
              <a:t>uçlu sorular sormak (yanıtı evet veya hayır olmayan sorular), yansıtıcı teknikle konuşmak, hastanın sözlerini ifade etmiş olduğu ya da sizin tahmin ettiğiniz duygularını söze dökmek ve doğru olup olmadığını hastaya sorarak test etmek, </a:t>
            </a:r>
            <a:endParaRPr lang="tr-TR" dirty="0" smtClean="0"/>
          </a:p>
          <a:p>
            <a:pPr lvl="0"/>
            <a:r>
              <a:rPr lang="tr-TR" dirty="0" smtClean="0"/>
              <a:t>«Eşime </a:t>
            </a:r>
            <a:r>
              <a:rPr lang="tr-TR" dirty="0"/>
              <a:t>çok </a:t>
            </a:r>
            <a:r>
              <a:rPr lang="tr-TR" dirty="0" smtClean="0"/>
              <a:t>kızdım» dediğinde, «Çok </a:t>
            </a:r>
            <a:r>
              <a:rPr lang="tr-TR" dirty="0"/>
              <a:t>kızgın olduğunuzu </a:t>
            </a:r>
            <a:r>
              <a:rPr lang="tr-TR" dirty="0" smtClean="0"/>
              <a:t>söylediniz» </a:t>
            </a:r>
            <a:r>
              <a:rPr lang="tr-TR" dirty="0"/>
              <a:t>diyerek konuşmayı ve duygularını </a:t>
            </a:r>
            <a:r>
              <a:rPr lang="tr-TR" dirty="0" smtClean="0"/>
              <a:t>açması </a:t>
            </a:r>
            <a:r>
              <a:rPr lang="tr-TR" dirty="0"/>
              <a:t>sağlanabilir. Hastalar olumsuz da olsa duygularını konuşurlarsa rahatlarlar. </a:t>
            </a:r>
          </a:p>
          <a:p>
            <a:endParaRPr lang="tr-TR" dirty="0"/>
          </a:p>
        </p:txBody>
      </p:sp>
    </p:spTree>
    <p:extLst>
      <p:ext uri="{BB962C8B-B14F-4D97-AF65-F5344CB8AC3E}">
        <p14:creationId xmlns:p14="http://schemas.microsoft.com/office/powerpoint/2010/main" val="36008556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Tedavi edici iletişim</a:t>
            </a:r>
            <a:endParaRPr lang="tr-TR" dirty="0"/>
          </a:p>
        </p:txBody>
      </p:sp>
      <p:sp>
        <p:nvSpPr>
          <p:cNvPr id="3" name="İçerik Yer Tutucusu 2"/>
          <p:cNvSpPr>
            <a:spLocks noGrp="1"/>
          </p:cNvSpPr>
          <p:nvPr>
            <p:ph idx="1"/>
          </p:nvPr>
        </p:nvSpPr>
        <p:spPr/>
        <p:txBody>
          <a:bodyPr>
            <a:normAutofit lnSpcReduction="10000"/>
          </a:bodyPr>
          <a:lstStyle/>
          <a:p>
            <a:pPr lvl="0" fontAlgn="base"/>
            <a:r>
              <a:rPr lang="tr-TR" i="1" dirty="0"/>
              <a:t>Bilgi vermek, geri bildirim vermek; dudaklarınızı ısırdığınızı fark ettim </a:t>
            </a:r>
            <a:r>
              <a:rPr lang="tr-TR" i="1" dirty="0" err="1"/>
              <a:t>vs</a:t>
            </a:r>
            <a:endParaRPr lang="tr-TR" dirty="0"/>
          </a:p>
          <a:p>
            <a:pPr lvl="0" fontAlgn="base"/>
            <a:r>
              <a:rPr lang="tr-TR" i="1" dirty="0"/>
              <a:t>Yargılayıcı olmamak</a:t>
            </a:r>
            <a:endParaRPr lang="tr-TR" dirty="0"/>
          </a:p>
          <a:p>
            <a:pPr lvl="0" fontAlgn="base"/>
            <a:r>
              <a:rPr lang="tr-TR" i="1" dirty="0"/>
              <a:t>Umut vermek</a:t>
            </a:r>
            <a:r>
              <a:rPr lang="tr-TR" dirty="0"/>
              <a:t>: </a:t>
            </a:r>
            <a:r>
              <a:rPr lang="tr-TR" dirty="0" err="1"/>
              <a:t>Polyanacılıktan</a:t>
            </a:r>
            <a:r>
              <a:rPr lang="tr-TR" dirty="0"/>
              <a:t> uzak ancak umut verici olmak önemlidir. Gelecekle ilgili planları konuşmak için cesaretlendirmek, yaptığı küçük değişiklikleri fark ettiğinizi göstermek </a:t>
            </a:r>
            <a:r>
              <a:rPr lang="tr-TR" dirty="0" err="1"/>
              <a:t>vs</a:t>
            </a:r>
            <a:endParaRPr lang="tr-TR" dirty="0"/>
          </a:p>
          <a:p>
            <a:pPr lvl="0" fontAlgn="base"/>
            <a:r>
              <a:rPr lang="tr-TR" i="1" dirty="0"/>
              <a:t>Bakıma katılmasını sağlamak: </a:t>
            </a:r>
            <a:r>
              <a:rPr lang="tr-TR" dirty="0"/>
              <a:t>kendisi ile ilgili kararlar almasını desteklemek, kendine olan güvenini artırır.</a:t>
            </a:r>
          </a:p>
          <a:p>
            <a:pPr lvl="0" fontAlgn="base"/>
            <a:r>
              <a:rPr lang="tr-TR" i="1" dirty="0"/>
              <a:t>Gerçeklerle ilişki kurmasını sağlamak</a:t>
            </a:r>
            <a:endParaRPr lang="tr-TR" dirty="0"/>
          </a:p>
          <a:p>
            <a:pPr lvl="0" fontAlgn="base"/>
            <a:r>
              <a:rPr lang="tr-TR" i="1" dirty="0"/>
              <a:t>Hastayı anladığını ona ifade etmek ve hastayla konuşmak</a:t>
            </a:r>
            <a:endParaRPr lang="tr-TR" dirty="0"/>
          </a:p>
          <a:p>
            <a:endParaRPr lang="tr-TR" dirty="0"/>
          </a:p>
        </p:txBody>
      </p:sp>
    </p:spTree>
    <p:extLst>
      <p:ext uri="{BB962C8B-B14F-4D97-AF65-F5344CB8AC3E}">
        <p14:creationId xmlns:p14="http://schemas.microsoft.com/office/powerpoint/2010/main" val="35369185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KAYNAKLAR</a:t>
            </a:r>
            <a:br>
              <a:rPr lang="tr-TR" dirty="0"/>
            </a:br>
            <a:endParaRPr lang="tr-TR" dirty="0"/>
          </a:p>
        </p:txBody>
      </p:sp>
      <p:sp>
        <p:nvSpPr>
          <p:cNvPr id="3" name="İçerik Yer Tutucusu 2"/>
          <p:cNvSpPr>
            <a:spLocks noGrp="1"/>
          </p:cNvSpPr>
          <p:nvPr>
            <p:ph idx="1"/>
          </p:nvPr>
        </p:nvSpPr>
        <p:spPr/>
        <p:txBody>
          <a:bodyPr/>
          <a:lstStyle/>
          <a:p>
            <a:pPr lvl="0" fontAlgn="base"/>
            <a:r>
              <a:rPr lang="tr-TR" dirty="0" smtClean="0"/>
              <a:t>Çam </a:t>
            </a:r>
            <a:r>
              <a:rPr lang="tr-TR" dirty="0"/>
              <a:t>O. Engin E. Ruh Sağlığı ve Hastalıkları Hemşireliği: Bakım Sanatı, İstanbul Tıp Kitapevi, İstanbul 2014.</a:t>
            </a:r>
          </a:p>
          <a:p>
            <a:pPr lvl="0" fontAlgn="base"/>
            <a:r>
              <a:rPr lang="tr-TR" dirty="0"/>
              <a:t>Buldukoğlu K ve </a:t>
            </a:r>
            <a:r>
              <a:rPr lang="tr-TR" dirty="0" err="1"/>
              <a:t>diğ</a:t>
            </a:r>
            <a:r>
              <a:rPr lang="tr-TR" dirty="0"/>
              <a:t> (Editör Nebahat Kum) Psikiyatri Hemşireliği El Kitabı, Vehbi koç Vakfı Yayınları </a:t>
            </a:r>
            <a:r>
              <a:rPr lang="tr-TR" dirty="0" err="1"/>
              <a:t>no</a:t>
            </a:r>
            <a:r>
              <a:rPr lang="tr-TR" dirty="0"/>
              <a:t>: 13, Birlik Ofset, İstanbul, 1996.</a:t>
            </a:r>
          </a:p>
          <a:p>
            <a:pPr lvl="0" fontAlgn="base"/>
            <a:r>
              <a:rPr lang="tr-TR" dirty="0"/>
              <a:t> Öztürk O, Uluşahin A: Ruh Sağlığı ve Bozuklukları. </a:t>
            </a:r>
            <a:r>
              <a:rPr lang="tr-TR" dirty="0" err="1"/>
              <a:t>Pegem</a:t>
            </a:r>
            <a:r>
              <a:rPr lang="tr-TR" dirty="0"/>
              <a:t>, Ankara.2008.</a:t>
            </a:r>
          </a:p>
          <a:p>
            <a:pPr marL="0" indent="0">
              <a:buNone/>
            </a:pPr>
            <a:endParaRPr lang="tr-TR" dirty="0"/>
          </a:p>
        </p:txBody>
      </p:sp>
    </p:spTree>
    <p:extLst>
      <p:ext uri="{BB962C8B-B14F-4D97-AF65-F5344CB8AC3E}">
        <p14:creationId xmlns:p14="http://schemas.microsoft.com/office/powerpoint/2010/main" val="675548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A:\casal vendo o ma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0800" y="457200"/>
            <a:ext cx="6934200" cy="4921250"/>
          </a:xfrm>
          <a:prstGeom prst="rect">
            <a:avLst/>
          </a:prstGeom>
          <a:noFill/>
          <a:extLst>
            <a:ext uri="{909E8E84-426E-40DD-AFC4-6F175D3DCCD1}">
              <a14:hiddenFill xmlns:a14="http://schemas.microsoft.com/office/drawing/2010/main">
                <a:solidFill>
                  <a:srgbClr val="FFFFFF"/>
                </a:solidFill>
              </a14:hiddenFill>
            </a:ext>
          </a:extLst>
        </p:spPr>
      </p:pic>
      <p:sp>
        <p:nvSpPr>
          <p:cNvPr id="11267" name="Text Box 3"/>
          <p:cNvSpPr txBox="1">
            <a:spLocks noChangeArrowheads="1"/>
          </p:cNvSpPr>
          <p:nvPr/>
        </p:nvSpPr>
        <p:spPr bwMode="auto">
          <a:xfrm>
            <a:off x="2819400" y="5943600"/>
            <a:ext cx="64008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pt-BR" altLang="tr-TR" b="1" dirty="0" smtClean="0">
                <a:solidFill>
                  <a:schemeClr val="hlink"/>
                </a:solidFill>
              </a:rPr>
              <a:t>resimde</a:t>
            </a:r>
            <a:r>
              <a:rPr lang="tr-TR" altLang="tr-TR" b="1" dirty="0" smtClean="0">
                <a:solidFill>
                  <a:schemeClr val="hlink"/>
                </a:solidFill>
              </a:rPr>
              <a:t>ki</a:t>
            </a:r>
            <a:r>
              <a:rPr lang="pt-BR" altLang="tr-TR" b="1" dirty="0" smtClean="0">
                <a:solidFill>
                  <a:schemeClr val="hlink"/>
                </a:solidFill>
              </a:rPr>
              <a:t> gizli</a:t>
            </a:r>
            <a:r>
              <a:rPr lang="tr-TR" altLang="tr-TR" b="1" dirty="0" smtClean="0">
                <a:solidFill>
                  <a:schemeClr val="hlink"/>
                </a:solidFill>
              </a:rPr>
              <a:t> obje ne?</a:t>
            </a:r>
            <a:endParaRPr lang="pt-BR" altLang="tr-TR" dirty="0"/>
          </a:p>
        </p:txBody>
      </p:sp>
    </p:spTree>
    <p:extLst>
      <p:ext uri="{BB962C8B-B14F-4D97-AF65-F5344CB8AC3E}">
        <p14:creationId xmlns:p14="http://schemas.microsoft.com/office/powerpoint/2010/main" val="1067661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E527B77-B6BB-4E08-AC12-EC9AA92A8C6B}" type="slidenum">
              <a:rPr lang="tr-TR" altLang="tr-TR">
                <a:solidFill>
                  <a:srgbClr val="FFFFFF"/>
                </a:solidFill>
              </a:rPr>
              <a:pPr eaLnBrk="1" hangingPunct="1"/>
              <a:t>30</a:t>
            </a:fld>
            <a:endParaRPr lang="tr-TR" altLang="tr-TR">
              <a:solidFill>
                <a:srgbClr val="FFFFFF"/>
              </a:solidFill>
            </a:endParaRPr>
          </a:p>
        </p:txBody>
      </p:sp>
      <p:pic>
        <p:nvPicPr>
          <p:cNvPr id="54275" name="5 İçerik Yer Tutucusu" descr="kediler.jpg"/>
          <p:cNvPicPr>
            <a:picLocks noGrp="1" noChangeAspect="1"/>
          </p:cNvPicPr>
          <p:nvPr>
            <p:ph sz="quarter" idx="4294967295"/>
          </p:nvPr>
        </p:nvPicPr>
        <p:blipFill>
          <a:blip r:embed="rId2">
            <a:extLst>
              <a:ext uri="{28A0092B-C50C-407E-A947-70E740481C1C}">
                <a14:useLocalDpi xmlns:a14="http://schemas.microsoft.com/office/drawing/2010/main" val="0"/>
              </a:ext>
            </a:extLst>
          </a:blip>
          <a:srcRect/>
          <a:stretch>
            <a:fillRect/>
          </a:stretch>
        </p:blipFill>
        <p:spPr>
          <a:xfrm>
            <a:off x="1524001" y="0"/>
            <a:ext cx="8715375" cy="6858000"/>
          </a:xfrm>
        </p:spPr>
      </p:pic>
    </p:spTree>
    <p:extLst>
      <p:ext uri="{BB962C8B-B14F-4D97-AF65-F5344CB8AC3E}">
        <p14:creationId xmlns:p14="http://schemas.microsoft.com/office/powerpoint/2010/main" val="2577289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Ruhsal bozukluklar neden önemlidir?</a:t>
            </a:r>
            <a:endParaRPr lang="tr-TR" dirty="0"/>
          </a:p>
        </p:txBody>
      </p:sp>
      <p:sp>
        <p:nvSpPr>
          <p:cNvPr id="3" name="İçerik Yer Tutucusu 2"/>
          <p:cNvSpPr>
            <a:spLocks noGrp="1"/>
          </p:cNvSpPr>
          <p:nvPr>
            <p:ph idx="1"/>
          </p:nvPr>
        </p:nvSpPr>
        <p:spPr/>
        <p:txBody>
          <a:bodyPr/>
          <a:lstStyle/>
          <a:p>
            <a:r>
              <a:rPr lang="tr-TR" dirty="0"/>
              <a:t>T</a:t>
            </a:r>
            <a:r>
              <a:rPr lang="tr-TR" dirty="0" smtClean="0"/>
              <a:t>oplumda </a:t>
            </a:r>
            <a:r>
              <a:rPr lang="tr-TR" dirty="0"/>
              <a:t>yaygın olarak </a:t>
            </a:r>
            <a:r>
              <a:rPr lang="tr-TR" dirty="0" smtClean="0"/>
              <a:t>görülürler</a:t>
            </a:r>
          </a:p>
          <a:p>
            <a:r>
              <a:rPr lang="tr-TR" dirty="0" smtClean="0"/>
              <a:t>Kronikleşme </a:t>
            </a:r>
            <a:r>
              <a:rPr lang="tr-TR" dirty="0"/>
              <a:t>eğilimi </a:t>
            </a:r>
            <a:r>
              <a:rPr lang="tr-TR" dirty="0" smtClean="0"/>
              <a:t>gösterirler</a:t>
            </a:r>
          </a:p>
          <a:p>
            <a:r>
              <a:rPr lang="tr-TR" dirty="0" smtClean="0"/>
              <a:t>En </a:t>
            </a:r>
            <a:r>
              <a:rPr lang="tr-TR" dirty="0"/>
              <a:t>az diyabet, hipertansiyon ve </a:t>
            </a:r>
            <a:r>
              <a:rPr lang="tr-TR" dirty="0" err="1"/>
              <a:t>artrit</a:t>
            </a:r>
            <a:r>
              <a:rPr lang="tr-TR" dirty="0"/>
              <a:t> </a:t>
            </a:r>
            <a:r>
              <a:rPr lang="tr-TR" dirty="0" smtClean="0"/>
              <a:t>kadar </a:t>
            </a:r>
            <a:r>
              <a:rPr lang="tr-TR" dirty="0"/>
              <a:t>yeti </a:t>
            </a:r>
            <a:r>
              <a:rPr lang="tr-TR" dirty="0" smtClean="0"/>
              <a:t>kaybına neden olurlar</a:t>
            </a:r>
          </a:p>
          <a:p>
            <a:r>
              <a:rPr lang="tr-TR" dirty="0" smtClean="0"/>
              <a:t>İş gücü kaybına neden olurlar</a:t>
            </a:r>
          </a:p>
          <a:p>
            <a:r>
              <a:rPr lang="tr-TR" dirty="0"/>
              <a:t>İ</a:t>
            </a:r>
            <a:r>
              <a:rPr lang="tr-TR" dirty="0" smtClean="0"/>
              <a:t>ş </a:t>
            </a:r>
            <a:r>
              <a:rPr lang="tr-TR" dirty="0"/>
              <a:t>günü </a:t>
            </a:r>
            <a:r>
              <a:rPr lang="tr-TR" dirty="0" smtClean="0"/>
              <a:t>kaybına neden olurlar</a:t>
            </a:r>
            <a:endParaRPr lang="tr-TR" dirty="0"/>
          </a:p>
          <a:p>
            <a:endParaRPr lang="tr-TR" dirty="0"/>
          </a:p>
        </p:txBody>
      </p:sp>
    </p:spTree>
    <p:extLst>
      <p:ext uri="{BB962C8B-B14F-4D97-AF65-F5344CB8AC3E}">
        <p14:creationId xmlns:p14="http://schemas.microsoft.com/office/powerpoint/2010/main" val="2554466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Ruhsal sorunların görülme sıklığı</a:t>
            </a:r>
            <a:endParaRPr lang="tr-TR" dirty="0"/>
          </a:p>
        </p:txBody>
      </p:sp>
      <p:sp>
        <p:nvSpPr>
          <p:cNvPr id="3" name="İçerik Yer Tutucusu 2"/>
          <p:cNvSpPr>
            <a:spLocks noGrp="1"/>
          </p:cNvSpPr>
          <p:nvPr>
            <p:ph idx="1"/>
          </p:nvPr>
        </p:nvSpPr>
        <p:spPr/>
        <p:txBody>
          <a:bodyPr/>
          <a:lstStyle/>
          <a:p>
            <a:r>
              <a:rPr lang="tr-TR" dirty="0"/>
              <a:t>Dünya Sağlık Örgütü'ne göre küresel düzeyde hastalık yükünün % </a:t>
            </a:r>
            <a:r>
              <a:rPr lang="tr-TR" dirty="0" smtClean="0"/>
              <a:t>12.3'ünü </a:t>
            </a:r>
            <a:r>
              <a:rPr lang="tr-TR" dirty="0"/>
              <a:t>ruh sağlığı ile ilgili sorunlar oluşturmaktadır. </a:t>
            </a:r>
            <a:endParaRPr lang="tr-TR" dirty="0" smtClean="0"/>
          </a:p>
          <a:p>
            <a:r>
              <a:rPr lang="tr-TR" dirty="0" smtClean="0"/>
              <a:t>Türkiye'de </a:t>
            </a:r>
            <a:r>
              <a:rPr lang="tr-TR" dirty="0"/>
              <a:t>de saha araştırmaları </a:t>
            </a:r>
            <a:r>
              <a:rPr lang="tr-TR" dirty="0" smtClean="0"/>
              <a:t>ruhsal </a:t>
            </a:r>
            <a:r>
              <a:rPr lang="tr-TR" dirty="0"/>
              <a:t>bozukluklarının </a:t>
            </a:r>
            <a:endParaRPr lang="tr-TR" dirty="0" smtClean="0"/>
          </a:p>
          <a:p>
            <a:pPr marL="0" indent="0">
              <a:buNone/>
            </a:pPr>
            <a:r>
              <a:rPr lang="tr-TR" dirty="0"/>
              <a:t> </a:t>
            </a:r>
            <a:r>
              <a:rPr lang="tr-TR" dirty="0" smtClean="0"/>
              <a:t>   yaygınlığının </a:t>
            </a:r>
            <a:r>
              <a:rPr lang="tr-TR" dirty="0"/>
              <a:t>% 20 dolayında olduğuna işaret etmektedir. </a:t>
            </a:r>
          </a:p>
        </p:txBody>
      </p:sp>
    </p:spTree>
    <p:extLst>
      <p:ext uri="{BB962C8B-B14F-4D97-AF65-F5344CB8AC3E}">
        <p14:creationId xmlns:p14="http://schemas.microsoft.com/office/powerpoint/2010/main" val="1880291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Ruh sağlığı nedir?</a:t>
            </a:r>
            <a:endParaRPr lang="tr-TR" dirty="0"/>
          </a:p>
        </p:txBody>
      </p:sp>
      <p:sp>
        <p:nvSpPr>
          <p:cNvPr id="3" name="İçerik Yer Tutucusu 2"/>
          <p:cNvSpPr>
            <a:spLocks noGrp="1"/>
          </p:cNvSpPr>
          <p:nvPr>
            <p:ph idx="1"/>
          </p:nvPr>
        </p:nvSpPr>
        <p:spPr/>
        <p:txBody>
          <a:bodyPr/>
          <a:lstStyle/>
          <a:p>
            <a:r>
              <a:rPr lang="tr-TR" dirty="0"/>
              <a:t>K</a:t>
            </a:r>
            <a:r>
              <a:rPr lang="tr-TR" dirty="0" smtClean="0"/>
              <a:t>işinin </a:t>
            </a:r>
            <a:r>
              <a:rPr lang="tr-TR" dirty="0"/>
              <a:t>kendisi ve çevresiyle </a:t>
            </a:r>
            <a:r>
              <a:rPr lang="tr-TR" dirty="0" smtClean="0"/>
              <a:t>uyumlu olması, sosyal uyum</a:t>
            </a:r>
          </a:p>
          <a:p>
            <a:r>
              <a:rPr lang="tr-TR" dirty="0" smtClean="0"/>
              <a:t>Çalışabilme, iş </a:t>
            </a:r>
            <a:r>
              <a:rPr lang="tr-TR" dirty="0"/>
              <a:t>verimi</a:t>
            </a:r>
            <a:r>
              <a:rPr lang="tr-TR" dirty="0" smtClean="0"/>
              <a:t>,</a:t>
            </a:r>
          </a:p>
          <a:p>
            <a:r>
              <a:rPr lang="tr-TR" dirty="0" smtClean="0"/>
              <a:t>Yaşam </a:t>
            </a:r>
            <a:r>
              <a:rPr lang="tr-TR" dirty="0"/>
              <a:t>kalitesi </a:t>
            </a:r>
            <a:endParaRPr lang="tr-TR" dirty="0" smtClean="0"/>
          </a:p>
          <a:p>
            <a:endParaRPr lang="tr-TR" dirty="0"/>
          </a:p>
        </p:txBody>
      </p:sp>
    </p:spTree>
    <p:extLst>
      <p:ext uri="{BB962C8B-B14F-4D97-AF65-F5344CB8AC3E}">
        <p14:creationId xmlns:p14="http://schemas.microsoft.com/office/powerpoint/2010/main" val="446228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Ruhsal sorunlara neden olan faktörler</a:t>
            </a:r>
            <a:endParaRPr lang="tr-TR" dirty="0"/>
          </a:p>
        </p:txBody>
      </p:sp>
      <p:sp>
        <p:nvSpPr>
          <p:cNvPr id="3" name="İçerik Yer Tutucusu 2"/>
          <p:cNvSpPr>
            <a:spLocks noGrp="1"/>
          </p:cNvSpPr>
          <p:nvPr>
            <p:ph idx="1"/>
          </p:nvPr>
        </p:nvSpPr>
        <p:spPr/>
        <p:txBody>
          <a:bodyPr/>
          <a:lstStyle/>
          <a:p>
            <a:r>
              <a:rPr lang="tr-TR" dirty="0" smtClean="0"/>
              <a:t>Siyasal</a:t>
            </a:r>
            <a:r>
              <a:rPr lang="tr-TR" dirty="0"/>
              <a:t>, </a:t>
            </a:r>
            <a:r>
              <a:rPr lang="tr-TR" dirty="0" err="1"/>
              <a:t>sosoyokültürel</a:t>
            </a:r>
            <a:r>
              <a:rPr lang="tr-TR" dirty="0"/>
              <a:t>, ekonomik ve genel sağlık sorunları </a:t>
            </a:r>
            <a:endParaRPr lang="tr-TR" dirty="0" smtClean="0"/>
          </a:p>
          <a:p>
            <a:r>
              <a:rPr lang="tr-TR" dirty="0" smtClean="0"/>
              <a:t>Göç</a:t>
            </a:r>
            <a:r>
              <a:rPr lang="tr-TR" dirty="0"/>
              <a:t>, </a:t>
            </a:r>
            <a:endParaRPr lang="tr-TR" dirty="0" smtClean="0"/>
          </a:p>
          <a:p>
            <a:r>
              <a:rPr lang="tr-TR" dirty="0" smtClean="0"/>
              <a:t>Hızlı </a:t>
            </a:r>
            <a:r>
              <a:rPr lang="tr-TR" dirty="0"/>
              <a:t>kentleşme, </a:t>
            </a:r>
            <a:endParaRPr lang="tr-TR" dirty="0" smtClean="0"/>
          </a:p>
          <a:p>
            <a:r>
              <a:rPr lang="tr-TR" dirty="0" smtClean="0"/>
              <a:t>Yetersiz </a:t>
            </a:r>
            <a:r>
              <a:rPr lang="tr-TR" dirty="0"/>
              <a:t>eğitim olanakları, </a:t>
            </a:r>
            <a:endParaRPr lang="tr-TR" dirty="0" smtClean="0"/>
          </a:p>
          <a:p>
            <a:r>
              <a:rPr lang="tr-TR" dirty="0" smtClean="0"/>
              <a:t>Kültürel </a:t>
            </a:r>
            <a:r>
              <a:rPr lang="tr-TR" dirty="0"/>
              <a:t>değişim, </a:t>
            </a:r>
            <a:endParaRPr lang="tr-TR" dirty="0" smtClean="0"/>
          </a:p>
          <a:p>
            <a:r>
              <a:rPr lang="tr-TR" dirty="0" smtClean="0"/>
              <a:t>Sağlık </a:t>
            </a:r>
            <a:r>
              <a:rPr lang="tr-TR" dirty="0"/>
              <a:t>eğitimi veren kuruluşların </a:t>
            </a:r>
            <a:r>
              <a:rPr lang="tr-TR" dirty="0" smtClean="0"/>
              <a:t>azlığı</a:t>
            </a:r>
            <a:endParaRPr lang="tr-TR" dirty="0"/>
          </a:p>
        </p:txBody>
      </p:sp>
    </p:spTree>
    <p:extLst>
      <p:ext uri="{BB962C8B-B14F-4D97-AF65-F5344CB8AC3E}">
        <p14:creationId xmlns:p14="http://schemas.microsoft.com/office/powerpoint/2010/main" val="4159570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810532"/>
          </a:xfrm>
        </p:spPr>
        <p:txBody>
          <a:bodyPr>
            <a:normAutofit fontScale="90000"/>
          </a:bodyPr>
          <a:lstStyle/>
          <a:p>
            <a:r>
              <a:rPr lang="tr-TR" b="1" dirty="0"/>
              <a:t>Doğum öncesi, doğum ve sonrası dönemler</a:t>
            </a: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Ruhsal sorunlarda, </a:t>
            </a:r>
            <a:r>
              <a:rPr lang="tr-TR" dirty="0"/>
              <a:t>kalıtsal faktörler de risk etkenleri arasında sayılır. Özellikle şizofreni, duygulanım bozuklukları, kaygı ve madde bağımlılığı bu gruba giren rahatsızlıklardır. </a:t>
            </a:r>
            <a:endParaRPr lang="tr-TR" dirty="0" smtClean="0"/>
          </a:p>
          <a:p>
            <a:r>
              <a:rPr lang="tr-TR" dirty="0" smtClean="0"/>
              <a:t>Akraba </a:t>
            </a:r>
            <a:r>
              <a:rPr lang="tr-TR" dirty="0"/>
              <a:t>evliliklerinin fazla olması ve genetik danışmanlığın yetersiz olması bu riski  artırır. </a:t>
            </a:r>
          </a:p>
          <a:p>
            <a:r>
              <a:rPr lang="tr-TR" dirty="0"/>
              <a:t>Doğum öncesi ve sonrasında beslenme bozuklukları, enfeksiyon sık görülmektedir. Anne bakımı bazı kültürel etkenlerle yetersiz kalabilmektedir. Bunlardan kaynaklı zeka geriliği, epilepsi, biyolojik </a:t>
            </a:r>
            <a:r>
              <a:rPr lang="tr-TR" dirty="0" smtClean="0"/>
              <a:t>ve </a:t>
            </a:r>
            <a:r>
              <a:rPr lang="tr-TR" dirty="0" err="1" smtClean="0"/>
              <a:t>psj</a:t>
            </a:r>
            <a:r>
              <a:rPr lang="tr-TR" dirty="0" smtClean="0"/>
              <a:t> </a:t>
            </a:r>
            <a:r>
              <a:rPr lang="tr-TR" dirty="0"/>
              <a:t>gelişme kusurları daha sık görülmektedir. </a:t>
            </a:r>
            <a:endParaRPr lang="tr-TR" dirty="0" smtClean="0"/>
          </a:p>
          <a:p>
            <a:r>
              <a:rPr lang="tr-TR" dirty="0" smtClean="0"/>
              <a:t>Bu </a:t>
            </a:r>
            <a:r>
              <a:rPr lang="tr-TR" dirty="0"/>
              <a:t>nedenle toplum ruh sağlığı programlarında anne çocuk sağlığı ve bakımı ele alınması gereken öncelikli konulardandır.</a:t>
            </a:r>
          </a:p>
          <a:p>
            <a:pPr marL="0" indent="0">
              <a:buNone/>
            </a:pPr>
            <a:r>
              <a:rPr lang="tr-TR" dirty="0"/>
              <a:t> </a:t>
            </a:r>
          </a:p>
          <a:p>
            <a:endParaRPr lang="tr-TR" dirty="0"/>
          </a:p>
        </p:txBody>
      </p:sp>
    </p:spTree>
    <p:extLst>
      <p:ext uri="{BB962C8B-B14F-4D97-AF65-F5344CB8AC3E}">
        <p14:creationId xmlns:p14="http://schemas.microsoft.com/office/powerpoint/2010/main" val="3240051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1325563"/>
          </a:xfrm>
        </p:spPr>
        <p:txBody>
          <a:bodyPr/>
          <a:lstStyle/>
          <a:p>
            <a:r>
              <a:rPr lang="tr-TR" b="1" dirty="0"/>
              <a:t>Okul öncesi ve okul çağı</a:t>
            </a:r>
            <a:r>
              <a:rPr lang="tr-TR" dirty="0"/>
              <a:t/>
            </a:r>
            <a:br>
              <a:rPr lang="tr-TR" dirty="0"/>
            </a:br>
            <a:endParaRPr lang="tr-TR" dirty="0"/>
          </a:p>
        </p:txBody>
      </p:sp>
      <p:sp>
        <p:nvSpPr>
          <p:cNvPr id="3" name="İçerik Yer Tutucusu 2"/>
          <p:cNvSpPr>
            <a:spLocks noGrp="1"/>
          </p:cNvSpPr>
          <p:nvPr>
            <p:ph idx="1"/>
          </p:nvPr>
        </p:nvSpPr>
        <p:spPr>
          <a:xfrm>
            <a:off x="259278" y="1080654"/>
            <a:ext cx="11673444" cy="5569527"/>
          </a:xfrm>
        </p:spPr>
        <p:txBody>
          <a:bodyPr>
            <a:normAutofit fontScale="92500"/>
          </a:bodyPr>
          <a:lstStyle/>
          <a:p>
            <a:r>
              <a:rPr lang="tr-TR" dirty="0"/>
              <a:t>Ülkemizde çocuklara eğitim veren kurumlar ve aileler çocuğun ruh sağlığı açısından uygun ortamda yetişmesini sağlayacak alt yapıya ve bilgiye sahip değildir. Oysa bu konu ruh ve beden sağlığının temel yapı taşını oluşturmaktadır. Bu nedenle bir çok kurumu içine alan geniş ölçekli bir problem olarak ele alınıp üzerinde çalışılmalıdır.</a:t>
            </a:r>
          </a:p>
          <a:p>
            <a:r>
              <a:rPr lang="tr-TR" dirty="0"/>
              <a:t>Gençlik çağı, okuma olanaklarının </a:t>
            </a:r>
            <a:r>
              <a:rPr lang="tr-TR" dirty="0" smtClean="0"/>
              <a:t>kısıtlılığı,</a:t>
            </a:r>
            <a:endParaRPr lang="tr-TR" dirty="0"/>
          </a:p>
          <a:p>
            <a:r>
              <a:rPr lang="tr-TR" dirty="0"/>
              <a:t>Gençler üzerinde yapılan çalışmalarda, gençlerin çoğunluğunda doyumsuz, mutsuz ve uyumsuz belirtiler gösterdiği görülmüştür. Eğitim sistemi gençlerin yeteneklerinden çok ezbere bilgileri ölçmektedir. Ailede ve okulda özgürce </a:t>
            </a:r>
            <a:r>
              <a:rPr lang="tr-TR" dirty="0" smtClean="0"/>
              <a:t>düşünme ve davranabilme </a:t>
            </a:r>
            <a:r>
              <a:rPr lang="tr-TR" dirty="0"/>
              <a:t>yetilerinin özerk bir kimlik duygusunun gelişmesine yardımcı olmayan bir eğitim geleneği devam etmektedir. Oysa gençler </a:t>
            </a:r>
            <a:r>
              <a:rPr lang="tr-TR" dirty="0" smtClean="0"/>
              <a:t>için; </a:t>
            </a:r>
            <a:r>
              <a:rPr lang="tr-TR" dirty="0"/>
              <a:t>spor, sanat ve değişik sosyal becerilerini </a:t>
            </a:r>
            <a:r>
              <a:rPr lang="tr-TR" dirty="0" smtClean="0"/>
              <a:t>geliştirecek, sorgulayan </a:t>
            </a:r>
            <a:r>
              <a:rPr lang="tr-TR" dirty="0"/>
              <a:t>bir eğitim sistemi geliştirilmelidir. </a:t>
            </a:r>
          </a:p>
          <a:p>
            <a:r>
              <a:rPr lang="tr-TR" dirty="0"/>
              <a:t>Özellikle bu dönemde madde bağımlılığı riski ruh sağlığını tehdit eden bir etmendir. </a:t>
            </a:r>
          </a:p>
        </p:txBody>
      </p:sp>
    </p:spTree>
    <p:extLst>
      <p:ext uri="{BB962C8B-B14F-4D97-AF65-F5344CB8AC3E}">
        <p14:creationId xmlns:p14="http://schemas.microsoft.com/office/powerpoint/2010/main" val="289431337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TotalTime>
  <Words>1601</Words>
  <Application>Microsoft Office PowerPoint</Application>
  <PresentationFormat>Geniş ekran</PresentationFormat>
  <Paragraphs>143</Paragraphs>
  <Slides>30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30</vt:i4>
      </vt:variant>
    </vt:vector>
  </HeadingPairs>
  <TitlesOfParts>
    <vt:vector size="34" baseType="lpstr">
      <vt:lpstr>Arial</vt:lpstr>
      <vt:lpstr>Calibri</vt:lpstr>
      <vt:lpstr>Calibri Light</vt:lpstr>
      <vt:lpstr>Office Teması</vt:lpstr>
      <vt:lpstr>EBE 203 RUH SAĞLIĞI DERSİ</vt:lpstr>
      <vt:lpstr>DERS KONULARI</vt:lpstr>
      <vt:lpstr>PowerPoint Sunusu</vt:lpstr>
      <vt:lpstr>Ruhsal bozukluklar neden önemlidir?</vt:lpstr>
      <vt:lpstr>Ruhsal sorunların görülme sıklığı</vt:lpstr>
      <vt:lpstr>Ruh sağlığı nedir?</vt:lpstr>
      <vt:lpstr>Ruhsal sorunlara neden olan faktörler</vt:lpstr>
      <vt:lpstr>Doğum öncesi, doğum ve sonrası dönemler </vt:lpstr>
      <vt:lpstr>Okul öncesi ve okul çağı </vt:lpstr>
      <vt:lpstr>Yetişkinlik ve Yaşlılık Dönemi</vt:lpstr>
      <vt:lpstr>Ruh sağlığının ölçütleri nelerdir? </vt:lpstr>
      <vt:lpstr>Ruh sağlığının ölçütleri nelerdir? </vt:lpstr>
      <vt:lpstr>Ruhsal hastalıklar</vt:lpstr>
      <vt:lpstr>PowerPoint Sunusu</vt:lpstr>
      <vt:lpstr>Ruh Sağlığının korunmasında temel prensipler </vt:lpstr>
      <vt:lpstr>Psikososyal Kuramlar (İnsanı anlamak için) </vt:lpstr>
      <vt:lpstr>PowerPoint Sunusu</vt:lpstr>
      <vt:lpstr>Maslow Gereksinimler hiyerarşisi</vt:lpstr>
      <vt:lpstr>Maslow Gereksinimler Hiyerarşisi </vt:lpstr>
      <vt:lpstr>  RUH SAĞLIĞINDA TEMEL KAVRAMLAR</vt:lpstr>
      <vt:lpstr>Tedavi edici bir ortam için neler gereklidir?</vt:lpstr>
      <vt:lpstr>Tedavi edici iletişim </vt:lpstr>
      <vt:lpstr>İletişim sırasında mesafeyi iyi kullanmak </vt:lpstr>
      <vt:lpstr>Saygılı olmak </vt:lpstr>
      <vt:lpstr>İyi bir dinleyici olmak </vt:lpstr>
      <vt:lpstr>Sınırları belirlemek</vt:lpstr>
      <vt:lpstr>Duygularını açıklama olanağı vermek </vt:lpstr>
      <vt:lpstr>Tedavi edici iletişim</vt:lpstr>
      <vt:lpstr>KAYNAKLAR </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EBELİK ve RUH SAĞLIĞI DERSİ</dc:title>
  <dc:creator>songül kamışlı</dc:creator>
  <cp:lastModifiedBy>user</cp:lastModifiedBy>
  <cp:revision>32</cp:revision>
  <dcterms:created xsi:type="dcterms:W3CDTF">2018-09-22T18:39:53Z</dcterms:created>
  <dcterms:modified xsi:type="dcterms:W3CDTF">2019-09-13T12:26:02Z</dcterms:modified>
</cp:coreProperties>
</file>