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6"/>
  </p:notesMasterIdLst>
  <p:handoutMasterIdLst>
    <p:handoutMasterId r:id="rId17"/>
  </p:handoutMasterIdLst>
  <p:sldIdLst>
    <p:sldId id="672" r:id="rId4"/>
    <p:sldId id="673" r:id="rId5"/>
    <p:sldId id="674" r:id="rId6"/>
    <p:sldId id="675" r:id="rId7"/>
    <p:sldId id="676" r:id="rId8"/>
    <p:sldId id="677" r:id="rId9"/>
    <p:sldId id="678" r:id="rId10"/>
    <p:sldId id="679" r:id="rId11"/>
    <p:sldId id="680" r:id="rId12"/>
    <p:sldId id="681" r:id="rId13"/>
    <p:sldId id="682" r:id="rId14"/>
    <p:sldId id="683"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GGY401</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Gayrimenkul ve Varlık Değerleme 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4100882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570482"/>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Akerson</a:t>
            </a:r>
            <a:r>
              <a:rPr lang="tr-TR" sz="1400" spc="-50" dirty="0" smtClean="0">
                <a:solidFill>
                  <a:srgbClr val="000000"/>
                </a:solidFill>
                <a:ea typeface="Trebuchet MS" panose="020B0603020202020204" pitchFamily="34" charset="0"/>
                <a:cs typeface="Trebuchet MS" panose="020B0603020202020204" pitchFamily="34" charset="0"/>
              </a:rPr>
              <a:t>, B.C., 1980.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Appraiser’s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Workbook</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Institute</a:t>
            </a:r>
            <a:r>
              <a:rPr lang="tr-TR" sz="1400" spc="-50" dirty="0" smtClean="0">
                <a:solidFill>
                  <a:srgbClr val="000000"/>
                </a:solidFill>
                <a:ea typeface="Trebuchet MS" panose="020B0603020202020204" pitchFamily="34" charset="0"/>
                <a:cs typeface="Trebuchet MS" panose="020B0603020202020204" pitchFamily="34" charset="0"/>
              </a:rPr>
              <a:t>, Chicago,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Baum</a:t>
            </a:r>
            <a:r>
              <a:rPr lang="tr-TR" sz="1400" spc="-50" dirty="0" smtClean="0">
                <a:solidFill>
                  <a:srgbClr val="000000"/>
                </a:solidFill>
                <a:ea typeface="Trebuchet MS" panose="020B0603020202020204" pitchFamily="34" charset="0"/>
                <a:cs typeface="Trebuchet MS" panose="020B0603020202020204" pitchFamily="34" charset="0"/>
              </a:rPr>
              <a:t>, A., </a:t>
            </a:r>
            <a:r>
              <a:rPr lang="tr-TR" sz="1400" spc="-50" dirty="0" err="1" smtClean="0">
                <a:solidFill>
                  <a:srgbClr val="000000"/>
                </a:solidFill>
                <a:ea typeface="Trebuchet MS" panose="020B0603020202020204" pitchFamily="34" charset="0"/>
                <a:cs typeface="Trebuchet MS" panose="020B0603020202020204" pitchFamily="34" charset="0"/>
              </a:rPr>
              <a:t>Mackmin</a:t>
            </a:r>
            <a:r>
              <a:rPr lang="tr-TR" sz="1400" spc="-50" dirty="0" smtClean="0">
                <a:solidFill>
                  <a:srgbClr val="000000"/>
                </a:solidFill>
                <a:ea typeface="Trebuchet MS" panose="020B0603020202020204" pitchFamily="34" charset="0"/>
                <a:cs typeface="Trebuchet MS" panose="020B0603020202020204" pitchFamily="34" charset="0"/>
              </a:rPr>
              <a:t>, D.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Nunnington</a:t>
            </a:r>
            <a:r>
              <a:rPr lang="tr-TR" sz="1400" spc="-50" dirty="0" smtClean="0">
                <a:solidFill>
                  <a:srgbClr val="000000"/>
                </a:solidFill>
                <a:ea typeface="Trebuchet MS" panose="020B0603020202020204" pitchFamily="34" charset="0"/>
                <a:cs typeface="Trebuchet MS" panose="020B0603020202020204" pitchFamily="34" charset="0"/>
              </a:rPr>
              <a:t>, N., 1997.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Approach</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to</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Property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Edition 4, International </a:t>
            </a:r>
            <a:r>
              <a:rPr lang="tr-TR" sz="1400" spc="-50" dirty="0" err="1" smtClean="0">
                <a:solidFill>
                  <a:srgbClr val="000000"/>
                </a:solidFill>
                <a:ea typeface="Trebuchet MS" panose="020B0603020202020204" pitchFamily="34" charset="0"/>
                <a:cs typeface="Trebuchet MS" panose="020B0603020202020204" pitchFamily="34" charset="0"/>
              </a:rPr>
              <a:t>Thomson</a:t>
            </a:r>
            <a:r>
              <a:rPr lang="tr-TR" sz="1400" spc="-50" dirty="0" smtClean="0">
                <a:solidFill>
                  <a:srgbClr val="000000"/>
                </a:solidFill>
                <a:ea typeface="Trebuchet MS" panose="020B0603020202020204" pitchFamily="34" charset="0"/>
                <a:cs typeface="Trebuchet MS" panose="020B0603020202020204" pitchFamily="34" charset="0"/>
              </a:rPr>
              <a:t> Business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London</a:t>
            </a:r>
            <a:r>
              <a:rPr lang="tr-TR" sz="1400" spc="-50" dirty="0" smtClean="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Casler</a:t>
            </a:r>
            <a:r>
              <a:rPr lang="tr-TR" sz="1400" spc="-50" dirty="0" smtClean="0">
                <a:solidFill>
                  <a:srgbClr val="000000"/>
                </a:solidFill>
                <a:ea typeface="Trebuchet MS" panose="020B0603020202020204" pitchFamily="34" charset="0"/>
                <a:cs typeface="Trebuchet MS" panose="020B0603020202020204" pitchFamily="34" charset="0"/>
              </a:rPr>
              <a:t>, G.L.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White, G.B., 1982. </a:t>
            </a:r>
            <a:r>
              <a:rPr lang="tr-TR" sz="1400" spc="-50" dirty="0" err="1" smtClean="0">
                <a:solidFill>
                  <a:srgbClr val="000000"/>
                </a:solidFill>
                <a:ea typeface="Trebuchet MS" panose="020B0603020202020204" pitchFamily="34" charset="0"/>
                <a:cs typeface="Trebuchet MS" panose="020B0603020202020204" pitchFamily="34" charset="0"/>
              </a:rPr>
              <a:t>Alternative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Methods</a:t>
            </a:r>
            <a:r>
              <a:rPr lang="tr-TR" sz="1400" spc="-50" dirty="0" smtClean="0">
                <a:solidFill>
                  <a:srgbClr val="000000"/>
                </a:solidFill>
                <a:ea typeface="Trebuchet MS" panose="020B0603020202020204" pitchFamily="34" charset="0"/>
                <a:cs typeface="Trebuchet MS" panose="020B0603020202020204" pitchFamily="34" charset="0"/>
              </a:rPr>
              <a:t> of </a:t>
            </a:r>
            <a:r>
              <a:rPr lang="tr-TR" sz="1400" spc="-50" dirty="0" err="1" smtClean="0">
                <a:solidFill>
                  <a:srgbClr val="000000"/>
                </a:solidFill>
                <a:ea typeface="Trebuchet MS" panose="020B0603020202020204" pitchFamily="34" charset="0"/>
                <a:cs typeface="Trebuchet MS" panose="020B0603020202020204" pitchFamily="34" charset="0"/>
              </a:rPr>
              <a:t>Capitalizing</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From</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Orchard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Groves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Vineyards</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Staff</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Paper</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July</a:t>
            </a:r>
            <a:r>
              <a:rPr lang="tr-TR" sz="1400" spc="-50" dirty="0" smtClean="0">
                <a:solidFill>
                  <a:srgbClr val="000000"/>
                </a:solidFill>
                <a:ea typeface="Trebuchet MS" panose="020B0603020202020204" pitchFamily="34" charset="0"/>
                <a:cs typeface="Trebuchet MS" panose="020B0603020202020204" pitchFamily="34" charset="0"/>
              </a:rPr>
              <a:t> 1982, No: 82-22,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Conneman</a:t>
            </a:r>
            <a:r>
              <a:rPr lang="tr-TR" sz="1400" spc="-50" dirty="0" smtClean="0">
                <a:solidFill>
                  <a:srgbClr val="000000"/>
                </a:solidFill>
                <a:ea typeface="Trebuchet MS" panose="020B0603020202020204" pitchFamily="34" charset="0"/>
                <a:cs typeface="Trebuchet MS" panose="020B0603020202020204" pitchFamily="34" charset="0"/>
              </a:rPr>
              <a:t>,, G.J.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Handbook</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Ithaca</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Newyork</a:t>
            </a:r>
            <a:r>
              <a:rPr lang="tr-TR" sz="1400" spc="-50" dirty="0" smtClean="0">
                <a:solidFill>
                  <a:srgbClr val="000000"/>
                </a:solidFill>
                <a:ea typeface="Trebuchet MS" panose="020B0603020202020204" pitchFamily="34" charset="0"/>
                <a:cs typeface="Trebuchet MS" panose="020B0603020202020204" pitchFamily="34" charset="0"/>
              </a:rPr>
              <a:t>,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Murray</a:t>
            </a:r>
            <a:r>
              <a:rPr lang="tr-TR" sz="1400" spc="-50" dirty="0" smtClean="0">
                <a:solidFill>
                  <a:srgbClr val="000000"/>
                </a:solidFill>
                <a:ea typeface="Trebuchet MS" panose="020B0603020202020204" pitchFamily="34" charset="0"/>
                <a:cs typeface="Trebuchet MS" panose="020B0603020202020204" pitchFamily="34" charset="0"/>
              </a:rPr>
              <a:t>, W.G., </a:t>
            </a:r>
            <a:r>
              <a:rPr lang="tr-TR" sz="1400" spc="-50" dirty="0" err="1" smtClean="0">
                <a:solidFill>
                  <a:srgbClr val="000000"/>
                </a:solidFill>
                <a:ea typeface="Trebuchet MS" panose="020B0603020202020204" pitchFamily="34" charset="0"/>
                <a:cs typeface="Trebuchet MS" panose="020B0603020202020204" pitchFamily="34" charset="0"/>
              </a:rPr>
              <a:t>Hariss</a:t>
            </a:r>
            <a:r>
              <a:rPr lang="tr-TR" sz="1400" spc="-50" dirty="0" smtClean="0">
                <a:solidFill>
                  <a:srgbClr val="000000"/>
                </a:solidFill>
                <a:ea typeface="Trebuchet MS" panose="020B0603020202020204" pitchFamily="34" charset="0"/>
                <a:cs typeface="Trebuchet MS" panose="020B0603020202020204" pitchFamily="34" charset="0"/>
              </a:rPr>
              <a:t>, D.G., Miller, G.A.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Thompson</a:t>
            </a:r>
            <a:r>
              <a:rPr lang="tr-TR" sz="1400" spc="-50" dirty="0" smtClean="0">
                <a:solidFill>
                  <a:srgbClr val="000000"/>
                </a:solidFill>
                <a:ea typeface="Trebuchet MS" panose="020B0603020202020204" pitchFamily="34" charset="0"/>
                <a:cs typeface="Trebuchet MS" panose="020B0603020202020204" pitchFamily="34" charset="0"/>
              </a:rPr>
              <a:t>, N.S.,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a:t>
            </a:r>
            <a:r>
              <a:rPr lang="tr-TR" sz="1400" spc="-50" dirty="0" err="1" smtClean="0">
                <a:solidFill>
                  <a:srgbClr val="000000"/>
                </a:solidFill>
                <a:ea typeface="Trebuchet MS" panose="020B0603020202020204" pitchFamily="34" charset="0"/>
                <a:cs typeface="Trebuchet MS" panose="020B0603020202020204" pitchFamily="34" charset="0"/>
              </a:rPr>
              <a:t>Sixth</a:t>
            </a:r>
            <a:r>
              <a:rPr lang="tr-TR" sz="1400" spc="-50" dirty="0" smtClean="0">
                <a:solidFill>
                  <a:srgbClr val="000000"/>
                </a:solidFill>
                <a:ea typeface="Trebuchet MS" panose="020B0603020202020204" pitchFamily="34" charset="0"/>
                <a:cs typeface="Trebuchet MS" panose="020B0603020202020204" pitchFamily="34" charset="0"/>
              </a:rPr>
              <a:t> Edition,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Iowa </a:t>
            </a:r>
            <a:r>
              <a:rPr lang="tr-TR" sz="1400" spc="-50" dirty="0" err="1" smtClean="0">
                <a:solidFill>
                  <a:srgbClr val="000000"/>
                </a:solidFill>
                <a:ea typeface="Trebuchet MS" panose="020B0603020202020204" pitchFamily="34" charset="0"/>
                <a:cs typeface="Trebuchet MS" panose="020B0603020202020204" pitchFamily="34" charset="0"/>
              </a:rPr>
              <a:t>State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Iowa, USA.</a:t>
            </a:r>
          </a:p>
          <a:p>
            <a:pPr marL="342900" indent="-342900">
              <a:lnSpc>
                <a:spcPct val="150000"/>
              </a:lnSpc>
              <a:spcBef>
                <a:spcPts val="600"/>
              </a:spcBef>
              <a:spcAft>
                <a:spcPts val="600"/>
              </a:spcAft>
              <a:buFont typeface="Wingdings" panose="05000000000000000000" pitchFamily="2" charset="2"/>
              <a:buChar char="Ø"/>
            </a:pPr>
            <a:r>
              <a:rPr lang="tr-TR" sz="1400" spc="-50" dirty="0" smtClean="0">
                <a:solidFill>
                  <a:srgbClr val="000000"/>
                </a:solidFill>
                <a:ea typeface="Trebuchet MS" panose="020B0603020202020204" pitchFamily="34" charset="0"/>
                <a:cs typeface="Trebuchet MS" panose="020B0603020202020204" pitchFamily="34" charset="0"/>
              </a:rPr>
              <a:t>Mülayim, Z.G., 2001. Tarımsal Değer Biçme ve Bilirkişilik, Yenilenmiş ve Genişletilmiş, II. Baskı, Yetkin Yayınları, Ankara.</a:t>
            </a:r>
          </a:p>
        </p:txBody>
      </p:sp>
    </p:spTree>
    <p:extLst>
      <p:ext uri="{BB962C8B-B14F-4D97-AF65-F5344CB8AC3E}">
        <p14:creationId xmlns:p14="http://schemas.microsoft.com/office/powerpoint/2010/main" val="4019269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416594"/>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Nix</a:t>
            </a:r>
            <a:r>
              <a:rPr lang="tr-TR" sz="1400" spc="-50" dirty="0">
                <a:solidFill>
                  <a:srgbClr val="000000"/>
                </a:solidFill>
                <a:ea typeface="Trebuchet MS" panose="020B0603020202020204" pitchFamily="34" charset="0"/>
                <a:cs typeface="Trebuchet MS" panose="020B0603020202020204" pitchFamily="34" charset="0"/>
              </a:rPr>
              <a:t>, J. </a:t>
            </a:r>
            <a:r>
              <a:rPr lang="tr-TR" sz="1400" spc="-50" dirty="0" err="1">
                <a:solidFill>
                  <a:srgbClr val="000000"/>
                </a:solidFill>
                <a:ea typeface="Trebuchet MS" panose="020B0603020202020204" pitchFamily="34" charset="0"/>
                <a:cs typeface="Trebuchet MS" panose="020B0603020202020204" pitchFamily="34" charset="0"/>
              </a:rPr>
              <a:t>Hill</a:t>
            </a:r>
            <a:r>
              <a:rPr lang="tr-TR" sz="1400" spc="-50" dirty="0">
                <a:solidFill>
                  <a:srgbClr val="000000"/>
                </a:solidFill>
                <a:ea typeface="Trebuchet MS" panose="020B0603020202020204" pitchFamily="34" charset="0"/>
                <a:cs typeface="Trebuchet MS" panose="020B0603020202020204" pitchFamily="34" charset="0"/>
              </a:rPr>
              <a:t>, P. Williams N.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Bough</a:t>
            </a:r>
            <a:r>
              <a:rPr lang="tr-TR" sz="1400" spc="-50" dirty="0">
                <a:solidFill>
                  <a:srgbClr val="000000"/>
                </a:solidFill>
                <a:ea typeface="Trebuchet MS" panose="020B0603020202020204" pitchFamily="34" charset="0"/>
                <a:cs typeface="Trebuchet MS" panose="020B0603020202020204" pitchFamily="34" charset="0"/>
              </a:rPr>
              <a:t> J., 1999. Land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Management, , Packard Publishing Limited, Third Edition, </a:t>
            </a:r>
            <a:r>
              <a:rPr lang="tr-TR" sz="1400" spc="-50" dirty="0" err="1">
                <a:solidFill>
                  <a:srgbClr val="000000"/>
                </a:solidFill>
                <a:ea typeface="Trebuchet MS" panose="020B0603020202020204" pitchFamily="34" charset="0"/>
                <a:cs typeface="Trebuchet MS" panose="020B0603020202020204" pitchFamily="34" charset="0"/>
              </a:rPr>
              <a:t>Chichester</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Scarette</a:t>
            </a:r>
            <a:r>
              <a:rPr lang="tr-TR" sz="1400" spc="-50" dirty="0">
                <a:solidFill>
                  <a:srgbClr val="000000"/>
                </a:solidFill>
                <a:ea typeface="Trebuchet MS" panose="020B0603020202020204" pitchFamily="34" charset="0"/>
                <a:cs typeface="Trebuchet MS" panose="020B0603020202020204" pitchFamily="34" charset="0"/>
              </a:rPr>
              <a:t>, D., 1991.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Valuation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The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Five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Methods</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London</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Gündoğmuş, E. ve Demirci, R., 2004. Arazilerin Kamulaştırma Bedellerinin Takdiri Tarım Arazilerinin Kamulaştırma Bedellerinin Takdirinde Kullanılabilecek </a:t>
            </a:r>
            <a:r>
              <a:rPr lang="tr-TR" sz="1400" spc="-50" dirty="0" err="1">
                <a:solidFill>
                  <a:srgbClr val="000000"/>
                </a:solidFill>
                <a:ea typeface="Trebuchet MS" panose="020B0603020202020204" pitchFamily="34" charset="0"/>
                <a:cs typeface="Trebuchet MS" panose="020B0603020202020204" pitchFamily="34" charset="0"/>
              </a:rPr>
              <a:t>Kapitalizasyon</a:t>
            </a:r>
            <a:r>
              <a:rPr lang="tr-TR" sz="1400" spc="-50" dirty="0">
                <a:solidFill>
                  <a:srgbClr val="000000"/>
                </a:solidFill>
                <a:ea typeface="Trebuchet MS" panose="020B0603020202020204" pitchFamily="34" charset="0"/>
                <a:cs typeface="Trebuchet MS" panose="020B0603020202020204" pitchFamily="34" charset="0"/>
              </a:rPr>
              <a:t> Faiz Oranları, Arazi Gelirleri ve Arazi Birim Değerleri, EDUSER Limited Şirketi, Ankara.</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H.,2008. Taşınmaz Değerlemede Gelir Çarpanları Yaklaşımı ve Türkiye’de Kentsel ve Kırsal Taşınmaz Değerleme Uygulamalarında Kullanım Olanakları, , Vergi Sorunları Dergisi, Sayı:241:106-148, İstanbul.</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866869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3293209"/>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a:t>
            </a:r>
            <a:r>
              <a:rPr lang="tr-TR" sz="1400" spc="-50" dirty="0" err="1">
                <a:solidFill>
                  <a:srgbClr val="000000"/>
                </a:solidFill>
                <a:ea typeface="Trebuchet MS" panose="020B0603020202020204" pitchFamily="34" charset="0"/>
                <a:cs typeface="Trebuchet MS" panose="020B0603020202020204" pitchFamily="34" charset="0"/>
              </a:rPr>
              <a:t>Aliefendioğlu</a:t>
            </a:r>
            <a:r>
              <a:rPr lang="tr-TR" sz="1400" spc="-50" dirty="0">
                <a:solidFill>
                  <a:srgbClr val="000000"/>
                </a:solidFill>
                <a:ea typeface="Trebuchet MS" panose="020B0603020202020204" pitchFamily="34" charset="0"/>
                <a:cs typeface="Trebuchet MS" panose="020B0603020202020204" pitchFamily="34" charset="0"/>
              </a:rPr>
              <a:t> Y., 2008. Yapı Değerlemesinin Teorik Esasları ve Uygulamaları: Türkiye’de Kamulaştırma, Emlak Vergisi ve İmar Düzenlemeleri Yönünden Bir İnceleme, , Türk Kooperatifçilik Kurumu, Üçüncü Sektör Kooperatifçilik, Cilt (2008):43, Sayı:4:88-111,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Şanlı, H. 2008. Tarım Politikalarının Arazi Değerlerine Etkilerinin Değerlendirilmesi, Türk Kooperatifçilik Kurumu, Üçüncü Sektör Kooperatifçilik, Cilt (2008):43, Sayı:1:88-111,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Appraisal</a:t>
            </a:r>
            <a:r>
              <a:rPr lang="tr-TR" sz="1400" spc="-50" dirty="0">
                <a:solidFill>
                  <a:srgbClr val="000000"/>
                </a:solidFill>
                <a:ea typeface="Trebuchet MS" panose="020B0603020202020204" pitchFamily="34" charset="0"/>
                <a:cs typeface="Trebuchet MS" panose="020B0603020202020204" pitchFamily="34" charset="0"/>
              </a:rPr>
              <a:t> of </a:t>
            </a:r>
            <a:r>
              <a:rPr lang="tr-TR" sz="1400" spc="-50" dirty="0" err="1">
                <a:solidFill>
                  <a:srgbClr val="000000"/>
                </a:solidFill>
                <a:ea typeface="Trebuchet MS" panose="020B0603020202020204" pitchFamily="34" charset="0"/>
                <a:cs typeface="Trebuchet MS" panose="020B0603020202020204" pitchFamily="34" charset="0"/>
              </a:rPr>
              <a:t>Rural</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American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Institute</a:t>
            </a:r>
            <a:r>
              <a:rPr lang="tr-TR" sz="1400" spc="-50" dirty="0">
                <a:solidFill>
                  <a:srgbClr val="000000"/>
                </a:solidFill>
                <a:ea typeface="Trebuchet MS" panose="020B0603020202020204" pitchFamily="34" charset="0"/>
                <a:cs typeface="Trebuchet MS" panose="020B0603020202020204" pitchFamily="34" charset="0"/>
              </a:rPr>
              <a:t> of Real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Appraisers</a:t>
            </a:r>
            <a:r>
              <a:rPr lang="tr-TR" sz="1400" spc="-50" dirty="0">
                <a:solidFill>
                  <a:srgbClr val="000000"/>
                </a:solidFill>
                <a:ea typeface="Trebuchet MS" panose="020B0603020202020204" pitchFamily="34" charset="0"/>
                <a:cs typeface="Trebuchet MS" panose="020B0603020202020204" pitchFamily="34" charset="0"/>
              </a:rPr>
              <a:t>, Chicago, Illinois, USA, 1983.</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70847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Arsa ve Arazi Ayrımı</a:t>
            </a:r>
            <a:endParaRPr lang="tr-TR" sz="2400" b="1" dirty="0">
              <a:solidFill>
                <a:schemeClr val="tx2"/>
              </a:solidFill>
            </a:endParaRPr>
          </a:p>
        </p:txBody>
      </p:sp>
      <p:sp>
        <p:nvSpPr>
          <p:cNvPr id="4" name="Dikdörtgen 3"/>
          <p:cNvSpPr/>
          <p:nvPr/>
        </p:nvSpPr>
        <p:spPr>
          <a:xfrm>
            <a:off x="782858" y="967635"/>
            <a:ext cx="7557470" cy="5478423"/>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200" spc="-50" dirty="0" smtClean="0">
                <a:ea typeface="Trebuchet MS" panose="020B0603020202020204" pitchFamily="34" charset="0"/>
                <a:cs typeface="Trebuchet MS" panose="020B0603020202020204" pitchFamily="34" charset="0"/>
              </a:rPr>
              <a:t>Değerlenecek </a:t>
            </a:r>
            <a:r>
              <a:rPr lang="tr-TR" sz="2200" spc="-50" dirty="0">
                <a:ea typeface="Trebuchet MS" panose="020B0603020202020204" pitchFamily="34" charset="0"/>
                <a:cs typeface="Trebuchet MS" panose="020B0603020202020204" pitchFamily="34" charset="0"/>
              </a:rPr>
              <a:t>taşınmazın mevzi imar planı yaptırılan alan ile çevre düzeni planı içinde kalması, taşınmaza tek başına arsa vasfını kazandırmaz. Uygulama imar planında tarımsal niteliği korunacak özel ürün alanlarının nitelikleri veya </a:t>
            </a:r>
            <a:r>
              <a:rPr lang="tr-TR" sz="2200" b="1" i="1" spc="-50" dirty="0">
                <a:ea typeface="Trebuchet MS" panose="020B0603020202020204" pitchFamily="34" charset="0"/>
                <a:cs typeface="Trebuchet MS" panose="020B0603020202020204" pitchFamily="34" charset="0"/>
              </a:rPr>
              <a:t>arsa-arazi</a:t>
            </a:r>
            <a:r>
              <a:rPr lang="tr-TR" sz="2200" spc="-50" dirty="0">
                <a:ea typeface="Trebuchet MS" panose="020B0603020202020204" pitchFamily="34" charset="0"/>
                <a:cs typeface="Trebuchet MS" panose="020B0603020202020204" pitchFamily="34" charset="0"/>
              </a:rPr>
              <a:t> ayrımının yapılması gerekmektedir.</a:t>
            </a:r>
          </a:p>
          <a:p>
            <a:pPr marL="342900" indent="-342900" algn="just">
              <a:spcBef>
                <a:spcPts val="600"/>
              </a:spcBef>
              <a:spcAft>
                <a:spcPts val="600"/>
              </a:spcAft>
              <a:buFont typeface="Wingdings" panose="05000000000000000000" pitchFamily="2" charset="2"/>
              <a:buChar char="Ø"/>
            </a:pPr>
            <a:r>
              <a:rPr lang="tr-TR" sz="2200" spc="-50" dirty="0" smtClean="0">
                <a:ea typeface="Trebuchet MS" panose="020B0603020202020204" pitchFamily="34" charset="0"/>
                <a:cs typeface="Trebuchet MS" panose="020B0603020202020204" pitchFamily="34" charset="0"/>
              </a:rPr>
              <a:t>Değerleme </a:t>
            </a:r>
            <a:r>
              <a:rPr lang="tr-TR" sz="2200" spc="-50" dirty="0">
                <a:ea typeface="Trebuchet MS" panose="020B0603020202020204" pitchFamily="34" charset="0"/>
                <a:cs typeface="Trebuchet MS" panose="020B0603020202020204" pitchFamily="34" charset="0"/>
              </a:rPr>
              <a:t>çalışmasında öncelikle gayrimenkulün cins ve </a:t>
            </a:r>
            <a:r>
              <a:rPr lang="tr-TR" sz="2200" spc="-50" dirty="0" err="1">
                <a:ea typeface="Trebuchet MS" panose="020B0603020202020204" pitchFamily="34" charset="0"/>
                <a:cs typeface="Trebuchet MS" panose="020B0603020202020204" pitchFamily="34" charset="0"/>
              </a:rPr>
              <a:t>nevinin</a:t>
            </a:r>
            <a:r>
              <a:rPr lang="tr-TR" sz="2200" spc="-50" dirty="0">
                <a:ea typeface="Trebuchet MS" panose="020B0603020202020204" pitchFamily="34" charset="0"/>
                <a:cs typeface="Trebuchet MS" panose="020B0603020202020204" pitchFamily="34" charset="0"/>
              </a:rPr>
              <a:t> (tür ve vasfının) tespiti gerekir. Gayrimenkulün cinsi (arsa, arazi gibi) ve varsa üzerindeki yapıların envanterinin yapılması ile değerleme altlığı kurulur. </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Uzman öncelikle gayrimenkulün cinsinin analizine yönelik planlama süreçleri ve koruma verilerini toplamalı veya parselin üzerinde varsa binanın cinsinin alanı ve kullanım biçimini (fabrika, otel, toptan veya perakende satış mağazası, okul ve sağlık tesisi) kapsamlı olarak belirlenmeli ve değerleme zamanında görüntülemelidir.</a:t>
            </a:r>
          </a:p>
        </p:txBody>
      </p:sp>
    </p:spTree>
    <p:extLst>
      <p:ext uri="{BB962C8B-B14F-4D97-AF65-F5344CB8AC3E}">
        <p14:creationId xmlns:p14="http://schemas.microsoft.com/office/powerpoint/2010/main" val="3828116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Arsa ve Arazi Ayrımı</a:t>
            </a:r>
            <a:endParaRPr lang="tr-TR" sz="2400" b="1" dirty="0">
              <a:solidFill>
                <a:schemeClr val="tx2"/>
              </a:solidFill>
            </a:endParaRPr>
          </a:p>
        </p:txBody>
      </p:sp>
      <p:sp>
        <p:nvSpPr>
          <p:cNvPr id="4" name="Dikdörtgen 3"/>
          <p:cNvSpPr/>
          <p:nvPr/>
        </p:nvSpPr>
        <p:spPr>
          <a:xfrm>
            <a:off x="782858" y="967636"/>
            <a:ext cx="7557470" cy="3447098"/>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Arsa ve arazi farklı amaçlarla değerlenmesi ile ilgili tartışmalar, uzun zamandan beri ekonomi biliminin üzerinde durduğu önemli konulardandır.</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Ekonomistler yaklaşık 250 yıldan bu yana bu alanda çalışma yapmaktadırlar.</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Gelişmekte olan ülkelerde hem bilimsel gelişme yavaş ilerlemekte, hem de devlet gerekli önlemleri zamanında alamadığından, taşınmaz piyasalarının işleyişi değerleme uygulamalarını güçleştirmektedir</a:t>
            </a:r>
            <a:r>
              <a:rPr lang="tr-TR" sz="2000" spc="-50" dirty="0">
                <a:ea typeface="Trebuchet MS" panose="020B0603020202020204" pitchFamily="34" charset="0"/>
                <a:cs typeface="Trebuchet MS" panose="020B0603020202020204" pitchFamily="34" charset="0"/>
              </a:rPr>
              <a:t>.</a:t>
            </a:r>
          </a:p>
        </p:txBody>
      </p:sp>
    </p:spTree>
    <p:extLst>
      <p:ext uri="{BB962C8B-B14F-4D97-AF65-F5344CB8AC3E}">
        <p14:creationId xmlns:p14="http://schemas.microsoft.com/office/powerpoint/2010/main" val="3758723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Arsa ve Arazi Ayrımı</a:t>
            </a:r>
            <a:endParaRPr lang="tr-TR" sz="2400" b="1" dirty="0">
              <a:solidFill>
                <a:schemeClr val="tx2"/>
              </a:solidFill>
            </a:endParaRPr>
          </a:p>
        </p:txBody>
      </p:sp>
      <p:sp>
        <p:nvSpPr>
          <p:cNvPr id="4" name="Dikdörtgen 3"/>
          <p:cNvSpPr/>
          <p:nvPr/>
        </p:nvSpPr>
        <p:spPr>
          <a:xfrm>
            <a:off x="782858" y="967636"/>
            <a:ext cx="7557470" cy="2954655"/>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Arazi arzının sınırlılığı, araziye olan aşırı talep ve ekonomide   yaşanan   yüksek   enflasyon gibi nedenlerle arazi değerinde; yöre, bölge ve ülke düzeylerinde arazi nevilerine göre farklı düzeylerde değişim olmaktadır.</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Farklı amaçlar (kamulaştırma. özelleştirme, vergilendirme, kredilendirme, alım-satım gibi) için değerlemede; taşınmazın arazi-arsa ayrımının yapılması, özellikle değerleme yöntemlerinin seçimi ve uygulanması bakımından gereklidir.</a:t>
            </a:r>
          </a:p>
        </p:txBody>
      </p:sp>
    </p:spTree>
    <p:extLst>
      <p:ext uri="{BB962C8B-B14F-4D97-AF65-F5344CB8AC3E}">
        <p14:creationId xmlns:p14="http://schemas.microsoft.com/office/powerpoint/2010/main" val="343275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Arsa ve Arazi Ayrımı</a:t>
            </a:r>
            <a:endParaRPr lang="tr-TR" sz="2400" b="1" dirty="0">
              <a:solidFill>
                <a:schemeClr val="tx2"/>
              </a:solidFill>
            </a:endParaRPr>
          </a:p>
        </p:txBody>
      </p:sp>
      <p:sp>
        <p:nvSpPr>
          <p:cNvPr id="4" name="Dikdörtgen 3"/>
          <p:cNvSpPr/>
          <p:nvPr/>
        </p:nvSpPr>
        <p:spPr>
          <a:xfrm>
            <a:off x="782858" y="967636"/>
            <a:ext cx="7557470" cy="3323987"/>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Değerlemede ilk yapılacak işlem, taşınmazın cins ve nev’ini (tür ve çeşidini) belirlemektir.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Taşınmazın cinsinin öncelikle arazi ve arsa olarak sınıflandırılması gerekli olacaktır.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Teoride kentsel arazi (arsa) ve kırsal tarımsal arazi sınıflaması yapılmakta ve ülkemizde arazi ve arsa ayrımı sık kullanılmaktadır.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Uygulamada taşınmazın cinsi ve türünün saptanması konusunda çekişme ve önemli sorunlar, bir taşınmazın arsa ve arazi olarak sınıflandırılmasında ortaya çıkmaktadır.</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425" y="4460096"/>
            <a:ext cx="1922871" cy="1441449"/>
          </a:xfrm>
          <a:prstGeom prst="rect">
            <a:avLst/>
          </a:prstGeom>
        </p:spPr>
      </p:pic>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612" y="4493740"/>
            <a:ext cx="2017517" cy="1374160"/>
          </a:xfrm>
          <a:prstGeom prst="rect">
            <a:avLst/>
          </a:prstGeom>
        </p:spPr>
      </p:pic>
    </p:spTree>
    <p:extLst>
      <p:ext uri="{BB962C8B-B14F-4D97-AF65-F5344CB8AC3E}">
        <p14:creationId xmlns:p14="http://schemas.microsoft.com/office/powerpoint/2010/main" val="4199809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Arsa ve Arazi Ayrımı</a:t>
            </a:r>
            <a:endParaRPr lang="tr-TR" sz="2400" b="1" dirty="0">
              <a:solidFill>
                <a:schemeClr val="tx2"/>
              </a:solidFill>
            </a:endParaRPr>
          </a:p>
        </p:txBody>
      </p:sp>
      <p:sp>
        <p:nvSpPr>
          <p:cNvPr id="4" name="Dikdörtgen 3"/>
          <p:cNvSpPr/>
          <p:nvPr/>
        </p:nvSpPr>
        <p:spPr>
          <a:xfrm>
            <a:off x="782858" y="967636"/>
            <a:ext cx="7557470" cy="3108543"/>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Arsa ve arazi kavramları, bazen yasalar, yüksek yargı organlarının kararları ve bazen de bilimsel bir yaklaşımla incelenmektedir.</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Bilimsel eserlerde basit olarak arsa, üzerinde yapı (bina) bulunan veya üzerine yapı inşa edilecek olan arazi parçası olarak tanımlanmıştır (Mülayim 2001).</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Keleş (1980) arsayı; «kent ve kasabalarda, yapı yapmaya ayrılmış ve kent yönetiminin sunduğu kolaylıklardan yararlanılabilecek yer» olarak tanımlamıştır.</a:t>
            </a:r>
          </a:p>
        </p:txBody>
      </p:sp>
    </p:spTree>
    <p:extLst>
      <p:ext uri="{BB962C8B-B14F-4D97-AF65-F5344CB8AC3E}">
        <p14:creationId xmlns:p14="http://schemas.microsoft.com/office/powerpoint/2010/main" val="1996958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Arsa ve Arazi Ayrımı</a:t>
            </a:r>
            <a:endParaRPr lang="tr-TR" sz="2400" b="1" dirty="0">
              <a:solidFill>
                <a:schemeClr val="tx2"/>
              </a:solidFill>
            </a:endParaRPr>
          </a:p>
        </p:txBody>
      </p:sp>
      <p:sp>
        <p:nvSpPr>
          <p:cNvPr id="4" name="Dikdörtgen 3"/>
          <p:cNvSpPr/>
          <p:nvPr/>
        </p:nvSpPr>
        <p:spPr>
          <a:xfrm>
            <a:off x="782858" y="967636"/>
            <a:ext cx="7557470" cy="2769989"/>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Bilim adamları, kentsel kesimde yerleşim amaçlı olarak ayrılan arazileri (parselasyon yapılsın veya yapılmasın) arsa olarak tanımlama eğilimindedirler.</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Arsanın en belirgin özelliği, imar parseli haline getirilmesi ve imar planı gereğince üzerinde imar hakkının tanınmasıdır.</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Arsa-arazi ayrımı için öncelikle kadastro ve imar parseli ayrımı yapılmalıdır.</a:t>
            </a:r>
          </a:p>
        </p:txBody>
      </p:sp>
    </p:spTree>
    <p:extLst>
      <p:ext uri="{BB962C8B-B14F-4D97-AF65-F5344CB8AC3E}">
        <p14:creationId xmlns:p14="http://schemas.microsoft.com/office/powerpoint/2010/main" val="699297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Arsa ve Arazi Ayrımı</a:t>
            </a:r>
            <a:endParaRPr lang="tr-TR" sz="2400" b="1" dirty="0">
              <a:solidFill>
                <a:schemeClr val="tx2"/>
              </a:solidFill>
            </a:endParaRPr>
          </a:p>
        </p:txBody>
      </p:sp>
      <p:sp>
        <p:nvSpPr>
          <p:cNvPr id="4" name="Dikdörtgen 3"/>
          <p:cNvSpPr/>
          <p:nvPr/>
        </p:nvSpPr>
        <p:spPr>
          <a:xfrm>
            <a:off x="782858" y="967635"/>
            <a:ext cx="7557470" cy="4770537"/>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200" b="1" spc="-50" dirty="0">
                <a:ea typeface="Trebuchet MS" panose="020B0603020202020204" pitchFamily="34" charset="0"/>
                <a:cs typeface="Trebuchet MS" panose="020B0603020202020204" pitchFamily="34" charset="0"/>
              </a:rPr>
              <a:t>Kadastro açısından parsel, </a:t>
            </a:r>
            <a:r>
              <a:rPr lang="tr-TR" sz="2200" spc="-50" dirty="0">
                <a:ea typeface="Trebuchet MS" panose="020B0603020202020204" pitchFamily="34" charset="0"/>
                <a:cs typeface="Trebuchet MS" panose="020B0603020202020204" pitchFamily="34" charset="0"/>
              </a:rPr>
              <a:t>kadastro görmüş olan yerlerde mülkiyet sınırları, kadastro idaresi tarafından planlama ebatları yazılarak tespit edilmiş ve tapuda tescili yapılmış olan en küçük arsa ve arazi parçaları olarak tanımlanabilir.</a:t>
            </a:r>
          </a:p>
          <a:p>
            <a:pPr marL="342900" indent="-342900" algn="just">
              <a:spcBef>
                <a:spcPts val="600"/>
              </a:spcBef>
              <a:spcAft>
                <a:spcPts val="600"/>
              </a:spcAft>
              <a:buFont typeface="Wingdings" panose="05000000000000000000" pitchFamily="2" charset="2"/>
              <a:buChar char="Ø"/>
            </a:pPr>
            <a:r>
              <a:rPr lang="tr-TR" sz="2200" b="1" spc="-50" dirty="0">
                <a:ea typeface="Trebuchet MS" panose="020B0603020202020204" pitchFamily="34" charset="0"/>
                <a:cs typeface="Trebuchet MS" panose="020B0603020202020204" pitchFamily="34" charset="0"/>
              </a:rPr>
              <a:t>İmar parseli; </a:t>
            </a:r>
            <a:r>
              <a:rPr lang="tr-TR" sz="2200" spc="-50" dirty="0">
                <a:ea typeface="Trebuchet MS" panose="020B0603020202020204" pitchFamily="34" charset="0"/>
                <a:cs typeface="Trebuchet MS" panose="020B0603020202020204" pitchFamily="34" charset="0"/>
              </a:rPr>
              <a:t>kentin imar planına ve imar mevzuatına uygun olarak üzerinde yalnız bir yapının inşa edilebileceği kadar küçük arazi parçası, imar ve satış amacıyla kent arazisinin yasal olarak bölünebileceği en küçük birimdir.</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Türkiye'de arsa ve arazi kavramları;</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Bilimsel çalışmalarda,</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Yasalar ve yargı organlarının kararlarında farklı biçimlerde tanımlanmaktadır.</a:t>
            </a:r>
          </a:p>
        </p:txBody>
      </p:sp>
    </p:spTree>
    <p:extLst>
      <p:ext uri="{BB962C8B-B14F-4D97-AF65-F5344CB8AC3E}">
        <p14:creationId xmlns:p14="http://schemas.microsoft.com/office/powerpoint/2010/main" val="2746120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Arsa ve Arazi Ayrımı</a:t>
            </a:r>
            <a:endParaRPr lang="tr-TR" sz="2400" b="1" dirty="0">
              <a:solidFill>
                <a:schemeClr val="tx2"/>
              </a:solidFill>
            </a:endParaRPr>
          </a:p>
        </p:txBody>
      </p:sp>
      <p:sp>
        <p:nvSpPr>
          <p:cNvPr id="4" name="Dikdörtgen 3"/>
          <p:cNvSpPr/>
          <p:nvPr/>
        </p:nvSpPr>
        <p:spPr>
          <a:xfrm>
            <a:off x="782858" y="967636"/>
            <a:ext cx="7557470" cy="2739211"/>
          </a:xfrm>
          <a:prstGeom prst="rect">
            <a:avLst/>
          </a:prstGeom>
        </p:spPr>
        <p:txBody>
          <a:bodyPr wrap="square">
            <a:spAutoFit/>
          </a:bodyPr>
          <a:lstStyle/>
          <a:p>
            <a:pPr algn="just">
              <a:spcBef>
                <a:spcPts val="600"/>
              </a:spcBef>
              <a:spcAft>
                <a:spcPts val="600"/>
              </a:spcAft>
            </a:pPr>
            <a:r>
              <a:rPr lang="tr-TR" sz="2200" b="1" spc="-50" dirty="0">
                <a:ea typeface="Trebuchet MS" panose="020B0603020202020204" pitchFamily="34" charset="0"/>
                <a:cs typeface="Trebuchet MS" panose="020B0603020202020204" pitchFamily="34" charset="0"/>
              </a:rPr>
              <a:t>Yasal düzenlemeler kapsamında özellikle;</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1319 Sayılı Emlak Vergisi Kanunu,</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3194 Sayılı İmar Kanunu ve 5403 Sayılı Kanun </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83/6122 Sayılı Bakanlar Kurulu Kararı</a:t>
            </a: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5216 Sayılı Büyükşehir Belediyesi Kanunu, 5393 Sayılı Belediye Kanunu ve 6360 Sayılı Kanun değişikliği önemli </a:t>
            </a:r>
            <a:r>
              <a:rPr lang="tr-TR" sz="2200" spc="-50" dirty="0" smtClean="0">
                <a:ea typeface="Trebuchet MS" panose="020B0603020202020204" pitchFamily="34" charset="0"/>
                <a:cs typeface="Trebuchet MS" panose="020B0603020202020204" pitchFamily="34" charset="0"/>
              </a:rPr>
              <a:t>görülmektedir.</a:t>
            </a:r>
            <a:endParaRPr lang="tr-TR" sz="2200"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414439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17089</TotalTime>
  <Words>993</Words>
  <Application>Microsoft Office PowerPoint</Application>
  <PresentationFormat>Ekran Gösterisi (4:3)</PresentationFormat>
  <Paragraphs>55</Paragraphs>
  <Slides>12</Slides>
  <Notes>0</Notes>
  <HiddenSlides>0</HiddenSlides>
  <MMClips>0</MMClips>
  <ScaleCrop>false</ScaleCrop>
  <HeadingPairs>
    <vt:vector size="4" baseType="variant">
      <vt:variant>
        <vt:lpstr>Tema</vt:lpstr>
      </vt:variant>
      <vt:variant>
        <vt:i4>3</vt:i4>
      </vt:variant>
      <vt:variant>
        <vt:lpstr>Slayt Başlıkları</vt:lpstr>
      </vt:variant>
      <vt:variant>
        <vt:i4>12</vt:i4>
      </vt:variant>
    </vt:vector>
  </HeadingPairs>
  <TitlesOfParts>
    <vt:vector size="15"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845</cp:revision>
  <cp:lastPrinted>2016-10-24T07:53:35Z</cp:lastPrinted>
  <dcterms:created xsi:type="dcterms:W3CDTF">2016-09-18T09:35:24Z</dcterms:created>
  <dcterms:modified xsi:type="dcterms:W3CDTF">2020-02-24T07:29:53Z</dcterms:modified>
</cp:coreProperties>
</file>