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47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82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29965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50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7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98458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56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56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04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5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3297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79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60026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26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39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86470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5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29.12.2017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055615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29.12.2017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3627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13. </a:t>
            </a:r>
            <a:r>
              <a:rPr lang="tr-TR" dirty="0" smtClean="0">
                <a:latin typeface="Garamond" panose="02020404030301010803" pitchFamily="18" charset="0"/>
              </a:rPr>
              <a:t>Hafta: </a:t>
            </a:r>
            <a:r>
              <a:rPr lang="nn-NO" dirty="0"/>
              <a:t>Dini </a:t>
            </a:r>
            <a:r>
              <a:rPr lang="tr-TR" dirty="0" smtClean="0"/>
              <a:t>Etkileyen Sosyal Hayat</a:t>
            </a:r>
            <a:endParaRPr lang="nn-NO" dirty="0"/>
          </a:p>
          <a:p>
            <a:endParaRPr lang="tr-TR" dirty="0"/>
          </a:p>
        </p:txBody>
      </p:sp>
    </p:spTree>
    <p:extLst>
      <p:ext uri="{BB962C8B-B14F-4D97-AF65-F5344CB8AC3E}">
        <p14:creationId xmlns:p14="http://schemas.microsoft.com/office/powerpoint/2010/main" val="277562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Hayatın Dine Etkisi</a:t>
            </a:r>
            <a:endParaRPr lang="tr-TR" dirty="0"/>
          </a:p>
        </p:txBody>
      </p:sp>
      <p:sp>
        <p:nvSpPr>
          <p:cNvPr id="3" name="İçerik Yer Tutucusu 2"/>
          <p:cNvSpPr>
            <a:spLocks noGrp="1"/>
          </p:cNvSpPr>
          <p:nvPr>
            <p:ph idx="1"/>
          </p:nvPr>
        </p:nvSpPr>
        <p:spPr/>
        <p:txBody>
          <a:bodyPr>
            <a:normAutofit/>
          </a:bodyPr>
          <a:lstStyle/>
          <a:p>
            <a:r>
              <a:rPr lang="tr-TR" dirty="0" smtClean="0"/>
              <a:t>Din sosyolojisi alanında yapılan araştırmalar, dinin, </a:t>
            </a:r>
            <a:r>
              <a:rPr lang="tr-TR" dirty="0"/>
              <a:t>kendi başına ayrı bir gerçeklik/varlık olarak </a:t>
            </a:r>
            <a:r>
              <a:rPr lang="tr-TR" dirty="0" smtClean="0"/>
              <a:t>anlaşılmaması ve araştırılmaması gerektiğini göstermektedir. </a:t>
            </a:r>
            <a:r>
              <a:rPr lang="tr-TR" dirty="0"/>
              <a:t>Bilakis, onun daima belirli bir sosyokültürel çevre içerisinde yerleşik olduğu unutulmamalıdır. </a:t>
            </a:r>
            <a:endParaRPr lang="tr-TR" dirty="0"/>
          </a:p>
        </p:txBody>
      </p:sp>
    </p:spTree>
    <p:extLst>
      <p:ext uri="{BB962C8B-B14F-4D97-AF65-F5344CB8AC3E}">
        <p14:creationId xmlns:p14="http://schemas.microsoft.com/office/powerpoint/2010/main" val="75915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Hayatın Dine Etkisi</a:t>
            </a:r>
            <a:endParaRPr lang="tr-TR" dirty="0"/>
          </a:p>
        </p:txBody>
      </p:sp>
      <p:sp>
        <p:nvSpPr>
          <p:cNvPr id="3" name="İçerik Yer Tutucusu 2"/>
          <p:cNvSpPr>
            <a:spLocks noGrp="1"/>
          </p:cNvSpPr>
          <p:nvPr>
            <p:ph idx="1"/>
          </p:nvPr>
        </p:nvSpPr>
        <p:spPr/>
        <p:txBody>
          <a:bodyPr>
            <a:normAutofit/>
          </a:bodyPr>
          <a:lstStyle/>
          <a:p>
            <a:r>
              <a:rPr lang="tr-TR" dirty="0"/>
              <a:t>Dini tecrübeleri ve kurumları bilgilendiren, belirleyen ve şekillendirenler daima sosyal güçler, beşeri kurumlar ve kültürel ürünlerdir. Toplumsal cinsiyet normları, cinsiyet ayrımı, siyasi tartışmalar, iktisadi olgular, ırki meseleler, ekolojik ortamlar, medya güçleri, aile yapıları, teknolojik gelişmeler, sanatsal hareketler, özetle sosyal hayatın geneli için önemli olan herhangi bir şey ya da her şey dini hayat açısından da önemli olacaktır. </a:t>
            </a:r>
            <a:endParaRPr lang="tr-TR" dirty="0"/>
          </a:p>
        </p:txBody>
      </p:sp>
    </p:spTree>
    <p:extLst>
      <p:ext uri="{BB962C8B-B14F-4D97-AF65-F5344CB8AC3E}">
        <p14:creationId xmlns:p14="http://schemas.microsoft.com/office/powerpoint/2010/main" val="247641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Hayatın Dine Etkisi</a:t>
            </a:r>
            <a:endParaRPr lang="tr-TR" dirty="0"/>
          </a:p>
        </p:txBody>
      </p:sp>
      <p:sp>
        <p:nvSpPr>
          <p:cNvPr id="3" name="İçerik Yer Tutucusu 2"/>
          <p:cNvSpPr>
            <a:spLocks noGrp="1"/>
          </p:cNvSpPr>
          <p:nvPr>
            <p:ph idx="1"/>
          </p:nvPr>
        </p:nvSpPr>
        <p:spPr/>
        <p:txBody>
          <a:bodyPr/>
          <a:lstStyle/>
          <a:p>
            <a:r>
              <a:rPr lang="tr-TR" dirty="0"/>
              <a:t>İster pekiştirici ya da reddedici, ister teşvik edici ya da mücadeleci ve isterse övücü ya da yerici bir biçimde olsun din, her zaman ve her tarihsel durumda, içinde bulunduğu daha geniş kültürün belirli sosyal normları, değerleri, sembolleri ve kurumlarıyla girift bir ilişki içerisindedir.</a:t>
            </a:r>
            <a:endParaRPr lang="tr-TR" dirty="0"/>
          </a:p>
        </p:txBody>
      </p:sp>
    </p:spTree>
    <p:extLst>
      <p:ext uri="{BB962C8B-B14F-4D97-AF65-F5344CB8AC3E}">
        <p14:creationId xmlns:p14="http://schemas.microsoft.com/office/powerpoint/2010/main" val="291236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Hayatın Dine Etkisi</a:t>
            </a:r>
            <a:endParaRPr lang="tr-TR" dirty="0"/>
          </a:p>
        </p:txBody>
      </p:sp>
      <p:sp>
        <p:nvSpPr>
          <p:cNvPr id="3" name="İçerik Yer Tutucusu 2"/>
          <p:cNvSpPr>
            <a:spLocks noGrp="1"/>
          </p:cNvSpPr>
          <p:nvPr>
            <p:ph idx="1"/>
          </p:nvPr>
        </p:nvSpPr>
        <p:spPr/>
        <p:txBody>
          <a:bodyPr>
            <a:normAutofit/>
          </a:bodyPr>
          <a:lstStyle/>
          <a:p>
            <a:r>
              <a:rPr lang="tr-TR" dirty="0"/>
              <a:t>Elbette din bu ilişkide her zaman etkileyen taraf değildir. </a:t>
            </a:r>
            <a:r>
              <a:rPr lang="tr-TR" dirty="0" smtClean="0"/>
              <a:t>Toplum </a:t>
            </a:r>
            <a:r>
              <a:rPr lang="tr-TR" dirty="0"/>
              <a:t>ya da kültür, çeşitli bileşenlerden oluşan bir pastaya benzetilirse, din daima sosyokültürel hamurun ana bileşenidir. Sosyokültürel hayata özel bir tat veren din daima tamamlayıcı unsur olur. En nihayetinde de diğer bütün bileşenleri etkiler ve pastanın bütünlüğünü büyük oranda belirler. </a:t>
            </a:r>
            <a:endParaRPr lang="tr-TR" dirty="0"/>
          </a:p>
        </p:txBody>
      </p:sp>
    </p:spTree>
    <p:extLst>
      <p:ext uri="{BB962C8B-B14F-4D97-AF65-F5344CB8AC3E}">
        <p14:creationId xmlns:p14="http://schemas.microsoft.com/office/powerpoint/2010/main" val="270149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Sosyal Hayatın Dine Etkisi</a:t>
            </a:r>
            <a:endParaRPr lang="tr-TR" dirty="0"/>
          </a:p>
        </p:txBody>
      </p:sp>
      <p:sp>
        <p:nvSpPr>
          <p:cNvPr id="3" name="İçerik Yer Tutucusu 2"/>
          <p:cNvSpPr>
            <a:spLocks noGrp="1"/>
          </p:cNvSpPr>
          <p:nvPr>
            <p:ph idx="1"/>
          </p:nvPr>
        </p:nvSpPr>
        <p:spPr/>
        <p:txBody>
          <a:bodyPr>
            <a:normAutofit/>
          </a:bodyPr>
          <a:lstStyle/>
          <a:p>
            <a:r>
              <a:rPr lang="tr-TR" dirty="0"/>
              <a:t>Sosyologların çoğu dini hayatı etkileyen diğer sosyal faktörler üzerinde çalışsa da, biz, dini tecrübeler ve kurumların toplumun diğer unsurlarını da sürekli bilgilendirdiğinin, onlara açıklık kattığının ve onları şekillendirdiğinin farkındayız. İşte din sosyologlarını büyüleyen de bu diyalektiktir. Başka bir ifadeyle, çeşitli sosyal olguların dini hayatı ve dini hayatın sırasıyla diğer sosyal olguları nasıl etkilediğidir.</a:t>
            </a:r>
            <a:endParaRPr lang="tr-TR" dirty="0"/>
          </a:p>
        </p:txBody>
      </p:sp>
    </p:spTree>
    <p:extLst>
      <p:ext uri="{BB962C8B-B14F-4D97-AF65-F5344CB8AC3E}">
        <p14:creationId xmlns:p14="http://schemas.microsoft.com/office/powerpoint/2010/main" val="426429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normAutofit/>
          </a:bodyPr>
          <a:lstStyle/>
          <a:p>
            <a:r>
              <a:rPr lang="tr-TR" dirty="0" smtClean="0"/>
              <a:t>Sonuç olarak bu dersin amacı, sosyal yönelimlerin </a:t>
            </a:r>
            <a:r>
              <a:rPr lang="tr-TR" dirty="0"/>
              <a:t>kaçınılmaz olarak dini hayatı </a:t>
            </a:r>
            <a:r>
              <a:rPr lang="tr-TR" dirty="0" smtClean="0"/>
              <a:t>etkilediği </a:t>
            </a:r>
            <a:r>
              <a:rPr lang="tr-TR" dirty="0"/>
              <a:t>düşüncesini </a:t>
            </a:r>
            <a:r>
              <a:rPr lang="tr-TR" dirty="0" smtClean="0"/>
              <a:t>göstermekti. Bu durum, din-toplum ilişkisinin diyalektik ve etkileşimsel karakterini göstermesi bakımından önemlidir.</a:t>
            </a:r>
            <a:endParaRPr lang="tr-TR" dirty="0"/>
          </a:p>
        </p:txBody>
      </p:sp>
    </p:spTree>
    <p:extLst>
      <p:ext uri="{BB962C8B-B14F-4D97-AF65-F5344CB8AC3E}">
        <p14:creationId xmlns:p14="http://schemas.microsoft.com/office/powerpoint/2010/main" val="21948353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22</TotalTime>
  <Words>335</Words>
  <Application>Microsoft Office PowerPoint</Application>
  <PresentationFormat>Ekran Gösterisi (4:3)</PresentationFormat>
  <Paragraphs>15</Paragraphs>
  <Slides>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Garamond</vt:lpstr>
      <vt:lpstr>Organik</vt:lpstr>
      <vt:lpstr>Din Sosyolojisi I</vt:lpstr>
      <vt:lpstr>Sosyal Hayatın Dine Etkisi</vt:lpstr>
      <vt:lpstr>Sosyal Hayatın Dine Etkisi</vt:lpstr>
      <vt:lpstr>Sosyal Hayatın Dine Etkisi</vt:lpstr>
      <vt:lpstr>Sosyal Hayatın Dine Etkisi</vt:lpstr>
      <vt:lpstr>Sosyal Hayatın Dine Etkisi</vt:lpstr>
      <vt:lpstr>Sonuç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user</cp:lastModifiedBy>
  <cp:revision>5</cp:revision>
  <dcterms:created xsi:type="dcterms:W3CDTF">2017-12-18T19:45:56Z</dcterms:created>
  <dcterms:modified xsi:type="dcterms:W3CDTF">2017-12-29T14:39:09Z</dcterms:modified>
</cp:coreProperties>
</file>