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9"/>
  </p:notesMasterIdLst>
  <p:sldIdLst>
    <p:sldId id="263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90"/>
  </p:normalViewPr>
  <p:slideViewPr>
    <p:cSldViewPr snapToGrid="0" snapToObjects="1">
      <p:cViewPr varScale="1">
        <p:scale>
          <a:sx n="111" d="100"/>
          <a:sy n="111" d="100"/>
        </p:scale>
        <p:origin x="63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073C6-987B-EF45-B8AA-D591AF4A2A44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3AD8AD-BC96-3045-9343-FF27977718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44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Daha önce bir yaklaşımdan söz edilmemişti. Bir kuramsal temele oturtulmaya çalışıyor. Bunun için de alanyazındaki çalışmalar ve uygulamalar incelenmiş.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3AD8AD-BC96-3045-9343-FF27977718DE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4033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işlemler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kavramlardan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başlayarak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öğrencilerin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gruplar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hâlinde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gerçek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hayatla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ilgili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problemlere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tabanlı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çözüm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üretmeleri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amaçlanmıştır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3AD8AD-BC96-3045-9343-FF27977718DE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4913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967-AB1F-2740-8BF8-02279D0BD115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D47DAB2-36D6-3946-A0DE-5461AC2787B6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4795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967-AB1F-2740-8BF8-02279D0BD115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DAB2-36D6-3946-A0DE-5461AC2787B6}" type="slidenum">
              <a:rPr lang="tr-TR" smtClean="0"/>
              <a:t>‹#›</a:t>
            </a:fld>
            <a:endParaRPr lang="tr-T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442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967-AB1F-2740-8BF8-02279D0BD115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DAB2-36D6-3946-A0DE-5461AC2787B6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7180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967-AB1F-2740-8BF8-02279D0BD115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DAB2-36D6-3946-A0DE-5461AC2787B6}" type="slidenum">
              <a:rPr lang="tr-TR" smtClean="0"/>
              <a:t>‹#›</a:t>
            </a:fld>
            <a:endParaRPr lang="tr-T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2511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967-AB1F-2740-8BF8-02279D0BD115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DAB2-36D6-3946-A0DE-5461AC2787B6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235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967-AB1F-2740-8BF8-02279D0BD115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DAB2-36D6-3946-A0DE-5461AC2787B6}" type="slidenum">
              <a:rPr lang="tr-TR" smtClean="0"/>
              <a:t>‹#›</a:t>
            </a:fld>
            <a:endParaRPr lang="tr-T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6966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967-AB1F-2740-8BF8-02279D0BD115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DAB2-36D6-3946-A0DE-5461AC2787B6}" type="slidenum">
              <a:rPr lang="tr-TR" smtClean="0"/>
              <a:t>‹#›</a:t>
            </a:fld>
            <a:endParaRPr lang="tr-T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568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967-AB1F-2740-8BF8-02279D0BD115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DAB2-36D6-3946-A0DE-5461AC2787B6}" type="slidenum">
              <a:rPr lang="tr-TR" smtClean="0"/>
              <a:t>‹#›</a:t>
            </a:fld>
            <a:endParaRPr lang="tr-T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7591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967-AB1F-2740-8BF8-02279D0BD115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DAB2-36D6-3946-A0DE-5461AC2787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4459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967-AB1F-2740-8BF8-02279D0BD115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DAB2-36D6-3946-A0DE-5461AC2787B6}" type="slidenum">
              <a:rPr lang="tr-TR" smtClean="0"/>
              <a:t>‹#›</a:t>
            </a:fld>
            <a:endParaRPr lang="tr-T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3030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1D741967-AB1F-2740-8BF8-02279D0BD115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DAB2-36D6-3946-A0DE-5461AC2787B6}" type="slidenum">
              <a:rPr lang="tr-TR" smtClean="0"/>
              <a:t>‹#›</a:t>
            </a:fld>
            <a:endParaRPr lang="tr-T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7152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41967-AB1F-2740-8BF8-02279D0BD115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D47DAB2-36D6-3946-A0DE-5461AC2787B6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1664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1F24F-92C9-C047-BF34-D8972883D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2006- Bilgisayar Dersi Öğretim Programı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BEBBC-428C-0442-AB3C-8290BFC3A4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Program tanıtımına ilk </a:t>
            </a:r>
            <a:r>
              <a:rPr lang="en-US" dirty="0"/>
              <a:t>1739 </a:t>
            </a:r>
            <a:r>
              <a:rPr lang="en-US" dirty="0" err="1"/>
              <a:t>Sayılı</a:t>
            </a:r>
            <a:r>
              <a:rPr lang="en-US" dirty="0"/>
              <a:t> Millî </a:t>
            </a:r>
            <a:r>
              <a:rPr lang="en-US" dirty="0" err="1"/>
              <a:t>Eğitim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Kanunu’na</a:t>
            </a:r>
            <a:r>
              <a:rPr lang="en-US" dirty="0"/>
              <a:t> </a:t>
            </a:r>
            <a:r>
              <a:rPr lang="en-US" dirty="0" err="1"/>
              <a:t>göre</a:t>
            </a:r>
            <a:r>
              <a:rPr lang="en-US" dirty="0"/>
              <a:t> </a:t>
            </a:r>
            <a:r>
              <a:rPr lang="en-US" dirty="0" err="1"/>
              <a:t>Türk</a:t>
            </a:r>
            <a:r>
              <a:rPr lang="en-US" dirty="0"/>
              <a:t> Millî </a:t>
            </a:r>
            <a:r>
              <a:rPr lang="en-US" dirty="0" err="1"/>
              <a:t>Eğitimi’nin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amaçlarından</a:t>
            </a:r>
            <a:r>
              <a:rPr lang="en-US" dirty="0"/>
              <a:t> </a:t>
            </a:r>
            <a:r>
              <a:rPr lang="en-US" dirty="0" err="1"/>
              <a:t>birkaç</a:t>
            </a:r>
            <a:r>
              <a:rPr lang="en-US" dirty="0"/>
              <a:t> </a:t>
            </a:r>
            <a:r>
              <a:rPr lang="en-US" dirty="0" err="1"/>
              <a:t>madde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başlanmıştır</a:t>
            </a:r>
            <a:r>
              <a:rPr lang="en-US" dirty="0"/>
              <a:t>.  </a:t>
            </a:r>
          </a:p>
          <a:p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0215B8-A913-0C4D-BF4A-74ABC0CBC2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699" y="4001294"/>
            <a:ext cx="8926700" cy="1785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352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194D3-41EB-6842-8ABD-6F4838693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5B0EAA-2BB3-FA44-B653-854FA145C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71951" cy="4351338"/>
          </a:xfrm>
        </p:spPr>
        <p:txBody>
          <a:bodyPr/>
          <a:lstStyle/>
          <a:p>
            <a:r>
              <a:rPr lang="en-US" b="1" dirty="0" err="1"/>
              <a:t>Bilişim</a:t>
            </a:r>
            <a:r>
              <a:rPr lang="en-US" b="1" dirty="0"/>
              <a:t> </a:t>
            </a:r>
            <a:r>
              <a:rPr lang="en-US" b="1" dirty="0" err="1"/>
              <a:t>Teknolojileri</a:t>
            </a:r>
            <a:r>
              <a:rPr lang="en-US" b="1" dirty="0"/>
              <a:t> </a:t>
            </a:r>
            <a:r>
              <a:rPr lang="en-US" b="1" dirty="0" err="1"/>
              <a:t>Etiği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Sosyal</a:t>
            </a:r>
            <a:r>
              <a:rPr lang="en-US" b="1" dirty="0"/>
              <a:t> </a:t>
            </a:r>
            <a:r>
              <a:rPr lang="en-US" b="1" dirty="0" err="1"/>
              <a:t>Değerler</a:t>
            </a:r>
            <a:r>
              <a:rPr lang="en-US" b="1" dirty="0"/>
              <a:t> (BTESD) </a:t>
            </a:r>
            <a:endParaRPr lang="en-US" dirty="0"/>
          </a:p>
          <a:p>
            <a:pPr lvl="1"/>
            <a:r>
              <a:rPr lang="en-US" dirty="0" err="1"/>
              <a:t>Bilişim</a:t>
            </a:r>
            <a:r>
              <a:rPr lang="en-US" dirty="0"/>
              <a:t> </a:t>
            </a:r>
            <a:r>
              <a:rPr lang="en-US" dirty="0" err="1"/>
              <a:t>Teknolojileri’nin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kullanım</a:t>
            </a:r>
            <a:r>
              <a:rPr lang="en-US" dirty="0"/>
              <a:t> </a:t>
            </a:r>
            <a:r>
              <a:rPr lang="en-US" dirty="0" err="1"/>
              <a:t>alanı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bilgiye</a:t>
            </a:r>
            <a:r>
              <a:rPr lang="en-US" dirty="0"/>
              <a:t> </a:t>
            </a:r>
            <a:r>
              <a:rPr lang="en-US" dirty="0" err="1"/>
              <a:t>erişim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iletişim</a:t>
            </a:r>
            <a:r>
              <a:rPr lang="en-US" dirty="0"/>
              <a:t> </a:t>
            </a:r>
            <a:r>
              <a:rPr lang="en-US" dirty="0" err="1"/>
              <a:t>konusunda</a:t>
            </a:r>
            <a:r>
              <a:rPr lang="en-US" dirty="0"/>
              <a:t> </a:t>
            </a:r>
            <a:r>
              <a:rPr lang="en-US" dirty="0" err="1"/>
              <a:t>öğrencilerin</a:t>
            </a:r>
            <a:r>
              <a:rPr lang="en-US" dirty="0"/>
              <a:t> </a:t>
            </a:r>
            <a:r>
              <a:rPr lang="en-US" dirty="0" err="1"/>
              <a:t>uyması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</a:t>
            </a:r>
            <a:r>
              <a:rPr lang="en-US" dirty="0" err="1"/>
              <a:t>etik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değerlere</a:t>
            </a:r>
            <a:r>
              <a:rPr lang="en-US" dirty="0"/>
              <a:t> </a:t>
            </a:r>
            <a:r>
              <a:rPr lang="en-US" dirty="0" err="1"/>
              <a:t>yönelik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beceriler</a:t>
            </a:r>
            <a:r>
              <a:rPr lang="en-US" dirty="0"/>
              <a:t> </a:t>
            </a:r>
            <a:r>
              <a:rPr lang="en-US" dirty="0" err="1"/>
              <a:t>kazandırılmaya</a:t>
            </a:r>
            <a:r>
              <a:rPr lang="en-US" dirty="0"/>
              <a:t> </a:t>
            </a:r>
            <a:r>
              <a:rPr lang="en-US" dirty="0" err="1"/>
              <a:t>çalışılmıştır</a:t>
            </a:r>
            <a:r>
              <a:rPr lang="en-US" dirty="0"/>
              <a:t>. </a:t>
            </a:r>
          </a:p>
          <a:p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5C9797-C895-CC4C-B1A2-474B7C80C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7105" y="20750"/>
            <a:ext cx="5408481" cy="47293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4D7A5F-BBC8-A94C-9C52-E86D78A58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8871" y="4689836"/>
            <a:ext cx="5007429" cy="222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332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43CA8-5956-2D4C-9110-0B96621D9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Bilgisayar</a:t>
            </a:r>
            <a:r>
              <a:rPr lang="en-US" b="1" dirty="0"/>
              <a:t> </a:t>
            </a:r>
            <a:r>
              <a:rPr lang="en-US" b="1" dirty="0" err="1"/>
              <a:t>Dersi</a:t>
            </a:r>
            <a:r>
              <a:rPr lang="en-US" b="1" dirty="0"/>
              <a:t> </a:t>
            </a:r>
            <a:r>
              <a:rPr lang="en-US" b="1" dirty="0" err="1"/>
              <a:t>Öğretim</a:t>
            </a:r>
            <a:r>
              <a:rPr lang="en-US" b="1" dirty="0"/>
              <a:t> </a:t>
            </a:r>
            <a:r>
              <a:rPr lang="en-US" b="1" dirty="0" err="1"/>
              <a:t>Programı’nın</a:t>
            </a:r>
            <a:r>
              <a:rPr lang="en-US" b="1" dirty="0"/>
              <a:t> </a:t>
            </a:r>
            <a:r>
              <a:rPr lang="en-US" b="1" dirty="0" err="1"/>
              <a:t>Uygulama</a:t>
            </a:r>
            <a:r>
              <a:rPr lang="en-US" b="1" dirty="0"/>
              <a:t> </a:t>
            </a:r>
            <a:r>
              <a:rPr lang="en-US" b="1" dirty="0" err="1"/>
              <a:t>Süreci</a:t>
            </a:r>
            <a:r>
              <a:rPr lang="en-US" b="1" dirty="0"/>
              <a:t> 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75F115-376C-C948-919C-9A37C20634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Programın</a:t>
            </a:r>
            <a:r>
              <a:rPr lang="en-US" dirty="0"/>
              <a:t> </a:t>
            </a:r>
            <a:r>
              <a:rPr lang="en-US" dirty="0" err="1"/>
              <a:t>uygulanması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 </a:t>
            </a:r>
            <a:r>
              <a:rPr lang="en-US" dirty="0" err="1"/>
              <a:t>öğrenme</a:t>
            </a:r>
            <a:r>
              <a:rPr lang="en-US" dirty="0"/>
              <a:t> </a:t>
            </a:r>
            <a:r>
              <a:rPr lang="en-US" dirty="0" err="1"/>
              <a:t>alanları</a:t>
            </a:r>
            <a:r>
              <a:rPr lang="en-US" dirty="0"/>
              <a:t>;</a:t>
            </a:r>
          </a:p>
          <a:p>
            <a:pPr lvl="1"/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, </a:t>
            </a:r>
          </a:p>
          <a:p>
            <a:pPr lvl="1"/>
            <a:r>
              <a:rPr lang="en-US" dirty="0" err="1"/>
              <a:t>orta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ileri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üç </a:t>
            </a:r>
            <a:r>
              <a:rPr lang="en-US" dirty="0" err="1"/>
              <a:t>seviyeye</a:t>
            </a:r>
            <a:r>
              <a:rPr lang="en-US" dirty="0"/>
              <a:t> </a:t>
            </a:r>
            <a:r>
              <a:rPr lang="en-US" dirty="0" err="1"/>
              <a:t>ayrılmıştır</a:t>
            </a:r>
            <a:r>
              <a:rPr lang="en-US" dirty="0"/>
              <a:t>. </a:t>
            </a:r>
          </a:p>
          <a:p>
            <a:r>
              <a:rPr lang="en-US" dirty="0"/>
              <a:t>Her üç </a:t>
            </a:r>
            <a:r>
              <a:rPr lang="en-US" dirty="0" err="1"/>
              <a:t>seviye</a:t>
            </a:r>
            <a:r>
              <a:rPr lang="en-US" dirty="0"/>
              <a:t> </a:t>
            </a:r>
            <a:r>
              <a:rPr lang="en-US" dirty="0" err="1"/>
              <a:t>için</a:t>
            </a:r>
            <a:r>
              <a:rPr lang="en-US" dirty="0"/>
              <a:t> </a:t>
            </a:r>
            <a:r>
              <a:rPr lang="en-US" b="1" dirty="0" err="1"/>
              <a:t>Bilişim</a:t>
            </a:r>
            <a:r>
              <a:rPr lang="en-US" b="1" dirty="0"/>
              <a:t> </a:t>
            </a:r>
            <a:r>
              <a:rPr lang="en-US" b="1" dirty="0" err="1"/>
              <a:t>Teknolojileri</a:t>
            </a:r>
            <a:r>
              <a:rPr lang="en-US" b="1" dirty="0"/>
              <a:t> </a:t>
            </a:r>
            <a:r>
              <a:rPr lang="en-US" b="1" dirty="0" err="1"/>
              <a:t>Becerileri</a:t>
            </a:r>
            <a:r>
              <a:rPr lang="en-US" b="1" dirty="0"/>
              <a:t> (BTB)</a:t>
            </a:r>
            <a:r>
              <a:rPr lang="en-US" dirty="0"/>
              <a:t> </a:t>
            </a:r>
            <a:r>
              <a:rPr lang="en-US" dirty="0" err="1"/>
              <a:t>belirlenmis</a:t>
            </a:r>
            <a:r>
              <a:rPr lang="en-US" dirty="0"/>
              <a:t>̧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programa</a:t>
            </a:r>
            <a:r>
              <a:rPr lang="en-US" dirty="0"/>
              <a:t> </a:t>
            </a:r>
            <a:r>
              <a:rPr lang="en-US" b="1" dirty="0" err="1"/>
              <a:t>sekiz</a:t>
            </a:r>
            <a:r>
              <a:rPr lang="en-US" b="1" dirty="0"/>
              <a:t> </a:t>
            </a:r>
            <a:r>
              <a:rPr lang="en-US" b="1" dirty="0" err="1"/>
              <a:t>basamak</a:t>
            </a:r>
            <a:r>
              <a:rPr lang="en-US" b="1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uygulanmıştır</a:t>
            </a:r>
            <a:r>
              <a:rPr lang="en-US" dirty="0"/>
              <a:t>.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programı</a:t>
            </a:r>
            <a:r>
              <a:rPr lang="en-US" dirty="0"/>
              <a:t> “</a:t>
            </a:r>
            <a:r>
              <a:rPr lang="en-US" dirty="0" err="1"/>
              <a:t>Basamaklı</a:t>
            </a:r>
            <a:r>
              <a:rPr lang="en-US" dirty="0"/>
              <a:t> </a:t>
            </a:r>
            <a:r>
              <a:rPr lang="en-US" dirty="0" err="1"/>
              <a:t>Seviye</a:t>
            </a:r>
            <a:r>
              <a:rPr lang="en-US" dirty="0"/>
              <a:t>”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adlandırabiliriz</a:t>
            </a:r>
            <a:r>
              <a:rPr lang="en-US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4725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5EAB9-01F9-2243-9731-A4463B730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Bilişim</a:t>
            </a:r>
            <a:r>
              <a:rPr lang="en-US" b="1" dirty="0"/>
              <a:t> </a:t>
            </a:r>
            <a:r>
              <a:rPr lang="en-US" b="1" dirty="0" err="1"/>
              <a:t>Teknolojileri</a:t>
            </a:r>
            <a:r>
              <a:rPr lang="en-US" b="1" dirty="0"/>
              <a:t> </a:t>
            </a:r>
            <a:r>
              <a:rPr lang="en-US" b="1" dirty="0" err="1"/>
              <a:t>Becerileri</a:t>
            </a:r>
            <a:r>
              <a:rPr lang="en-US" b="1" dirty="0"/>
              <a:t> (BTB) </a:t>
            </a:r>
            <a:r>
              <a:rPr lang="en-US" b="1" dirty="0" err="1"/>
              <a:t>ve</a:t>
            </a:r>
            <a:r>
              <a:rPr lang="en-US" b="1" dirty="0"/>
              <a:t> BT </a:t>
            </a:r>
            <a:r>
              <a:rPr lang="en-US" b="1" dirty="0" err="1"/>
              <a:t>Becerilerinin</a:t>
            </a:r>
            <a:r>
              <a:rPr lang="en-US" b="1" dirty="0"/>
              <a:t> </a:t>
            </a:r>
            <a:r>
              <a:rPr lang="en-US" b="1" dirty="0" err="1"/>
              <a:t>Seviyelerine</a:t>
            </a:r>
            <a:r>
              <a:rPr lang="en-US" b="1" dirty="0"/>
              <a:t> </a:t>
            </a:r>
            <a:r>
              <a:rPr lang="en-US" b="1" dirty="0" err="1"/>
              <a:t>göre</a:t>
            </a:r>
            <a:r>
              <a:rPr lang="en-US" b="1" dirty="0"/>
              <a:t>  </a:t>
            </a:r>
            <a:r>
              <a:rPr lang="en-US" b="1" dirty="0" err="1"/>
              <a:t>Performans</a:t>
            </a:r>
            <a:r>
              <a:rPr lang="en-US" b="1" dirty="0"/>
              <a:t> </a:t>
            </a:r>
            <a:r>
              <a:rPr lang="en-US" b="1" dirty="0" err="1"/>
              <a:t>Göstergeleri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765F5-FCEF-5745-B598-1570FE06B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D31050-9222-E346-96C1-16DE576FC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4279" y="2708275"/>
            <a:ext cx="5511800" cy="378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014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F7B40-E406-2246-B71A-CED8B66CE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414A667-350F-B74A-8BB4-387F87A61D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923805" cy="4351338"/>
          </a:xfrm>
        </p:spPr>
        <p:txBody>
          <a:bodyPr/>
          <a:lstStyle/>
          <a:p>
            <a:r>
              <a:rPr lang="en-US" dirty="0" err="1"/>
              <a:t>Bütün</a:t>
            </a:r>
            <a:r>
              <a:rPr lang="en-US" dirty="0"/>
              <a:t> </a:t>
            </a:r>
            <a:r>
              <a:rPr lang="en-US" dirty="0" err="1"/>
              <a:t>öğrenciler</a:t>
            </a:r>
            <a:r>
              <a:rPr lang="en-US" dirty="0"/>
              <a:t> </a:t>
            </a:r>
            <a:r>
              <a:rPr lang="en-US" dirty="0" err="1"/>
              <a:t>üçüncu</a:t>
            </a:r>
            <a:r>
              <a:rPr lang="en-US" dirty="0"/>
              <a:t>̈ </a:t>
            </a:r>
            <a:r>
              <a:rPr lang="en-US" dirty="0" err="1"/>
              <a:t>basamağı</a:t>
            </a:r>
            <a:r>
              <a:rPr lang="en-US" dirty="0"/>
              <a:t> </a:t>
            </a:r>
            <a:r>
              <a:rPr lang="en-US" dirty="0" err="1"/>
              <a:t>bitirmeden</a:t>
            </a:r>
            <a:r>
              <a:rPr lang="en-US" dirty="0"/>
              <a:t> </a:t>
            </a:r>
            <a:r>
              <a:rPr lang="en-US" dirty="0" err="1"/>
              <a:t>önce</a:t>
            </a:r>
            <a:r>
              <a:rPr lang="en-US" dirty="0"/>
              <a:t> </a:t>
            </a:r>
            <a:r>
              <a:rPr lang="en-US" dirty="0" err="1"/>
              <a:t>aşağıda</a:t>
            </a:r>
            <a:r>
              <a:rPr lang="en-US" dirty="0"/>
              <a:t> </a:t>
            </a:r>
            <a:r>
              <a:rPr lang="en-US" dirty="0" err="1"/>
              <a:t>tanımlanan</a:t>
            </a:r>
            <a:r>
              <a:rPr lang="en-US" dirty="0"/>
              <a:t> </a:t>
            </a:r>
            <a:r>
              <a:rPr lang="en-US" dirty="0" err="1"/>
              <a:t>becerileri</a:t>
            </a:r>
            <a:r>
              <a:rPr lang="en-US" dirty="0"/>
              <a:t> </a:t>
            </a:r>
            <a:r>
              <a:rPr lang="en-US" dirty="0" err="1"/>
              <a:t>gösteriyor</a:t>
            </a:r>
            <a:r>
              <a:rPr lang="en-US" dirty="0"/>
              <a:t> </a:t>
            </a:r>
            <a:r>
              <a:rPr lang="en-US" dirty="0" err="1"/>
              <a:t>olmalıdırlar</a:t>
            </a:r>
            <a:r>
              <a:rPr lang="en-US" dirty="0"/>
              <a:t>. </a:t>
            </a:r>
          </a:p>
          <a:p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F10F07-A9F5-7D4C-BA35-58F38DD1AF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5100"/>
            <a:ext cx="5410200" cy="669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907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C71D6-4655-3D4A-93CB-E2C160786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7A2DC0-C1F4-B747-B991-166D9C4A23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375068" cy="4351338"/>
          </a:xfrm>
        </p:spPr>
        <p:txBody>
          <a:bodyPr/>
          <a:lstStyle/>
          <a:p>
            <a:r>
              <a:rPr lang="en-US" dirty="0" err="1"/>
              <a:t>Bütün</a:t>
            </a:r>
            <a:r>
              <a:rPr lang="en-US" dirty="0"/>
              <a:t> </a:t>
            </a:r>
            <a:r>
              <a:rPr lang="en-US" dirty="0" err="1"/>
              <a:t>öğrenciler</a:t>
            </a:r>
            <a:r>
              <a:rPr lang="en-US" dirty="0"/>
              <a:t> </a:t>
            </a:r>
            <a:r>
              <a:rPr lang="en-US" dirty="0" err="1"/>
              <a:t>beşinci</a:t>
            </a:r>
            <a:r>
              <a:rPr lang="en-US" dirty="0"/>
              <a:t> </a:t>
            </a:r>
            <a:r>
              <a:rPr lang="en-US" dirty="0" err="1"/>
              <a:t>basamağı</a:t>
            </a:r>
            <a:r>
              <a:rPr lang="en-US" dirty="0"/>
              <a:t> </a:t>
            </a:r>
            <a:r>
              <a:rPr lang="en-US" dirty="0" err="1"/>
              <a:t>bitirmeden</a:t>
            </a:r>
            <a:r>
              <a:rPr lang="en-US" dirty="0"/>
              <a:t> </a:t>
            </a:r>
            <a:r>
              <a:rPr lang="en-US" dirty="0" err="1"/>
              <a:t>önce</a:t>
            </a:r>
            <a:r>
              <a:rPr lang="en-US" dirty="0"/>
              <a:t> </a:t>
            </a:r>
            <a:r>
              <a:rPr lang="en-US" dirty="0" err="1"/>
              <a:t>aşağıda</a:t>
            </a:r>
            <a:r>
              <a:rPr lang="en-US" dirty="0"/>
              <a:t> </a:t>
            </a:r>
            <a:r>
              <a:rPr lang="en-US" dirty="0" err="1"/>
              <a:t>tanımlanan</a:t>
            </a:r>
            <a:r>
              <a:rPr lang="en-US" dirty="0"/>
              <a:t> </a:t>
            </a:r>
            <a:r>
              <a:rPr lang="en-US" dirty="0" err="1"/>
              <a:t>becerileri</a:t>
            </a:r>
            <a:r>
              <a:rPr lang="en-US" dirty="0"/>
              <a:t> </a:t>
            </a:r>
            <a:r>
              <a:rPr lang="en-US" dirty="0" err="1"/>
              <a:t>gösteriyor</a:t>
            </a:r>
            <a:r>
              <a:rPr lang="en-US" dirty="0"/>
              <a:t> </a:t>
            </a:r>
            <a:r>
              <a:rPr lang="en-US" dirty="0" err="1"/>
              <a:t>olmalıdırlar</a:t>
            </a:r>
            <a:r>
              <a:rPr lang="en-US" dirty="0"/>
              <a:t>. </a:t>
            </a:r>
          </a:p>
          <a:p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AA01E5-9ADF-E442-ABDC-5D963EFF7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731" y="0"/>
            <a:ext cx="49606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98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C71D6-4655-3D4A-93CB-E2C160786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7A2DC0-C1F4-B747-B991-166D9C4A23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375068" cy="4351338"/>
          </a:xfrm>
        </p:spPr>
        <p:txBody>
          <a:bodyPr/>
          <a:lstStyle/>
          <a:p>
            <a:r>
              <a:rPr lang="en-US" dirty="0" err="1"/>
              <a:t>Bütün</a:t>
            </a:r>
            <a:r>
              <a:rPr lang="en-US" dirty="0"/>
              <a:t> </a:t>
            </a:r>
            <a:r>
              <a:rPr lang="en-US" dirty="0" err="1"/>
              <a:t>öğrenciler</a:t>
            </a:r>
            <a:r>
              <a:rPr lang="en-US" dirty="0"/>
              <a:t> </a:t>
            </a:r>
            <a:r>
              <a:rPr lang="en-US" dirty="0" err="1"/>
              <a:t>sekizinci</a:t>
            </a:r>
            <a:r>
              <a:rPr lang="en-US" dirty="0"/>
              <a:t> </a:t>
            </a:r>
            <a:r>
              <a:rPr lang="en-US" dirty="0" err="1"/>
              <a:t>basamağı</a:t>
            </a:r>
            <a:r>
              <a:rPr lang="en-US" dirty="0"/>
              <a:t> </a:t>
            </a:r>
            <a:r>
              <a:rPr lang="en-US" dirty="0" err="1"/>
              <a:t>bitirmeden</a:t>
            </a:r>
            <a:r>
              <a:rPr lang="en-US" dirty="0"/>
              <a:t> </a:t>
            </a:r>
            <a:r>
              <a:rPr lang="en-US" dirty="0" err="1"/>
              <a:t>önce</a:t>
            </a:r>
            <a:r>
              <a:rPr lang="en-US" dirty="0"/>
              <a:t> </a:t>
            </a:r>
            <a:r>
              <a:rPr lang="en-US" dirty="0" err="1"/>
              <a:t>aşağıda</a:t>
            </a:r>
            <a:r>
              <a:rPr lang="en-US" dirty="0"/>
              <a:t> </a:t>
            </a:r>
            <a:r>
              <a:rPr lang="en-US" dirty="0" err="1"/>
              <a:t>tanımlanan</a:t>
            </a:r>
            <a:r>
              <a:rPr lang="en-US" dirty="0"/>
              <a:t> </a:t>
            </a:r>
            <a:r>
              <a:rPr lang="en-US" dirty="0" err="1"/>
              <a:t>becerileri</a:t>
            </a:r>
            <a:r>
              <a:rPr lang="en-US" dirty="0"/>
              <a:t> </a:t>
            </a:r>
            <a:r>
              <a:rPr lang="en-US" dirty="0" err="1"/>
              <a:t>gösteriyor</a:t>
            </a:r>
            <a:r>
              <a:rPr lang="en-US" dirty="0"/>
              <a:t> </a:t>
            </a:r>
            <a:r>
              <a:rPr lang="en-US" dirty="0" err="1"/>
              <a:t>olmalıdırlar</a:t>
            </a:r>
            <a:r>
              <a:rPr lang="en-US" dirty="0"/>
              <a:t>. </a:t>
            </a:r>
          </a:p>
          <a:p>
            <a:endParaRPr lang="tr-T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E697FA-8500-614B-B021-4BECBEAEB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369" y="73573"/>
            <a:ext cx="58211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5109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091CF-7337-2544-A2C6-1BF8FE2D6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508FA-FD1C-4C41-ACD9-A0FCA65BE4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3952C0-DCB0-854E-9861-090E273F94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1050" y="1727200"/>
            <a:ext cx="5549900" cy="34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2739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1CA26E-2146-8C4B-B3C2-8EA287EF9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84F296-3345-3A4F-BC90-46F6CEE06D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MEB(2006). </a:t>
            </a:r>
            <a:r>
              <a:rPr lang="tr-TR" dirty="0"/>
              <a:t>Bilgisayar Dersi Öğretim Programı</a:t>
            </a:r>
          </a:p>
        </p:txBody>
      </p:sp>
    </p:spTree>
    <p:extLst>
      <p:ext uri="{BB962C8B-B14F-4D97-AF65-F5344CB8AC3E}">
        <p14:creationId xmlns:p14="http://schemas.microsoft.com/office/powerpoint/2010/main" val="2940131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6BC89-231F-7F4D-BD0F-B46EFB112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Bilgisayar Dersi Öğretim Programının Vizyonu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1843D5-A083-AD4F-96CD-C949244EE9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Teknolojinin anlamlı öğrenmedeki etkisi</a:t>
            </a:r>
          </a:p>
          <a:p>
            <a:r>
              <a:rPr lang="tr-TR" dirty="0"/>
              <a:t>Kurumların organizasyon ve yönetiminde teknolojinin yeri ve önemi</a:t>
            </a:r>
          </a:p>
          <a:p>
            <a:r>
              <a:rPr lang="tr-TR" dirty="0"/>
              <a:t>Çağın gerisinde kalmak istemeyen bütün ülkelerin bu güçten faydalanmak istemesi</a:t>
            </a:r>
          </a:p>
          <a:p>
            <a:r>
              <a:rPr lang="tr-TR" dirty="0"/>
              <a:t>Bunun ise, ancak Bilişim Teknolojileri eğitimine sahip bireylerin yetiştirilmesiyle mümkün olabileceği vurgulanmıştır.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6991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30AD0-2926-AB4C-A525-773848B62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Bilgisayar Dersi Öğretim Programının Vizyonu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B17D1-86D6-DA42-AD0F-15355D825B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Teknolojik gelişmeler sonucunda ortaya çıkan yeni yeterlilikleri şu ana başlıklar altında toplamak </a:t>
            </a:r>
            <a:r>
              <a:rPr lang="tr-TR" dirty="0" err="1"/>
              <a:t>mümkündür</a:t>
            </a:r>
            <a:r>
              <a:rPr lang="tr-TR" dirty="0"/>
              <a:t>: </a:t>
            </a:r>
          </a:p>
          <a:p>
            <a:pPr lvl="1"/>
            <a:r>
              <a:rPr lang="tr-TR" dirty="0" err="1"/>
              <a:t>Türkçeyi</a:t>
            </a:r>
            <a:r>
              <a:rPr lang="tr-TR" dirty="0"/>
              <a:t> </a:t>
            </a:r>
            <a:r>
              <a:rPr lang="tr-TR" dirty="0" err="1"/>
              <a:t>doğru</a:t>
            </a:r>
            <a:r>
              <a:rPr lang="tr-TR" dirty="0"/>
              <a:t>, etkili ve </a:t>
            </a:r>
            <a:r>
              <a:rPr lang="tr-TR" dirty="0" err="1"/>
              <a:t>güzel</a:t>
            </a:r>
            <a:r>
              <a:rPr lang="tr-TR" dirty="0"/>
              <a:t> kullanma </a:t>
            </a:r>
          </a:p>
          <a:p>
            <a:pPr lvl="1"/>
            <a:r>
              <a:rPr lang="tr-TR" dirty="0" err="1"/>
              <a:t>Bilişim</a:t>
            </a:r>
            <a:r>
              <a:rPr lang="tr-TR" dirty="0"/>
              <a:t> Teknolojileri yeterlilikleri </a:t>
            </a:r>
          </a:p>
          <a:p>
            <a:pPr lvl="1"/>
            <a:r>
              <a:rPr lang="tr-TR" dirty="0" err="1"/>
              <a:t>Eleştirel</a:t>
            </a:r>
            <a:r>
              <a:rPr lang="tr-TR" dirty="0"/>
              <a:t> </a:t>
            </a:r>
            <a:r>
              <a:rPr lang="tr-TR" dirty="0" err="1"/>
              <a:t>düşünme</a:t>
            </a:r>
            <a:r>
              <a:rPr lang="tr-TR" dirty="0"/>
              <a:t> </a:t>
            </a:r>
          </a:p>
          <a:p>
            <a:pPr lvl="1"/>
            <a:r>
              <a:rPr lang="tr-TR" dirty="0"/>
              <a:t>Karar verebilme </a:t>
            </a:r>
          </a:p>
          <a:p>
            <a:pPr lvl="1"/>
            <a:r>
              <a:rPr lang="tr-TR" dirty="0"/>
              <a:t>Beklenmeyen durumlarda ortama </a:t>
            </a:r>
            <a:r>
              <a:rPr lang="tr-TR" dirty="0" err="1"/>
              <a:t>hâkim</a:t>
            </a:r>
            <a:r>
              <a:rPr lang="tr-TR" dirty="0"/>
              <a:t> olabilme </a:t>
            </a:r>
          </a:p>
          <a:p>
            <a:pPr lvl="1"/>
            <a:r>
              <a:rPr lang="tr-TR" dirty="0"/>
              <a:t>Grup </a:t>
            </a:r>
            <a:r>
              <a:rPr lang="tr-TR" dirty="0" err="1"/>
              <a:t>içerisinde</a:t>
            </a:r>
            <a:r>
              <a:rPr lang="tr-TR" dirty="0"/>
              <a:t> </a:t>
            </a:r>
            <a:r>
              <a:rPr lang="tr-TR" dirty="0" err="1"/>
              <a:t>çalışabilme</a:t>
            </a:r>
            <a:r>
              <a:rPr lang="tr-TR" dirty="0"/>
              <a:t> </a:t>
            </a:r>
          </a:p>
          <a:p>
            <a:pPr lvl="1"/>
            <a:r>
              <a:rPr lang="tr-TR" dirty="0" err="1"/>
              <a:t>İletişim</a:t>
            </a:r>
            <a:r>
              <a:rPr lang="tr-TR" dirty="0"/>
              <a:t> becerilerine sahip olma </a:t>
            </a:r>
          </a:p>
          <a:p>
            <a:pPr lvl="1"/>
            <a:r>
              <a:rPr lang="tr-TR" dirty="0" err="1"/>
              <a:t>Çok</a:t>
            </a:r>
            <a:r>
              <a:rPr lang="tr-TR" dirty="0"/>
              <a:t> </a:t>
            </a:r>
            <a:r>
              <a:rPr lang="tr-TR" dirty="0" err="1"/>
              <a:t>yönlu</a:t>
            </a:r>
            <a:r>
              <a:rPr lang="tr-TR" dirty="0"/>
              <a:t>̈ yeterli olma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1191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40792-A580-184F-BE69-6980BBD4C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Bilgisayar</a:t>
            </a:r>
            <a:r>
              <a:rPr lang="en-US" b="1" dirty="0"/>
              <a:t> </a:t>
            </a:r>
            <a:r>
              <a:rPr lang="en-US" b="1" dirty="0" err="1"/>
              <a:t>Dersi</a:t>
            </a:r>
            <a:r>
              <a:rPr lang="en-US" b="1" dirty="0"/>
              <a:t> </a:t>
            </a:r>
            <a:r>
              <a:rPr lang="en-US" b="1" dirty="0" err="1"/>
              <a:t>Öğretim</a:t>
            </a:r>
            <a:r>
              <a:rPr lang="en-US" b="1" dirty="0"/>
              <a:t> </a:t>
            </a:r>
            <a:r>
              <a:rPr lang="en-US" b="1" dirty="0" err="1"/>
              <a:t>Programı’nın</a:t>
            </a:r>
            <a:r>
              <a:rPr lang="en-US" b="1" dirty="0"/>
              <a:t> </a:t>
            </a:r>
            <a:r>
              <a:rPr lang="en-US" b="1" dirty="0" err="1"/>
              <a:t>Temel</a:t>
            </a:r>
            <a:r>
              <a:rPr lang="en-US" b="1" dirty="0"/>
              <a:t> </a:t>
            </a:r>
            <a:r>
              <a:rPr lang="en-US" b="1" dirty="0" err="1"/>
              <a:t>Yaklaşımı</a:t>
            </a:r>
            <a:r>
              <a:rPr lang="en-US" b="1" dirty="0"/>
              <a:t> 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6FB5D-D517-6D49-BB6D-3861701116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A79203-B6C6-4B40-BE98-D94DEBB0EA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8467" y="2565069"/>
            <a:ext cx="9573225" cy="205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421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60048-DE41-A84C-8592-F97FF79A4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Bilgisayar</a:t>
            </a:r>
            <a:r>
              <a:rPr lang="en-US" b="1" dirty="0"/>
              <a:t> </a:t>
            </a:r>
            <a:r>
              <a:rPr lang="en-US" b="1" dirty="0" err="1"/>
              <a:t>Dersi</a:t>
            </a:r>
            <a:r>
              <a:rPr lang="en-US" b="1" dirty="0"/>
              <a:t> </a:t>
            </a:r>
            <a:r>
              <a:rPr lang="en-US" b="1" dirty="0" err="1"/>
              <a:t>Öğretim</a:t>
            </a:r>
            <a:r>
              <a:rPr lang="en-US" b="1" dirty="0"/>
              <a:t> </a:t>
            </a:r>
            <a:r>
              <a:rPr lang="en-US" b="1" dirty="0" err="1"/>
              <a:t>Programı’nın</a:t>
            </a:r>
            <a:r>
              <a:rPr lang="en-US" b="1" dirty="0"/>
              <a:t> </a:t>
            </a:r>
            <a:r>
              <a:rPr lang="en-US" b="1" dirty="0" err="1"/>
              <a:t>Temel</a:t>
            </a:r>
            <a:r>
              <a:rPr lang="en-US" b="1" dirty="0"/>
              <a:t> </a:t>
            </a:r>
            <a:r>
              <a:rPr lang="en-US" b="1" dirty="0" err="1"/>
              <a:t>Yaklaşımı</a:t>
            </a:r>
            <a:r>
              <a:rPr lang="en-US" b="1" dirty="0"/>
              <a:t> 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1FD50-DA2A-4045-A396-0CB80F2AED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267777-EACD-824A-9611-6BB10BB14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992" y="2146134"/>
            <a:ext cx="7420016" cy="4030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036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F0249-DAA5-5849-B481-7A70C88B8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Bilgisayar Dersinde Öğrenme Alanları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C1393F-DD42-224E-A0AB-99479D8E6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44DF4B-5088-B148-9CB1-E5C90D1501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5898" y="2778836"/>
            <a:ext cx="9512568" cy="244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694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F0249-DAA5-5849-B481-7A70C88B8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Bilgisayar Dersinde Öğrenme Alanları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C1393F-DD42-224E-A0AB-99479D8E6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277073-426C-8642-BE36-5739BEB80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332" y="2619097"/>
            <a:ext cx="8674478" cy="276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191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58463-BDFC-4744-891F-32471CF9F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0856CD-3CEF-954C-8F1F-5977253078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Ana öğrenme alanlarının her birinin alt öğrenme alanları belirlenmiştir.</a:t>
            </a:r>
          </a:p>
          <a:p>
            <a:pPr lvl="1"/>
            <a:r>
              <a:rPr lang="en-US" b="1" dirty="0" err="1"/>
              <a:t>Temel</a:t>
            </a:r>
            <a:r>
              <a:rPr lang="en-US" b="1" dirty="0"/>
              <a:t> </a:t>
            </a:r>
            <a:r>
              <a:rPr lang="en-US" b="1" dirty="0" err="1"/>
              <a:t>İşlemler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Kavramlar</a:t>
            </a:r>
            <a:r>
              <a:rPr lang="en-US" b="1" dirty="0"/>
              <a:t> - </a:t>
            </a:r>
            <a:r>
              <a:rPr lang="en-US" dirty="0" err="1"/>
              <a:t>Bilişim</a:t>
            </a:r>
            <a:r>
              <a:rPr lang="en-US" dirty="0"/>
              <a:t> </a:t>
            </a:r>
            <a:r>
              <a:rPr lang="en-US" dirty="0" err="1"/>
              <a:t>Teknolojileri’nin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kavramları</a:t>
            </a:r>
            <a:r>
              <a:rPr lang="en-US" dirty="0"/>
              <a:t>, </a:t>
            </a:r>
            <a:r>
              <a:rPr lang="en-US" dirty="0" err="1"/>
              <a:t>teknolojinin</a:t>
            </a:r>
            <a:r>
              <a:rPr lang="en-US" dirty="0"/>
              <a:t> </a:t>
            </a:r>
            <a:r>
              <a:rPr lang="en-US" dirty="0" err="1"/>
              <a:t>doğası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rolu</a:t>
            </a:r>
            <a:r>
              <a:rPr lang="en-US" dirty="0"/>
              <a:t>̈, </a:t>
            </a:r>
            <a:r>
              <a:rPr lang="en-US" dirty="0" err="1"/>
              <a:t>sağlık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güvenlik</a:t>
            </a:r>
            <a:r>
              <a:rPr lang="en-US" dirty="0"/>
              <a:t>, </a:t>
            </a:r>
            <a:r>
              <a:rPr lang="en-US" dirty="0" err="1"/>
              <a:t>bilgisayar</a:t>
            </a:r>
            <a:r>
              <a:rPr lang="en-US" dirty="0"/>
              <a:t> </a:t>
            </a:r>
            <a:r>
              <a:rPr lang="en-US" dirty="0" err="1"/>
              <a:t>okuryazarlığı</a:t>
            </a:r>
            <a:r>
              <a:rPr lang="en-US" dirty="0"/>
              <a:t>, </a:t>
            </a:r>
            <a:r>
              <a:rPr lang="en-US" dirty="0" err="1"/>
              <a:t>medya</a:t>
            </a:r>
            <a:r>
              <a:rPr lang="en-US" dirty="0"/>
              <a:t> </a:t>
            </a:r>
            <a:r>
              <a:rPr lang="en-US" dirty="0" err="1"/>
              <a:t>okuryazarlığı</a:t>
            </a:r>
            <a:r>
              <a:rPr lang="en-US" dirty="0"/>
              <a:t>,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bilişim</a:t>
            </a:r>
            <a:r>
              <a:rPr lang="en-US" dirty="0"/>
              <a:t> </a:t>
            </a:r>
            <a:r>
              <a:rPr lang="en-US" dirty="0" err="1"/>
              <a:t>güvenliği</a:t>
            </a:r>
            <a:r>
              <a:rPr lang="en-US" dirty="0"/>
              <a:t> </a:t>
            </a:r>
            <a:endParaRPr lang="en-US" dirty="0">
              <a:effectLst/>
            </a:endParaRPr>
          </a:p>
          <a:p>
            <a:pPr lvl="1"/>
            <a:r>
              <a:rPr lang="en-US" b="1" dirty="0" err="1"/>
              <a:t>Bilişim</a:t>
            </a:r>
            <a:r>
              <a:rPr lang="en-US" b="1" dirty="0"/>
              <a:t> </a:t>
            </a:r>
            <a:r>
              <a:rPr lang="en-US" b="1" dirty="0" err="1"/>
              <a:t>Teknolojileri’nin</a:t>
            </a:r>
            <a:r>
              <a:rPr lang="en-US" b="1" dirty="0"/>
              <a:t> </a:t>
            </a:r>
            <a:r>
              <a:rPr lang="en-US" b="1" dirty="0" err="1"/>
              <a:t>Kullanımı</a:t>
            </a:r>
            <a:r>
              <a:rPr lang="en-US" b="1" dirty="0"/>
              <a:t>- </a:t>
            </a:r>
            <a:r>
              <a:rPr lang="en-US" dirty="0" err="1"/>
              <a:t>resim</a:t>
            </a:r>
            <a:r>
              <a:rPr lang="en-US" dirty="0"/>
              <a:t> </a:t>
            </a:r>
            <a:r>
              <a:rPr lang="en-US" dirty="0" err="1"/>
              <a:t>programı</a:t>
            </a:r>
            <a:r>
              <a:rPr lang="en-US" dirty="0"/>
              <a:t>, </a:t>
            </a:r>
            <a:r>
              <a:rPr lang="en-US" dirty="0" err="1"/>
              <a:t>kelime</a:t>
            </a:r>
            <a:r>
              <a:rPr lang="en-US" dirty="0"/>
              <a:t> </a:t>
            </a:r>
            <a:r>
              <a:rPr lang="en-US" dirty="0" err="1"/>
              <a:t>işlemci</a:t>
            </a:r>
            <a:r>
              <a:rPr lang="en-US" dirty="0"/>
              <a:t>, </a:t>
            </a:r>
            <a:r>
              <a:rPr lang="en-US" dirty="0" err="1"/>
              <a:t>elektronik</a:t>
            </a:r>
            <a:r>
              <a:rPr lang="en-US" dirty="0"/>
              <a:t> </a:t>
            </a:r>
            <a:r>
              <a:rPr lang="en-US" dirty="0" err="1"/>
              <a:t>çizelge</a:t>
            </a:r>
            <a:r>
              <a:rPr lang="en-US" dirty="0"/>
              <a:t>,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tabanı</a:t>
            </a:r>
            <a:r>
              <a:rPr lang="en-US" dirty="0"/>
              <a:t>, </a:t>
            </a:r>
            <a:r>
              <a:rPr lang="en-US" dirty="0" err="1"/>
              <a:t>sunu</a:t>
            </a:r>
            <a:r>
              <a:rPr lang="en-US" dirty="0"/>
              <a:t> </a:t>
            </a:r>
            <a:r>
              <a:rPr lang="en-US" dirty="0" err="1"/>
              <a:t>programı</a:t>
            </a:r>
            <a:r>
              <a:rPr lang="en-US" dirty="0"/>
              <a:t>, </a:t>
            </a:r>
            <a:r>
              <a:rPr lang="en-US" dirty="0" err="1"/>
              <a:t>çoklu</a:t>
            </a:r>
            <a:r>
              <a:rPr lang="en-US" dirty="0"/>
              <a:t> </a:t>
            </a:r>
            <a:r>
              <a:rPr lang="en-US" dirty="0" err="1"/>
              <a:t>ortam</a:t>
            </a:r>
            <a:r>
              <a:rPr lang="en-US" dirty="0"/>
              <a:t> </a:t>
            </a:r>
            <a:r>
              <a:rPr lang="en-US" dirty="0" err="1"/>
              <a:t>uygulamaları</a:t>
            </a:r>
            <a:r>
              <a:rPr lang="en-US" dirty="0"/>
              <a:t>, </a:t>
            </a:r>
            <a:r>
              <a:rPr lang="en-US" dirty="0" err="1"/>
              <a:t>iletişim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masaüstu</a:t>
            </a:r>
            <a:r>
              <a:rPr lang="en-US" dirty="0"/>
              <a:t>̈ </a:t>
            </a:r>
            <a:r>
              <a:rPr lang="en-US" dirty="0" err="1"/>
              <a:t>yayıncılık</a:t>
            </a:r>
            <a:r>
              <a:rPr lang="en-US" dirty="0"/>
              <a:t> </a:t>
            </a:r>
            <a:endParaRPr lang="en-US" dirty="0">
              <a:effectLst/>
            </a:endParaRPr>
          </a:p>
          <a:p>
            <a:pPr lvl="1"/>
            <a:r>
              <a:rPr lang="en-US" b="1" dirty="0" err="1"/>
              <a:t>Bilişim</a:t>
            </a:r>
            <a:r>
              <a:rPr lang="en-US" b="1" dirty="0"/>
              <a:t> </a:t>
            </a:r>
            <a:r>
              <a:rPr lang="en-US" b="1" dirty="0" err="1"/>
              <a:t>Teknolojileri’nde</a:t>
            </a:r>
            <a:r>
              <a:rPr lang="en-US" b="1" dirty="0"/>
              <a:t> </a:t>
            </a:r>
            <a:r>
              <a:rPr lang="en-US" b="1" dirty="0" err="1"/>
              <a:t>İleri</a:t>
            </a:r>
            <a:r>
              <a:rPr lang="en-US" b="1" dirty="0"/>
              <a:t> </a:t>
            </a:r>
            <a:r>
              <a:rPr lang="en-US" b="1" dirty="0" err="1"/>
              <a:t>Uygulamalar</a:t>
            </a:r>
            <a:r>
              <a:rPr lang="en-US" b="1" dirty="0"/>
              <a:t>- </a:t>
            </a:r>
            <a:r>
              <a:rPr lang="en-US" dirty="0" err="1"/>
              <a:t>programlamaya</a:t>
            </a:r>
            <a:r>
              <a:rPr lang="en-US" dirty="0"/>
              <a:t> </a:t>
            </a:r>
            <a:r>
              <a:rPr lang="en-US" dirty="0" err="1"/>
              <a:t>giris</a:t>
            </a:r>
            <a:r>
              <a:rPr lang="en-US" dirty="0"/>
              <a:t>̧, </a:t>
            </a:r>
            <a:r>
              <a:rPr lang="en-US" dirty="0" err="1"/>
              <a:t>nesne</a:t>
            </a:r>
            <a:r>
              <a:rPr lang="en-US" dirty="0"/>
              <a:t> </a:t>
            </a:r>
            <a:r>
              <a:rPr lang="en-US" dirty="0" err="1"/>
              <a:t>tabanlı</a:t>
            </a:r>
            <a:r>
              <a:rPr lang="en-US" dirty="0"/>
              <a:t> </a:t>
            </a:r>
            <a:r>
              <a:rPr lang="en-US" dirty="0" err="1"/>
              <a:t>programlama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web </a:t>
            </a:r>
            <a:r>
              <a:rPr lang="en-US" dirty="0" err="1"/>
              <a:t>tasarımı</a:t>
            </a:r>
            <a:r>
              <a:rPr lang="en-US" dirty="0"/>
              <a:t> </a:t>
            </a:r>
            <a:endParaRPr lang="en-US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pPr lvl="1"/>
            <a:endParaRPr lang="en-US" dirty="0">
              <a:effectLst/>
            </a:endParaRP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8051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2CF9D-AE04-5B49-B585-4F26F4117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81038-4DC5-C944-B748-EB07756BF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933208" cy="4351338"/>
          </a:xfrm>
        </p:spPr>
        <p:txBody>
          <a:bodyPr/>
          <a:lstStyle/>
          <a:p>
            <a:r>
              <a:rPr lang="en-US" b="1" dirty="0" err="1"/>
              <a:t>Bilişim</a:t>
            </a:r>
            <a:r>
              <a:rPr lang="en-US" b="1" dirty="0"/>
              <a:t> </a:t>
            </a:r>
            <a:r>
              <a:rPr lang="en-US" b="1" dirty="0" err="1"/>
              <a:t>Teknolojileri’nde</a:t>
            </a:r>
            <a:r>
              <a:rPr lang="en-US" b="1" dirty="0"/>
              <a:t> </a:t>
            </a:r>
            <a:r>
              <a:rPr lang="en-US" b="1" dirty="0" err="1"/>
              <a:t>Bilimsel</a:t>
            </a:r>
            <a:r>
              <a:rPr lang="en-US" b="1" dirty="0"/>
              <a:t> </a:t>
            </a:r>
            <a:r>
              <a:rPr lang="en-US" b="1" dirty="0" err="1"/>
              <a:t>Sürec</a:t>
            </a:r>
            <a:r>
              <a:rPr lang="en-US" b="1" dirty="0"/>
              <a:t>̧ (BTBS) </a:t>
            </a:r>
            <a:endParaRPr lang="en-US" dirty="0"/>
          </a:p>
          <a:p>
            <a:pPr lvl="1"/>
            <a:r>
              <a:rPr lang="en-US" dirty="0"/>
              <a:t>Bu </a:t>
            </a:r>
            <a:r>
              <a:rPr lang="en-US" dirty="0" err="1"/>
              <a:t>öğrenme</a:t>
            </a:r>
            <a:r>
              <a:rPr lang="en-US" dirty="0"/>
              <a:t> </a:t>
            </a:r>
            <a:r>
              <a:rPr lang="en-US" dirty="0" err="1"/>
              <a:t>alanında</a:t>
            </a:r>
            <a:r>
              <a:rPr lang="en-US" dirty="0"/>
              <a:t> </a:t>
            </a:r>
            <a:r>
              <a:rPr lang="en-US" dirty="0" err="1"/>
              <a:t>Bilişim</a:t>
            </a:r>
            <a:r>
              <a:rPr lang="en-US" dirty="0"/>
              <a:t> </a:t>
            </a:r>
            <a:r>
              <a:rPr lang="en-US" dirty="0" err="1"/>
              <a:t>Teknolojileri</a:t>
            </a:r>
            <a:r>
              <a:rPr lang="en-US" dirty="0"/>
              <a:t> </a:t>
            </a:r>
            <a:r>
              <a:rPr lang="en-US" dirty="0" err="1"/>
              <a:t>konusunda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becerileri</a:t>
            </a:r>
            <a:r>
              <a:rPr lang="en-US" dirty="0"/>
              <a:t> </a:t>
            </a:r>
            <a:r>
              <a:rPr lang="en-US" dirty="0" err="1"/>
              <a:t>kazanmıs</a:t>
            </a:r>
            <a:r>
              <a:rPr lang="en-US" dirty="0"/>
              <a:t>̧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bireylerin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teknolojileri</a:t>
            </a:r>
            <a:r>
              <a:rPr lang="en-US" dirty="0"/>
              <a:t> </a:t>
            </a:r>
            <a:r>
              <a:rPr lang="en-US" dirty="0" err="1"/>
              <a:t>kullanarak</a:t>
            </a:r>
            <a:r>
              <a:rPr lang="en-US" dirty="0"/>
              <a:t> </a:t>
            </a:r>
            <a:r>
              <a:rPr lang="en-US" dirty="0" err="1"/>
              <a:t>diğer</a:t>
            </a:r>
            <a:r>
              <a:rPr lang="en-US" dirty="0"/>
              <a:t> </a:t>
            </a:r>
            <a:r>
              <a:rPr lang="en-US" dirty="0" err="1"/>
              <a:t>alanlarda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çözüm</a:t>
            </a:r>
            <a:r>
              <a:rPr lang="en-US" dirty="0"/>
              <a:t> </a:t>
            </a:r>
            <a:r>
              <a:rPr lang="en-US" dirty="0" err="1"/>
              <a:t>üretebilecekleri</a:t>
            </a:r>
            <a:r>
              <a:rPr lang="en-US" dirty="0"/>
              <a:t> </a:t>
            </a:r>
            <a:r>
              <a:rPr lang="en-US" dirty="0" err="1"/>
              <a:t>konusunda</a:t>
            </a:r>
            <a:r>
              <a:rPr lang="en-US" dirty="0"/>
              <a:t> </a:t>
            </a:r>
            <a:r>
              <a:rPr lang="en-US" dirty="0" err="1"/>
              <a:t>gerekli</a:t>
            </a:r>
            <a:r>
              <a:rPr lang="en-US" dirty="0"/>
              <a:t> </a:t>
            </a:r>
            <a:r>
              <a:rPr lang="en-US" dirty="0" err="1"/>
              <a:t>becerilerin</a:t>
            </a:r>
            <a:r>
              <a:rPr lang="en-US" dirty="0"/>
              <a:t> </a:t>
            </a:r>
            <a:r>
              <a:rPr lang="en-US" dirty="0" err="1"/>
              <a:t>kazandırılması</a:t>
            </a:r>
            <a:r>
              <a:rPr lang="en-US" dirty="0"/>
              <a:t> </a:t>
            </a:r>
            <a:r>
              <a:rPr lang="en-US" dirty="0" err="1"/>
              <a:t>hedeflenmiştir</a:t>
            </a:r>
            <a:r>
              <a:rPr lang="en-US" dirty="0"/>
              <a:t>. </a:t>
            </a:r>
          </a:p>
          <a:p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9ED0CD-8ED2-C14A-A5A5-8CBD4A3135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3512" y="890649"/>
            <a:ext cx="4988816" cy="528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145758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{446960A5-1623-CF46-A7A4-809D00B0565D}tf10001119</Template>
  <TotalTime>426</TotalTime>
  <Words>701</Words>
  <Application>Microsoft Macintosh PowerPoint</Application>
  <PresentationFormat>Geniş ekran</PresentationFormat>
  <Paragraphs>47</Paragraphs>
  <Slides>17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Calibri</vt:lpstr>
      <vt:lpstr>Gill Sans MT</vt:lpstr>
      <vt:lpstr>Galeri</vt:lpstr>
      <vt:lpstr>2006- Bilgisayar Dersi Öğretim Programı</vt:lpstr>
      <vt:lpstr>Bilgisayar Dersi Öğretim Programının Vizyonu</vt:lpstr>
      <vt:lpstr>Bilgisayar Dersi Öğretim Programının Vizyonu</vt:lpstr>
      <vt:lpstr>Bilgisayar Dersi Öğretim Programı’nın Temel Yaklaşımı </vt:lpstr>
      <vt:lpstr>Bilgisayar Dersi Öğretim Programı’nın Temel Yaklaşımı </vt:lpstr>
      <vt:lpstr>Bilgisayar Dersinde Öğrenme Alanları</vt:lpstr>
      <vt:lpstr>Bilgisayar Dersinde Öğrenme Alanları</vt:lpstr>
      <vt:lpstr>PowerPoint Sunusu</vt:lpstr>
      <vt:lpstr>PowerPoint Sunusu</vt:lpstr>
      <vt:lpstr>PowerPoint Sunusu</vt:lpstr>
      <vt:lpstr>Bilgisayar Dersi Öğretim Programı’nın Uygulama Süreci </vt:lpstr>
      <vt:lpstr>Bilişim Teknolojileri Becerileri (BTB) ve BT Becerilerinin Seviyelerine göre  Performans Göstergeleri</vt:lpstr>
      <vt:lpstr>PowerPoint Sunusu</vt:lpstr>
      <vt:lpstr>PowerPoint Sunusu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denizatall@hotmail.com</dc:creator>
  <cp:lastModifiedBy>Deniz.Atal</cp:lastModifiedBy>
  <cp:revision>13</cp:revision>
  <dcterms:created xsi:type="dcterms:W3CDTF">2020-11-01T13:14:31Z</dcterms:created>
  <dcterms:modified xsi:type="dcterms:W3CDTF">2021-07-07T12:59:24Z</dcterms:modified>
</cp:coreProperties>
</file>