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073C6-987B-EF45-B8AA-D591AF4A2A44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D8AD-BC96-3045-9343-FF27977718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44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Daha önce bir yaklaşımdan söz edilmemişti. Bir kuramsal temele oturtulmaya çalışıyor. Bunun için de alanyazındaki çalışmalar ve uygulamalar incelenmiş.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AD8AD-BC96-3045-9343-FF27977718D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03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işlemler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kavramlardan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başlayarak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öğrencilerin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hâlinde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gerçek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hayatla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ilgili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problemlere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tabanlı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çözüm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üretmeleri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amaçlanmıştır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AD8AD-BC96-3045-9343-FF27977718D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91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9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18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6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59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45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15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1967-AB1F-2740-8BF8-02279D0BD115}" type="datetimeFigureOut">
              <a:rPr lang="tr-TR" smtClean="0"/>
              <a:t>7.07.2021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D47DAB2-36D6-3946-A0DE-5461AC2787B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F24F-92C9-C047-BF34-D8972883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2006- Bilgisayar Dersi Öğretim Programı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EBBC-428C-0442-AB3C-8290BFC3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Program tanıtımına ilk </a:t>
            </a:r>
            <a:r>
              <a:rPr lang="en-US" dirty="0"/>
              <a:t>1739 </a:t>
            </a:r>
            <a:r>
              <a:rPr lang="en-US" dirty="0" err="1"/>
              <a:t>Sayılı</a:t>
            </a:r>
            <a:r>
              <a:rPr lang="en-US" dirty="0"/>
              <a:t> Millî </a:t>
            </a:r>
            <a:r>
              <a:rPr lang="en-US" dirty="0" err="1"/>
              <a:t>Eğitim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Kanunu’na</a:t>
            </a:r>
            <a:r>
              <a:rPr lang="en-US" dirty="0"/>
              <a:t> </a:t>
            </a:r>
            <a:r>
              <a:rPr lang="en-US" dirty="0" err="1"/>
              <a:t>göre</a:t>
            </a:r>
            <a:r>
              <a:rPr lang="en-US" dirty="0"/>
              <a:t> </a:t>
            </a:r>
            <a:r>
              <a:rPr lang="en-US" dirty="0" err="1"/>
              <a:t>Türk</a:t>
            </a:r>
            <a:r>
              <a:rPr lang="en-US" dirty="0"/>
              <a:t> Millî </a:t>
            </a:r>
            <a:r>
              <a:rPr lang="en-US" dirty="0" err="1"/>
              <a:t>Eğitimi’nin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amaçlarından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başlanmıştır</a:t>
            </a:r>
            <a:r>
              <a:rPr lang="en-US" dirty="0"/>
              <a:t>.  </a:t>
            </a:r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215B8-A913-0C4D-BF4A-74ABC0CB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99" y="4001294"/>
            <a:ext cx="8926700" cy="17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94D3-41EB-6842-8ABD-6F483869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0EAA-2BB3-FA44-B653-854FA145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1951" cy="4351338"/>
          </a:xfrm>
        </p:spPr>
        <p:txBody>
          <a:bodyPr/>
          <a:lstStyle/>
          <a:p>
            <a:r>
              <a:rPr lang="en-US" b="1" dirty="0" err="1"/>
              <a:t>Bilişim</a:t>
            </a:r>
            <a:r>
              <a:rPr lang="en-US" b="1" dirty="0"/>
              <a:t> </a:t>
            </a:r>
            <a:r>
              <a:rPr lang="en-US" b="1" dirty="0" err="1"/>
              <a:t>Teknolojileri</a:t>
            </a:r>
            <a:r>
              <a:rPr lang="en-US" b="1" dirty="0"/>
              <a:t> </a:t>
            </a:r>
            <a:r>
              <a:rPr lang="en-US" b="1" dirty="0" err="1"/>
              <a:t>Etiği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Değerler</a:t>
            </a:r>
            <a:r>
              <a:rPr lang="en-US" b="1" dirty="0"/>
              <a:t> (BTESD) </a:t>
            </a:r>
            <a:endParaRPr lang="en-US" dirty="0"/>
          </a:p>
          <a:p>
            <a:pPr lvl="1"/>
            <a:r>
              <a:rPr lang="en-US" dirty="0" err="1"/>
              <a:t>Bilişim</a:t>
            </a:r>
            <a:r>
              <a:rPr lang="en-US" dirty="0"/>
              <a:t> </a:t>
            </a:r>
            <a:r>
              <a:rPr lang="en-US" dirty="0" err="1"/>
              <a:t>Teknolojileri’nin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bilgiye</a:t>
            </a:r>
            <a:r>
              <a:rPr lang="en-US" dirty="0"/>
              <a:t> </a:t>
            </a:r>
            <a:r>
              <a:rPr lang="en-US" dirty="0" err="1"/>
              <a:t>erişim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iletişim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öğrencilerin</a:t>
            </a:r>
            <a:r>
              <a:rPr lang="en-US" dirty="0"/>
              <a:t> </a:t>
            </a:r>
            <a:r>
              <a:rPr lang="en-US" dirty="0" err="1"/>
              <a:t>uyması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değerlere</a:t>
            </a:r>
            <a:r>
              <a:rPr lang="en-US" dirty="0"/>
              <a:t> </a:t>
            </a:r>
            <a:r>
              <a:rPr lang="en-US" dirty="0" err="1"/>
              <a:t>yönelik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beceriler</a:t>
            </a:r>
            <a:r>
              <a:rPr lang="en-US" dirty="0"/>
              <a:t> </a:t>
            </a:r>
            <a:r>
              <a:rPr lang="en-US" dirty="0" err="1"/>
              <a:t>kazandırılmaya</a:t>
            </a:r>
            <a:r>
              <a:rPr lang="en-US" dirty="0"/>
              <a:t> </a:t>
            </a:r>
            <a:r>
              <a:rPr lang="en-US" dirty="0" err="1"/>
              <a:t>çalışılmıştır</a:t>
            </a:r>
            <a:r>
              <a:rPr lang="en-US" dirty="0"/>
              <a:t>. </a:t>
            </a:r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C9797-C895-CC4C-B1A2-474B7C80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105" y="20750"/>
            <a:ext cx="5408481" cy="4729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D7A5F-BBC8-A94C-9C52-E86D78A5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871" y="4689836"/>
            <a:ext cx="5007429" cy="22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3CA8-5956-2D4C-9110-0B96621D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Bilgisayar</a:t>
            </a:r>
            <a:r>
              <a:rPr lang="en-US" b="1" dirty="0"/>
              <a:t> </a:t>
            </a:r>
            <a:r>
              <a:rPr lang="en-US" b="1" dirty="0" err="1"/>
              <a:t>Dersi</a:t>
            </a:r>
            <a:r>
              <a:rPr lang="en-US" b="1" dirty="0"/>
              <a:t> </a:t>
            </a:r>
            <a:r>
              <a:rPr lang="en-US" b="1" dirty="0" err="1"/>
              <a:t>Öğretim</a:t>
            </a:r>
            <a:r>
              <a:rPr lang="en-US" b="1" dirty="0"/>
              <a:t> </a:t>
            </a:r>
            <a:r>
              <a:rPr lang="en-US" b="1" dirty="0" err="1"/>
              <a:t>Programı’nın</a:t>
            </a:r>
            <a:r>
              <a:rPr lang="en-US" b="1" dirty="0"/>
              <a:t> </a:t>
            </a:r>
            <a:r>
              <a:rPr lang="en-US" b="1" dirty="0" err="1"/>
              <a:t>Uygulama</a:t>
            </a:r>
            <a:r>
              <a:rPr lang="en-US" b="1" dirty="0"/>
              <a:t> </a:t>
            </a:r>
            <a:r>
              <a:rPr lang="en-US" b="1" dirty="0" err="1"/>
              <a:t>Süreci</a:t>
            </a:r>
            <a:r>
              <a:rPr lang="en-US" b="1" dirty="0"/>
              <a:t>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F115-376C-C948-919C-9A37C206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Programın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öğrenme</a:t>
            </a:r>
            <a:r>
              <a:rPr lang="en-US" dirty="0"/>
              <a:t> </a:t>
            </a:r>
            <a:r>
              <a:rPr lang="en-US" dirty="0" err="1"/>
              <a:t>alanları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üç </a:t>
            </a:r>
            <a:r>
              <a:rPr lang="en-US" dirty="0" err="1"/>
              <a:t>seviyeye</a:t>
            </a:r>
            <a:r>
              <a:rPr lang="en-US" dirty="0"/>
              <a:t> </a:t>
            </a:r>
            <a:r>
              <a:rPr lang="en-US" dirty="0" err="1"/>
              <a:t>ayrılmıştır</a:t>
            </a:r>
            <a:r>
              <a:rPr lang="en-US" dirty="0"/>
              <a:t>. </a:t>
            </a:r>
          </a:p>
          <a:p>
            <a:r>
              <a:rPr lang="en-US" dirty="0"/>
              <a:t>Her üç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 </a:t>
            </a:r>
            <a:r>
              <a:rPr lang="en-US" b="1" dirty="0" err="1"/>
              <a:t>Bilişim</a:t>
            </a:r>
            <a:r>
              <a:rPr lang="en-US" b="1" dirty="0"/>
              <a:t> </a:t>
            </a:r>
            <a:r>
              <a:rPr lang="en-US" b="1" dirty="0" err="1"/>
              <a:t>Teknolojileri</a:t>
            </a:r>
            <a:r>
              <a:rPr lang="en-US" b="1" dirty="0"/>
              <a:t> </a:t>
            </a:r>
            <a:r>
              <a:rPr lang="en-US" b="1" dirty="0" err="1"/>
              <a:t>Becerileri</a:t>
            </a:r>
            <a:r>
              <a:rPr lang="en-US" b="1" dirty="0"/>
              <a:t> (BTB)</a:t>
            </a:r>
            <a:r>
              <a:rPr lang="en-US" dirty="0"/>
              <a:t> </a:t>
            </a:r>
            <a:r>
              <a:rPr lang="en-US" dirty="0" err="1"/>
              <a:t>belirlenmis</a:t>
            </a:r>
            <a:r>
              <a:rPr lang="en-US" dirty="0"/>
              <a:t>̧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b="1" dirty="0" err="1"/>
              <a:t>sekiz</a:t>
            </a:r>
            <a:r>
              <a:rPr lang="en-US" b="1" dirty="0"/>
              <a:t> </a:t>
            </a:r>
            <a:r>
              <a:rPr lang="en-US" b="1" dirty="0" err="1"/>
              <a:t>basamak</a:t>
            </a:r>
            <a:r>
              <a:rPr lang="en-US" b="1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uygulanmıştır</a:t>
            </a:r>
            <a:r>
              <a:rPr lang="en-US" dirty="0"/>
              <a:t>.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 “</a:t>
            </a:r>
            <a:r>
              <a:rPr lang="en-US" dirty="0" err="1"/>
              <a:t>Basamaklı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”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adlandırabiliriz</a:t>
            </a:r>
            <a:r>
              <a:rPr lang="en-US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472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EAB9-01F9-2243-9731-A4463B73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Bilişim</a:t>
            </a:r>
            <a:r>
              <a:rPr lang="en-US" b="1" dirty="0"/>
              <a:t> </a:t>
            </a:r>
            <a:r>
              <a:rPr lang="en-US" b="1" dirty="0" err="1"/>
              <a:t>Teknolojileri</a:t>
            </a:r>
            <a:r>
              <a:rPr lang="en-US" b="1" dirty="0"/>
              <a:t> </a:t>
            </a:r>
            <a:r>
              <a:rPr lang="en-US" b="1" dirty="0" err="1"/>
              <a:t>Becerileri</a:t>
            </a:r>
            <a:r>
              <a:rPr lang="en-US" b="1" dirty="0"/>
              <a:t> (BTB) </a:t>
            </a:r>
            <a:r>
              <a:rPr lang="en-US" b="1" dirty="0" err="1"/>
              <a:t>ve</a:t>
            </a:r>
            <a:r>
              <a:rPr lang="en-US" b="1" dirty="0"/>
              <a:t> BT </a:t>
            </a:r>
            <a:r>
              <a:rPr lang="en-US" b="1" dirty="0" err="1"/>
              <a:t>Becerilerinin</a:t>
            </a:r>
            <a:r>
              <a:rPr lang="en-US" b="1" dirty="0"/>
              <a:t> </a:t>
            </a:r>
            <a:r>
              <a:rPr lang="en-US" b="1" dirty="0" err="1"/>
              <a:t>Seviyelerine</a:t>
            </a:r>
            <a:r>
              <a:rPr lang="en-US" b="1" dirty="0"/>
              <a:t> </a:t>
            </a:r>
            <a:r>
              <a:rPr lang="en-US" b="1" dirty="0" err="1"/>
              <a:t>göre</a:t>
            </a:r>
            <a:r>
              <a:rPr lang="en-US" b="1" dirty="0"/>
              <a:t>  </a:t>
            </a:r>
            <a:r>
              <a:rPr lang="en-US" b="1" dirty="0" err="1"/>
              <a:t>Performans</a:t>
            </a:r>
            <a:r>
              <a:rPr lang="en-US" b="1" dirty="0"/>
              <a:t> </a:t>
            </a:r>
            <a:r>
              <a:rPr lang="en-US" b="1" dirty="0" err="1"/>
              <a:t>Göstergeleri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65F5-FCEF-5745-B598-1570FE06B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31050-9222-E346-96C1-16DE576F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79" y="2708275"/>
            <a:ext cx="55118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7B40-E406-2246-B71A-CED8B66C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14A667-350F-B74A-8BB4-387F87A6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3805" cy="4351338"/>
          </a:xfrm>
        </p:spPr>
        <p:txBody>
          <a:bodyPr/>
          <a:lstStyle/>
          <a:p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öğrenciler</a:t>
            </a:r>
            <a:r>
              <a:rPr lang="en-US" dirty="0"/>
              <a:t> </a:t>
            </a:r>
            <a:r>
              <a:rPr lang="en-US" dirty="0" err="1"/>
              <a:t>üçüncu</a:t>
            </a:r>
            <a:r>
              <a:rPr lang="en-US" dirty="0"/>
              <a:t>̈ </a:t>
            </a:r>
            <a:r>
              <a:rPr lang="en-US" dirty="0" err="1"/>
              <a:t>basamağı</a:t>
            </a:r>
            <a:r>
              <a:rPr lang="en-US" dirty="0"/>
              <a:t> </a:t>
            </a:r>
            <a:r>
              <a:rPr lang="en-US" dirty="0" err="1"/>
              <a:t>bitirmeden</a:t>
            </a:r>
            <a:r>
              <a:rPr lang="en-US" dirty="0"/>
              <a:t> </a:t>
            </a:r>
            <a:r>
              <a:rPr lang="en-US" dirty="0" err="1"/>
              <a:t>önce</a:t>
            </a:r>
            <a:r>
              <a:rPr lang="en-US" dirty="0"/>
              <a:t> </a:t>
            </a:r>
            <a:r>
              <a:rPr lang="en-US" dirty="0" err="1"/>
              <a:t>aşağıda</a:t>
            </a:r>
            <a:r>
              <a:rPr lang="en-US" dirty="0"/>
              <a:t> </a:t>
            </a:r>
            <a:r>
              <a:rPr lang="en-US" dirty="0" err="1"/>
              <a:t>tanımlanan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gösteriyor</a:t>
            </a:r>
            <a:r>
              <a:rPr lang="en-US" dirty="0"/>
              <a:t> </a:t>
            </a:r>
            <a:r>
              <a:rPr lang="en-US" dirty="0" err="1"/>
              <a:t>olmalıdırlar</a:t>
            </a:r>
            <a:r>
              <a:rPr lang="en-US" dirty="0"/>
              <a:t>. </a:t>
            </a:r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10F07-A9F5-7D4C-BA35-58F38DD1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100"/>
            <a:ext cx="54102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0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71D6-4655-3D4A-93CB-E2C16078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2DC0-C1F4-B747-B991-166D9C4A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5068" cy="4351338"/>
          </a:xfrm>
        </p:spPr>
        <p:txBody>
          <a:bodyPr/>
          <a:lstStyle/>
          <a:p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öğrenciler</a:t>
            </a:r>
            <a:r>
              <a:rPr lang="en-US" dirty="0"/>
              <a:t> </a:t>
            </a:r>
            <a:r>
              <a:rPr lang="en-US" dirty="0" err="1"/>
              <a:t>beşinci</a:t>
            </a:r>
            <a:r>
              <a:rPr lang="en-US" dirty="0"/>
              <a:t> </a:t>
            </a:r>
            <a:r>
              <a:rPr lang="en-US" dirty="0" err="1"/>
              <a:t>basamağı</a:t>
            </a:r>
            <a:r>
              <a:rPr lang="en-US" dirty="0"/>
              <a:t> </a:t>
            </a:r>
            <a:r>
              <a:rPr lang="en-US" dirty="0" err="1"/>
              <a:t>bitirmeden</a:t>
            </a:r>
            <a:r>
              <a:rPr lang="en-US" dirty="0"/>
              <a:t> </a:t>
            </a:r>
            <a:r>
              <a:rPr lang="en-US" dirty="0" err="1"/>
              <a:t>önce</a:t>
            </a:r>
            <a:r>
              <a:rPr lang="en-US" dirty="0"/>
              <a:t> </a:t>
            </a:r>
            <a:r>
              <a:rPr lang="en-US" dirty="0" err="1"/>
              <a:t>aşağıda</a:t>
            </a:r>
            <a:r>
              <a:rPr lang="en-US" dirty="0"/>
              <a:t> </a:t>
            </a:r>
            <a:r>
              <a:rPr lang="en-US" dirty="0" err="1"/>
              <a:t>tanımlanan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gösteriyor</a:t>
            </a:r>
            <a:r>
              <a:rPr lang="en-US" dirty="0"/>
              <a:t> </a:t>
            </a:r>
            <a:r>
              <a:rPr lang="en-US" dirty="0" err="1"/>
              <a:t>olmalıdırlar</a:t>
            </a:r>
            <a:r>
              <a:rPr lang="en-US" dirty="0"/>
              <a:t>. </a:t>
            </a:r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A01E5-9ADF-E442-ABDC-5D963EFF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31" y="0"/>
            <a:ext cx="4960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71D6-4655-3D4A-93CB-E2C16078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2DC0-C1F4-B747-B991-166D9C4A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5068" cy="4351338"/>
          </a:xfrm>
        </p:spPr>
        <p:txBody>
          <a:bodyPr/>
          <a:lstStyle/>
          <a:p>
            <a:r>
              <a:rPr lang="en-US" dirty="0" err="1"/>
              <a:t>Bütün</a:t>
            </a:r>
            <a:r>
              <a:rPr lang="en-US" dirty="0"/>
              <a:t> </a:t>
            </a:r>
            <a:r>
              <a:rPr lang="en-US" dirty="0" err="1"/>
              <a:t>öğrenciler</a:t>
            </a:r>
            <a:r>
              <a:rPr lang="en-US" dirty="0"/>
              <a:t> </a:t>
            </a:r>
            <a:r>
              <a:rPr lang="en-US" dirty="0" err="1"/>
              <a:t>sekizinci</a:t>
            </a:r>
            <a:r>
              <a:rPr lang="en-US" dirty="0"/>
              <a:t> </a:t>
            </a:r>
            <a:r>
              <a:rPr lang="en-US" dirty="0" err="1"/>
              <a:t>basamağı</a:t>
            </a:r>
            <a:r>
              <a:rPr lang="en-US" dirty="0"/>
              <a:t> </a:t>
            </a:r>
            <a:r>
              <a:rPr lang="en-US" dirty="0" err="1"/>
              <a:t>bitirmeden</a:t>
            </a:r>
            <a:r>
              <a:rPr lang="en-US" dirty="0"/>
              <a:t> </a:t>
            </a:r>
            <a:r>
              <a:rPr lang="en-US" dirty="0" err="1"/>
              <a:t>önce</a:t>
            </a:r>
            <a:r>
              <a:rPr lang="en-US" dirty="0"/>
              <a:t> </a:t>
            </a:r>
            <a:r>
              <a:rPr lang="en-US" dirty="0" err="1"/>
              <a:t>aşağıda</a:t>
            </a:r>
            <a:r>
              <a:rPr lang="en-US" dirty="0"/>
              <a:t> </a:t>
            </a:r>
            <a:r>
              <a:rPr lang="en-US" dirty="0" err="1"/>
              <a:t>tanımlanan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gösteriyor</a:t>
            </a:r>
            <a:r>
              <a:rPr lang="en-US" dirty="0"/>
              <a:t> </a:t>
            </a:r>
            <a:r>
              <a:rPr lang="en-US" dirty="0" err="1"/>
              <a:t>olmalıdırlar</a:t>
            </a:r>
            <a:r>
              <a:rPr lang="en-US" dirty="0"/>
              <a:t>. </a:t>
            </a:r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697FA-8500-614B-B021-4BECBEAEB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69" y="73573"/>
            <a:ext cx="5821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1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91CF-7337-2544-A2C6-1BF8FE2D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08FA-FD1C-4C41-ACD9-A0FCA65B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952C0-DCB0-854E-9861-090E273F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1727200"/>
            <a:ext cx="55499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7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1CA26E-2146-8C4B-B3C2-8EA287E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84F296-3345-3A4F-BC90-46F6CEE06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MEB(2006). </a:t>
            </a:r>
            <a:r>
              <a:rPr lang="tr-TR" dirty="0"/>
              <a:t>Bilgisayar Dersi Öğretim Programı</a:t>
            </a:r>
          </a:p>
        </p:txBody>
      </p:sp>
    </p:spTree>
    <p:extLst>
      <p:ext uri="{BB962C8B-B14F-4D97-AF65-F5344CB8AC3E}">
        <p14:creationId xmlns:p14="http://schemas.microsoft.com/office/powerpoint/2010/main" val="294013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BC89-231F-7F4D-BD0F-B46EFB11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Dersi Öğretim Programının Vizyonu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3D5-A083-AD4F-96CD-C949244E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Teknolojinin anlamlı öğrenmedeki etkisi</a:t>
            </a:r>
          </a:p>
          <a:p>
            <a:r>
              <a:rPr lang="tr-TR" dirty="0"/>
              <a:t>Kurumların organizasyon ve yönetiminde teknolojinin yeri ve önemi</a:t>
            </a:r>
          </a:p>
          <a:p>
            <a:r>
              <a:rPr lang="tr-TR" dirty="0"/>
              <a:t>Çağın gerisinde kalmak istemeyen bütün ülkelerin bu güçten faydalanmak istemesi</a:t>
            </a:r>
          </a:p>
          <a:p>
            <a:r>
              <a:rPr lang="tr-TR" dirty="0"/>
              <a:t>Bunun ise, ancak Bilişim Teknolojileri eğitimine sahip bireylerin yetiştirilmesiyle mümkün olabileceği vurgulanmıştır.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99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0AD0-2926-AB4C-A525-773848B6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Dersi Öğretim Programının Vizyonu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17D1-86D6-DA42-AD0F-15355D82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Teknolojik gelişmeler sonucunda ortaya çıkan yeni yeterlilikleri şu ana başlıklar altında toplamak </a:t>
            </a:r>
            <a:r>
              <a:rPr lang="tr-TR" dirty="0" err="1"/>
              <a:t>mümkündür</a:t>
            </a:r>
            <a:r>
              <a:rPr lang="tr-TR" dirty="0"/>
              <a:t>: </a:t>
            </a:r>
          </a:p>
          <a:p>
            <a:pPr lvl="1"/>
            <a:r>
              <a:rPr lang="tr-TR" dirty="0" err="1"/>
              <a:t>Türkçeyi</a:t>
            </a:r>
            <a:r>
              <a:rPr lang="tr-TR" dirty="0"/>
              <a:t> </a:t>
            </a:r>
            <a:r>
              <a:rPr lang="tr-TR" dirty="0" err="1"/>
              <a:t>doğru</a:t>
            </a:r>
            <a:r>
              <a:rPr lang="tr-TR" dirty="0"/>
              <a:t>, etkili ve </a:t>
            </a:r>
            <a:r>
              <a:rPr lang="tr-TR" dirty="0" err="1"/>
              <a:t>güzel</a:t>
            </a:r>
            <a:r>
              <a:rPr lang="tr-TR" dirty="0"/>
              <a:t> kullanma </a:t>
            </a:r>
          </a:p>
          <a:p>
            <a:pPr lvl="1"/>
            <a:r>
              <a:rPr lang="tr-TR" dirty="0" err="1"/>
              <a:t>Bilişim</a:t>
            </a:r>
            <a:r>
              <a:rPr lang="tr-TR" dirty="0"/>
              <a:t> Teknolojileri yeterlilikleri </a:t>
            </a:r>
          </a:p>
          <a:p>
            <a:pPr lvl="1"/>
            <a:r>
              <a:rPr lang="tr-TR" dirty="0" err="1"/>
              <a:t>Eleştirel</a:t>
            </a:r>
            <a:r>
              <a:rPr lang="tr-TR" dirty="0"/>
              <a:t> </a:t>
            </a:r>
            <a:r>
              <a:rPr lang="tr-TR" dirty="0" err="1"/>
              <a:t>düşünme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Karar verebilme </a:t>
            </a:r>
          </a:p>
          <a:p>
            <a:pPr lvl="1"/>
            <a:r>
              <a:rPr lang="tr-TR" dirty="0"/>
              <a:t>Beklenmeyen durumlarda ortama </a:t>
            </a:r>
            <a:r>
              <a:rPr lang="tr-TR" dirty="0" err="1"/>
              <a:t>hâkim</a:t>
            </a:r>
            <a:r>
              <a:rPr lang="tr-TR" dirty="0"/>
              <a:t> olabilme </a:t>
            </a:r>
          </a:p>
          <a:p>
            <a:pPr lvl="1"/>
            <a:r>
              <a:rPr lang="tr-TR" dirty="0"/>
              <a:t>Grup </a:t>
            </a:r>
            <a:r>
              <a:rPr lang="tr-TR" dirty="0" err="1"/>
              <a:t>içerisinde</a:t>
            </a:r>
            <a:r>
              <a:rPr lang="tr-TR" dirty="0"/>
              <a:t> </a:t>
            </a:r>
            <a:r>
              <a:rPr lang="tr-TR" dirty="0" err="1"/>
              <a:t>çalışabilme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İletişim</a:t>
            </a:r>
            <a:r>
              <a:rPr lang="tr-TR" dirty="0"/>
              <a:t> becerilerine sahip olma </a:t>
            </a:r>
          </a:p>
          <a:p>
            <a:pPr lvl="1"/>
            <a:r>
              <a:rPr lang="tr-TR" dirty="0" err="1"/>
              <a:t>Çok</a:t>
            </a:r>
            <a:r>
              <a:rPr lang="tr-TR" dirty="0"/>
              <a:t> </a:t>
            </a:r>
            <a:r>
              <a:rPr lang="tr-TR" dirty="0" err="1"/>
              <a:t>yönlu</a:t>
            </a:r>
            <a:r>
              <a:rPr lang="tr-TR" dirty="0"/>
              <a:t>̈ yeterli olma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19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0792-A580-184F-BE69-6980BBD4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Bilgisayar</a:t>
            </a:r>
            <a:r>
              <a:rPr lang="en-US" b="1" dirty="0"/>
              <a:t> </a:t>
            </a:r>
            <a:r>
              <a:rPr lang="en-US" b="1" dirty="0" err="1"/>
              <a:t>Dersi</a:t>
            </a:r>
            <a:r>
              <a:rPr lang="en-US" b="1" dirty="0"/>
              <a:t> </a:t>
            </a:r>
            <a:r>
              <a:rPr lang="en-US" b="1" dirty="0" err="1"/>
              <a:t>Öğretim</a:t>
            </a:r>
            <a:r>
              <a:rPr lang="en-US" b="1" dirty="0"/>
              <a:t> </a:t>
            </a:r>
            <a:r>
              <a:rPr lang="en-US" b="1" dirty="0" err="1"/>
              <a:t>Programı’nın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Yaklaşımı</a:t>
            </a:r>
            <a:r>
              <a:rPr lang="en-US" b="1" dirty="0"/>
              <a:t>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FB5D-D517-6D49-BB6D-38617011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79203-B6C6-4B40-BE98-D94DEBB0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67" y="2565069"/>
            <a:ext cx="9573225" cy="20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0048-DE41-A84C-8592-F97FF79A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Bilgisayar</a:t>
            </a:r>
            <a:r>
              <a:rPr lang="en-US" b="1" dirty="0"/>
              <a:t> </a:t>
            </a:r>
            <a:r>
              <a:rPr lang="en-US" b="1" dirty="0" err="1"/>
              <a:t>Dersi</a:t>
            </a:r>
            <a:r>
              <a:rPr lang="en-US" b="1" dirty="0"/>
              <a:t> </a:t>
            </a:r>
            <a:r>
              <a:rPr lang="en-US" b="1" dirty="0" err="1"/>
              <a:t>Öğretim</a:t>
            </a:r>
            <a:r>
              <a:rPr lang="en-US" b="1" dirty="0"/>
              <a:t> </a:t>
            </a:r>
            <a:r>
              <a:rPr lang="en-US" b="1" dirty="0" err="1"/>
              <a:t>Programı’nın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Yaklaşımı</a:t>
            </a:r>
            <a:r>
              <a:rPr lang="en-US" b="1" dirty="0"/>
              <a:t>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FD50-DA2A-4045-A396-0CB80F2A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67777-EACD-824A-9611-6BB10BB1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92" y="2146134"/>
            <a:ext cx="7420016" cy="40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0249-DAA5-5849-B481-7A70C88B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Dersinde Öğrenme Alanları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393F-DD42-224E-A0AB-99479D8E6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4DF4B-5088-B148-9CB1-E5C90D15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98" y="2778836"/>
            <a:ext cx="9512568" cy="2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0249-DAA5-5849-B481-7A70C88B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Dersinde Öğrenme Alanları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393F-DD42-224E-A0AB-99479D8E6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77073-426C-8642-BE36-5739BEB8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32" y="2619097"/>
            <a:ext cx="8674478" cy="27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8463-BDFC-4744-891F-32471CF9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856CD-3CEF-954C-8F1F-597725307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Ana öğrenme alanlarının her birinin alt öğrenme alanları belirlenmiştir.</a:t>
            </a:r>
          </a:p>
          <a:p>
            <a:pPr lvl="1"/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İşlemler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r>
              <a:rPr lang="en-US" b="1" dirty="0"/>
              <a:t> - </a:t>
            </a:r>
            <a:r>
              <a:rPr lang="en-US" dirty="0" err="1"/>
              <a:t>Bilişim</a:t>
            </a:r>
            <a:r>
              <a:rPr lang="en-US" dirty="0"/>
              <a:t> </a:t>
            </a:r>
            <a:r>
              <a:rPr lang="en-US" dirty="0" err="1"/>
              <a:t>Teknolojileri’nin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kavramları</a:t>
            </a:r>
            <a:r>
              <a:rPr lang="en-US" dirty="0"/>
              <a:t>, </a:t>
            </a:r>
            <a:r>
              <a:rPr lang="en-US" dirty="0" err="1"/>
              <a:t>teknolojinin</a:t>
            </a:r>
            <a:r>
              <a:rPr lang="en-US" dirty="0"/>
              <a:t> </a:t>
            </a:r>
            <a:r>
              <a:rPr lang="en-US" dirty="0" err="1"/>
              <a:t>doğası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rolu</a:t>
            </a:r>
            <a:r>
              <a:rPr lang="en-US" dirty="0"/>
              <a:t>̈, </a:t>
            </a:r>
            <a:r>
              <a:rPr lang="en-US" dirty="0" err="1"/>
              <a:t>sağlık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güvenlik</a:t>
            </a:r>
            <a:r>
              <a:rPr lang="en-US" dirty="0"/>
              <a:t>,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okuryazarlığı</a:t>
            </a:r>
            <a:r>
              <a:rPr lang="en-US" dirty="0"/>
              <a:t>, </a:t>
            </a:r>
            <a:r>
              <a:rPr lang="en-US" dirty="0" err="1"/>
              <a:t>medya</a:t>
            </a:r>
            <a:r>
              <a:rPr lang="en-US" dirty="0"/>
              <a:t> </a:t>
            </a:r>
            <a:r>
              <a:rPr lang="en-US" dirty="0" err="1"/>
              <a:t>okuryazarlığı</a:t>
            </a:r>
            <a:r>
              <a:rPr lang="en-US" dirty="0"/>
              <a:t>,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bilişim</a:t>
            </a:r>
            <a:r>
              <a:rPr lang="en-US" dirty="0"/>
              <a:t> </a:t>
            </a:r>
            <a:r>
              <a:rPr lang="en-US" dirty="0" err="1"/>
              <a:t>güvenliği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pPr lvl="1"/>
            <a:r>
              <a:rPr lang="en-US" b="1" dirty="0" err="1"/>
              <a:t>Bilişim</a:t>
            </a:r>
            <a:r>
              <a:rPr lang="en-US" b="1" dirty="0"/>
              <a:t> </a:t>
            </a:r>
            <a:r>
              <a:rPr lang="en-US" b="1" dirty="0" err="1"/>
              <a:t>Teknolojileri’nin</a:t>
            </a:r>
            <a:r>
              <a:rPr lang="en-US" b="1" dirty="0"/>
              <a:t> </a:t>
            </a:r>
            <a:r>
              <a:rPr lang="en-US" b="1" dirty="0" err="1"/>
              <a:t>Kullanımı</a:t>
            </a:r>
            <a:r>
              <a:rPr lang="en-US" b="1" dirty="0"/>
              <a:t>- </a:t>
            </a:r>
            <a:r>
              <a:rPr lang="en-US" dirty="0" err="1"/>
              <a:t>resim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, </a:t>
            </a:r>
            <a:r>
              <a:rPr lang="en-US" dirty="0" err="1"/>
              <a:t>kelime</a:t>
            </a:r>
            <a:r>
              <a:rPr lang="en-US" dirty="0"/>
              <a:t> </a:t>
            </a:r>
            <a:r>
              <a:rPr lang="en-US" dirty="0" err="1"/>
              <a:t>işlemci</a:t>
            </a:r>
            <a:r>
              <a:rPr lang="en-US" dirty="0"/>
              <a:t>,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çizelge</a:t>
            </a:r>
            <a:r>
              <a:rPr lang="en-US" dirty="0"/>
              <a:t>,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tabanı</a:t>
            </a:r>
            <a:r>
              <a:rPr lang="en-US" dirty="0"/>
              <a:t>, </a:t>
            </a:r>
            <a:r>
              <a:rPr lang="en-US" dirty="0" err="1"/>
              <a:t>sunu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, </a:t>
            </a:r>
            <a:r>
              <a:rPr lang="en-US" dirty="0" err="1"/>
              <a:t>çoklu</a:t>
            </a:r>
            <a:r>
              <a:rPr lang="en-US" dirty="0"/>
              <a:t> </a:t>
            </a:r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uygulamaları</a:t>
            </a:r>
            <a:r>
              <a:rPr lang="en-US" dirty="0"/>
              <a:t>, </a:t>
            </a:r>
            <a:r>
              <a:rPr lang="en-US" dirty="0" err="1"/>
              <a:t>iletişim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masaüstu</a:t>
            </a:r>
            <a:r>
              <a:rPr lang="en-US" dirty="0"/>
              <a:t>̈ </a:t>
            </a:r>
            <a:r>
              <a:rPr lang="en-US" dirty="0" err="1"/>
              <a:t>yayıncılık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pPr lvl="1"/>
            <a:r>
              <a:rPr lang="en-US" b="1" dirty="0" err="1"/>
              <a:t>Bilişim</a:t>
            </a:r>
            <a:r>
              <a:rPr lang="en-US" b="1" dirty="0"/>
              <a:t> </a:t>
            </a:r>
            <a:r>
              <a:rPr lang="en-US" b="1" dirty="0" err="1"/>
              <a:t>Teknolojileri’nde</a:t>
            </a:r>
            <a:r>
              <a:rPr lang="en-US" b="1" dirty="0"/>
              <a:t> </a:t>
            </a:r>
            <a:r>
              <a:rPr lang="en-US" b="1" dirty="0" err="1"/>
              <a:t>İleri</a:t>
            </a:r>
            <a:r>
              <a:rPr lang="en-US" b="1" dirty="0"/>
              <a:t> </a:t>
            </a:r>
            <a:r>
              <a:rPr lang="en-US" b="1" dirty="0" err="1"/>
              <a:t>Uygulamalar</a:t>
            </a:r>
            <a:r>
              <a:rPr lang="en-US" b="1" dirty="0"/>
              <a:t>- </a:t>
            </a:r>
            <a:r>
              <a:rPr lang="en-US" dirty="0" err="1"/>
              <a:t>programlamaya</a:t>
            </a:r>
            <a:r>
              <a:rPr lang="en-US" dirty="0"/>
              <a:t> </a:t>
            </a:r>
            <a:r>
              <a:rPr lang="en-US" dirty="0" err="1"/>
              <a:t>giris</a:t>
            </a:r>
            <a:r>
              <a:rPr lang="en-US" dirty="0"/>
              <a:t>̧, </a:t>
            </a:r>
            <a:r>
              <a:rPr lang="en-US" dirty="0" err="1"/>
              <a:t>nesne</a:t>
            </a:r>
            <a:r>
              <a:rPr lang="en-US" dirty="0"/>
              <a:t> </a:t>
            </a:r>
            <a:r>
              <a:rPr lang="en-US" dirty="0" err="1"/>
              <a:t>tabanlı</a:t>
            </a:r>
            <a:r>
              <a:rPr lang="en-US" dirty="0"/>
              <a:t> </a:t>
            </a:r>
            <a:r>
              <a:rPr lang="en-US" dirty="0" err="1"/>
              <a:t>programlama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web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805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CF9D-AE04-5B49-B585-4F26F411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1038-4DC5-C944-B748-EB07756B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3208" cy="4351338"/>
          </a:xfrm>
        </p:spPr>
        <p:txBody>
          <a:bodyPr/>
          <a:lstStyle/>
          <a:p>
            <a:r>
              <a:rPr lang="en-US" b="1" dirty="0" err="1"/>
              <a:t>Bilişim</a:t>
            </a:r>
            <a:r>
              <a:rPr lang="en-US" b="1" dirty="0"/>
              <a:t> </a:t>
            </a:r>
            <a:r>
              <a:rPr lang="en-US" b="1" dirty="0" err="1"/>
              <a:t>Teknolojileri’nde</a:t>
            </a:r>
            <a:r>
              <a:rPr lang="en-US" b="1" dirty="0"/>
              <a:t> </a:t>
            </a:r>
            <a:r>
              <a:rPr lang="en-US" b="1" dirty="0" err="1"/>
              <a:t>Bilimsel</a:t>
            </a:r>
            <a:r>
              <a:rPr lang="en-US" b="1" dirty="0"/>
              <a:t> </a:t>
            </a:r>
            <a:r>
              <a:rPr lang="en-US" b="1" dirty="0" err="1"/>
              <a:t>Sürec</a:t>
            </a:r>
            <a:r>
              <a:rPr lang="en-US" b="1" dirty="0"/>
              <a:t>̧ (BTBS) </a:t>
            </a:r>
            <a:endParaRPr lang="en-US" dirty="0"/>
          </a:p>
          <a:p>
            <a:pPr lvl="1"/>
            <a:r>
              <a:rPr lang="en-US" dirty="0"/>
              <a:t>Bu </a:t>
            </a:r>
            <a:r>
              <a:rPr lang="en-US" dirty="0" err="1"/>
              <a:t>öğrenme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Bilişim</a:t>
            </a:r>
            <a:r>
              <a:rPr lang="en-US" dirty="0"/>
              <a:t> </a:t>
            </a:r>
            <a:r>
              <a:rPr lang="en-US" dirty="0" err="1"/>
              <a:t>Teknolojileri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becerileri</a:t>
            </a:r>
            <a:r>
              <a:rPr lang="en-US" dirty="0"/>
              <a:t> </a:t>
            </a:r>
            <a:r>
              <a:rPr lang="en-US" dirty="0" err="1"/>
              <a:t>kazanmıs</a:t>
            </a:r>
            <a:r>
              <a:rPr lang="en-US" dirty="0"/>
              <a:t>̧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bireylerin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teknolojileri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diğer</a:t>
            </a:r>
            <a:r>
              <a:rPr lang="en-US" dirty="0"/>
              <a:t> </a:t>
            </a:r>
            <a:r>
              <a:rPr lang="en-US" dirty="0" err="1"/>
              <a:t>alanlarda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çözüm</a:t>
            </a:r>
            <a:r>
              <a:rPr lang="en-US" dirty="0"/>
              <a:t> </a:t>
            </a:r>
            <a:r>
              <a:rPr lang="en-US" dirty="0" err="1"/>
              <a:t>üretebilecekleri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becerilerin</a:t>
            </a:r>
            <a:r>
              <a:rPr lang="en-US" dirty="0"/>
              <a:t> </a:t>
            </a:r>
            <a:r>
              <a:rPr lang="en-US" dirty="0" err="1"/>
              <a:t>kazandırılması</a:t>
            </a:r>
            <a:r>
              <a:rPr lang="en-US" dirty="0"/>
              <a:t> </a:t>
            </a:r>
            <a:r>
              <a:rPr lang="en-US" dirty="0" err="1"/>
              <a:t>hedeflenmiştir</a:t>
            </a:r>
            <a:r>
              <a:rPr lang="en-US" dirty="0"/>
              <a:t>. </a:t>
            </a:r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ED0CD-8ED2-C14A-A5A5-8CBD4A313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512" y="890649"/>
            <a:ext cx="4988816" cy="52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575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{446960A5-1623-CF46-A7A4-809D00B0565D}tf10001119</Template>
  <TotalTime>426</TotalTime>
  <Words>701</Words>
  <Application>Microsoft Macintosh PowerPoint</Application>
  <PresentationFormat>Geniş ekran</PresentationFormat>
  <Paragraphs>47</Paragraphs>
  <Slides>17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Galeri</vt:lpstr>
      <vt:lpstr>2006- Bilgisayar Dersi Öğretim Programı</vt:lpstr>
      <vt:lpstr>Bilgisayar Dersi Öğretim Programının Vizyonu</vt:lpstr>
      <vt:lpstr>Bilgisayar Dersi Öğretim Programının Vizyonu</vt:lpstr>
      <vt:lpstr>Bilgisayar Dersi Öğretim Programı’nın Temel Yaklaşımı </vt:lpstr>
      <vt:lpstr>Bilgisayar Dersi Öğretim Programı’nın Temel Yaklaşımı </vt:lpstr>
      <vt:lpstr>Bilgisayar Dersinde Öğrenme Alanları</vt:lpstr>
      <vt:lpstr>Bilgisayar Dersinde Öğrenme Alanları</vt:lpstr>
      <vt:lpstr>PowerPoint Sunusu</vt:lpstr>
      <vt:lpstr>PowerPoint Sunusu</vt:lpstr>
      <vt:lpstr>PowerPoint Sunusu</vt:lpstr>
      <vt:lpstr>Bilgisayar Dersi Öğretim Programı’nın Uygulama Süreci </vt:lpstr>
      <vt:lpstr>Bilişim Teknolojileri Becerileri (BTB) ve BT Becerilerinin Seviyelerine göre  Performans Göstergeleri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denizatall@hotmail.com</dc:creator>
  <cp:lastModifiedBy>Deniz.Atal</cp:lastModifiedBy>
  <cp:revision>13</cp:revision>
  <dcterms:created xsi:type="dcterms:W3CDTF">2020-11-01T13:14:31Z</dcterms:created>
  <dcterms:modified xsi:type="dcterms:W3CDTF">2021-07-07T12:59:24Z</dcterms:modified>
</cp:coreProperties>
</file>