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8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F087B-7A3C-4B17-A0BA-FC18B62B8522}" type="datetimeFigureOut">
              <a:rPr lang="tr-TR" smtClean="0"/>
              <a:pPr/>
              <a:t>5.3.2019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5F022-B706-4652-83B9-6722689E563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F087B-7A3C-4B17-A0BA-FC18B62B8522}" type="datetimeFigureOut">
              <a:rPr lang="tr-TR" smtClean="0"/>
              <a:pPr/>
              <a:t>5.3.2019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5F022-B706-4652-83B9-6722689E563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F087B-7A3C-4B17-A0BA-FC18B62B8522}" type="datetimeFigureOut">
              <a:rPr lang="tr-TR" smtClean="0"/>
              <a:pPr/>
              <a:t>5.3.2019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5F022-B706-4652-83B9-6722689E563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F087B-7A3C-4B17-A0BA-FC18B62B8522}" type="datetimeFigureOut">
              <a:rPr lang="tr-TR" smtClean="0"/>
              <a:pPr/>
              <a:t>5.3.2019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5F022-B706-4652-83B9-6722689E563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F087B-7A3C-4B17-A0BA-FC18B62B8522}" type="datetimeFigureOut">
              <a:rPr lang="tr-TR" smtClean="0"/>
              <a:pPr/>
              <a:t>5.3.2019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5F022-B706-4652-83B9-6722689E563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F087B-7A3C-4B17-A0BA-FC18B62B8522}" type="datetimeFigureOut">
              <a:rPr lang="tr-TR" smtClean="0"/>
              <a:pPr/>
              <a:t>5.3.2019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5F022-B706-4652-83B9-6722689E563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F087B-7A3C-4B17-A0BA-FC18B62B8522}" type="datetimeFigureOut">
              <a:rPr lang="tr-TR" smtClean="0"/>
              <a:pPr/>
              <a:t>5.3.2019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5F022-B706-4652-83B9-6722689E563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F087B-7A3C-4B17-A0BA-FC18B62B8522}" type="datetimeFigureOut">
              <a:rPr lang="tr-TR" smtClean="0"/>
              <a:pPr/>
              <a:t>5.3.2019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5F022-B706-4652-83B9-6722689E563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F087B-7A3C-4B17-A0BA-FC18B62B8522}" type="datetimeFigureOut">
              <a:rPr lang="tr-TR" smtClean="0"/>
              <a:pPr/>
              <a:t>5.3.2019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5F022-B706-4652-83B9-6722689E563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F087B-7A3C-4B17-A0BA-FC18B62B8522}" type="datetimeFigureOut">
              <a:rPr lang="tr-TR" smtClean="0"/>
              <a:pPr/>
              <a:t>5.3.2019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5F022-B706-4652-83B9-6722689E563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F087B-7A3C-4B17-A0BA-FC18B62B8522}" type="datetimeFigureOut">
              <a:rPr lang="tr-TR" smtClean="0"/>
              <a:pPr/>
              <a:t>5.3.2019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5F022-B706-4652-83B9-6722689E563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2F087B-7A3C-4B17-A0BA-FC18B62B8522}" type="datetimeFigureOut">
              <a:rPr lang="tr-TR" smtClean="0"/>
              <a:pPr/>
              <a:t>5.3.2019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25F022-B706-4652-83B9-6722689E5630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2. ders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SINIFLANDIRMA</a:t>
            </a:r>
            <a:endParaRPr lang="tr-TR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Türkiye’de el sanatları çeşit olarak çok zengindir.</a:t>
            </a:r>
          </a:p>
          <a:p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Bilimsel bir sınıflandırma zordur.</a:t>
            </a:r>
          </a:p>
          <a:p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Fonksiyonlar, teknikler, hammaddeler, yöreler</a:t>
            </a:r>
          </a:p>
          <a:p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Prof. Dr. Tevfik EŞBERK el sanatlarının hammaddeye göre sınıflandırmıştır.</a:t>
            </a:r>
          </a:p>
          <a:p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Bir ölçüde fonksiyonları da göz önünde tutulmuştur.</a:t>
            </a:r>
          </a:p>
          <a:p>
            <a:endParaRPr lang="tr-TR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571480"/>
            <a:ext cx="7772400" cy="5197495"/>
          </a:xfrm>
        </p:spPr>
        <p:txBody>
          <a:bodyPr>
            <a:normAutofit/>
          </a:bodyPr>
          <a:lstStyle/>
          <a:p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EL 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SANATLARININ 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SINIFLANDIRILMASI</a:t>
            </a:r>
            <a:br>
              <a:rPr lang="tr-TR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000" dirty="0">
                <a:latin typeface="Times New Roman" pitchFamily="18" charset="0"/>
                <a:cs typeface="Times New Roman" pitchFamily="18" charset="0"/>
              </a:rPr>
            </a:br>
            <a:r>
              <a:rPr lang="tr-TR" sz="1800" b="0" dirty="0" smtClean="0">
                <a:latin typeface="Times New Roman" pitchFamily="18" charset="0"/>
                <a:cs typeface="Times New Roman" pitchFamily="18" charset="0"/>
              </a:rPr>
              <a:t>El </a:t>
            </a:r>
            <a:r>
              <a:rPr lang="tr-TR" sz="1800" b="0" dirty="0" err="1" smtClean="0">
                <a:latin typeface="Times New Roman" pitchFamily="18" charset="0"/>
                <a:cs typeface="Times New Roman" pitchFamily="18" charset="0"/>
              </a:rPr>
              <a:t>sanatlarI</a:t>
            </a:r>
            <a:r>
              <a:rPr lang="tr-TR" sz="1800" b="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1800" b="0" dirty="0" err="1" smtClean="0">
                <a:latin typeface="Times New Roman" pitchFamily="18" charset="0"/>
                <a:cs typeface="Times New Roman" pitchFamily="18" charset="0"/>
              </a:rPr>
              <a:t>kullanILdIklarI</a:t>
            </a:r>
            <a:r>
              <a:rPr lang="tr-TR" sz="1800" b="0" dirty="0" smtClean="0">
                <a:latin typeface="Times New Roman" pitchFamily="18" charset="0"/>
                <a:cs typeface="Times New Roman" pitchFamily="18" charset="0"/>
              </a:rPr>
              <a:t> hammaddelere göre YEDİ       </a:t>
            </a:r>
            <a:r>
              <a:rPr lang="tr-TR" sz="1800" b="0" dirty="0" err="1" smtClean="0">
                <a:latin typeface="Times New Roman" pitchFamily="18" charset="0"/>
                <a:cs typeface="Times New Roman" pitchFamily="18" charset="0"/>
              </a:rPr>
              <a:t>sInIfa</a:t>
            </a:r>
            <a:r>
              <a:rPr lang="tr-TR" sz="1800" b="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tr-TR" sz="1800" b="0" dirty="0" err="1" smtClean="0">
                <a:latin typeface="Times New Roman" pitchFamily="18" charset="0"/>
                <a:cs typeface="Times New Roman" pitchFamily="18" charset="0"/>
              </a:rPr>
              <a:t>ayrIlIr</a:t>
            </a:r>
            <a:r>
              <a:rPr lang="tr-TR" sz="1800" b="0" dirty="0" smtClean="0">
                <a:latin typeface="Times New Roman" pitchFamily="18" charset="0"/>
                <a:cs typeface="Times New Roman" pitchFamily="18" charset="0"/>
              </a:rPr>
              <a:t> (EŞBERK 1939, </a:t>
            </a:r>
            <a:r>
              <a:rPr lang="tr-TR" sz="1800" b="0" dirty="0" err="1" smtClean="0">
                <a:latin typeface="Times New Roman" pitchFamily="18" charset="0"/>
                <a:cs typeface="Times New Roman" pitchFamily="18" charset="0"/>
              </a:rPr>
              <a:t>ArlI</a:t>
            </a:r>
            <a:r>
              <a:rPr lang="tr-TR" sz="1800" b="0" dirty="0" smtClean="0">
                <a:latin typeface="Times New Roman" pitchFamily="18" charset="0"/>
                <a:cs typeface="Times New Roman" pitchFamily="18" charset="0"/>
              </a:rPr>
              <a:t> 1990)</a:t>
            </a:r>
            <a:br>
              <a:rPr lang="tr-TR" sz="1800" b="0" dirty="0" smtClean="0">
                <a:latin typeface="Times New Roman" pitchFamily="18" charset="0"/>
                <a:cs typeface="Times New Roman" pitchFamily="18" charset="0"/>
              </a:rPr>
            </a:br>
            <a:r>
              <a:rPr lang="tr-TR" sz="1800" b="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1800" b="0" dirty="0" smtClean="0">
                <a:latin typeface="Times New Roman" pitchFamily="18" charset="0"/>
                <a:cs typeface="Times New Roman" pitchFamily="18" charset="0"/>
              </a:rPr>
            </a:br>
            <a:r>
              <a:rPr lang="tr-TR" sz="1800" b="0" dirty="0" smtClean="0">
                <a:latin typeface="Times New Roman" pitchFamily="18" charset="0"/>
                <a:cs typeface="Times New Roman" pitchFamily="18" charset="0"/>
              </a:rPr>
              <a:t>1-</a:t>
            </a:r>
            <a:r>
              <a:rPr lang="tr-TR" sz="1800" b="0" dirty="0" err="1" smtClean="0">
                <a:latin typeface="Times New Roman" pitchFamily="18" charset="0"/>
                <a:cs typeface="Times New Roman" pitchFamily="18" charset="0"/>
              </a:rPr>
              <a:t>Lİf</a:t>
            </a:r>
            <a:r>
              <a:rPr lang="tr-TR" sz="1800" b="0" dirty="0" smtClean="0">
                <a:latin typeface="Times New Roman" pitchFamily="18" charset="0"/>
                <a:cs typeface="Times New Roman" pitchFamily="18" charset="0"/>
              </a:rPr>
              <a:t> İşleyen el </a:t>
            </a:r>
            <a:r>
              <a:rPr lang="tr-TR" sz="1800" b="0" dirty="0" err="1" smtClean="0">
                <a:latin typeface="Times New Roman" pitchFamily="18" charset="0"/>
                <a:cs typeface="Times New Roman" pitchFamily="18" charset="0"/>
              </a:rPr>
              <a:t>sanatlarI</a:t>
            </a:r>
            <a:r>
              <a:rPr lang="tr-TR" sz="1800" b="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1800" b="0" dirty="0" smtClean="0">
                <a:latin typeface="Times New Roman" pitchFamily="18" charset="0"/>
                <a:cs typeface="Times New Roman" pitchFamily="18" charset="0"/>
              </a:rPr>
            </a:br>
            <a:r>
              <a:rPr lang="tr-TR" sz="1800" b="0" dirty="0" smtClean="0">
                <a:latin typeface="Times New Roman" pitchFamily="18" charset="0"/>
                <a:cs typeface="Times New Roman" pitchFamily="18" charset="0"/>
              </a:rPr>
              <a:t>2-Ağaç İşleyen el </a:t>
            </a:r>
            <a:r>
              <a:rPr lang="tr-TR" sz="1800" b="0" dirty="0" err="1" smtClean="0">
                <a:latin typeface="Times New Roman" pitchFamily="18" charset="0"/>
                <a:cs typeface="Times New Roman" pitchFamily="18" charset="0"/>
              </a:rPr>
              <a:t>sanatlarI</a:t>
            </a:r>
            <a:r>
              <a:rPr lang="tr-TR" sz="1800" b="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1800" b="0" dirty="0" smtClean="0">
                <a:latin typeface="Times New Roman" pitchFamily="18" charset="0"/>
                <a:cs typeface="Times New Roman" pitchFamily="18" charset="0"/>
              </a:rPr>
            </a:br>
            <a:r>
              <a:rPr lang="tr-TR" sz="1800" b="0" dirty="0" smtClean="0">
                <a:latin typeface="Times New Roman" pitchFamily="18" charset="0"/>
                <a:cs typeface="Times New Roman" pitchFamily="18" charset="0"/>
              </a:rPr>
              <a:t>3-Taş İşleyen el </a:t>
            </a:r>
            <a:r>
              <a:rPr lang="tr-TR" sz="1800" b="0" dirty="0" err="1" smtClean="0">
                <a:latin typeface="Times New Roman" pitchFamily="18" charset="0"/>
                <a:cs typeface="Times New Roman" pitchFamily="18" charset="0"/>
              </a:rPr>
              <a:t>sanatlarI</a:t>
            </a:r>
            <a:r>
              <a:rPr lang="tr-TR" sz="1800" b="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1800" b="0" dirty="0" smtClean="0">
                <a:latin typeface="Times New Roman" pitchFamily="18" charset="0"/>
                <a:cs typeface="Times New Roman" pitchFamily="18" charset="0"/>
              </a:rPr>
            </a:br>
            <a:r>
              <a:rPr lang="tr-TR" sz="1800" b="0" dirty="0" smtClean="0">
                <a:latin typeface="Times New Roman" pitchFamily="18" charset="0"/>
                <a:cs typeface="Times New Roman" pitchFamily="18" charset="0"/>
              </a:rPr>
              <a:t>4-Toprak İşleyen el </a:t>
            </a:r>
            <a:r>
              <a:rPr lang="tr-TR" sz="1800" b="0" dirty="0" err="1" smtClean="0">
                <a:latin typeface="Times New Roman" pitchFamily="18" charset="0"/>
                <a:cs typeface="Times New Roman" pitchFamily="18" charset="0"/>
              </a:rPr>
              <a:t>sanatlarI</a:t>
            </a:r>
            <a:r>
              <a:rPr lang="tr-TR" sz="1800" b="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1800" b="0" dirty="0" smtClean="0">
                <a:latin typeface="Times New Roman" pitchFamily="18" charset="0"/>
                <a:cs typeface="Times New Roman" pitchFamily="18" charset="0"/>
              </a:rPr>
            </a:br>
            <a:r>
              <a:rPr lang="tr-TR" sz="1800" b="0" dirty="0" smtClean="0">
                <a:latin typeface="Times New Roman" pitchFamily="18" charset="0"/>
                <a:cs typeface="Times New Roman" pitchFamily="18" charset="0"/>
              </a:rPr>
              <a:t>5-Maden İşleyen el </a:t>
            </a:r>
            <a:r>
              <a:rPr lang="tr-TR" sz="1800" b="0" dirty="0" err="1" smtClean="0">
                <a:latin typeface="Times New Roman" pitchFamily="18" charset="0"/>
                <a:cs typeface="Times New Roman" pitchFamily="18" charset="0"/>
              </a:rPr>
              <a:t>sanatlarI</a:t>
            </a:r>
            <a:r>
              <a:rPr lang="tr-TR" sz="1800" b="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1800" b="0" dirty="0" smtClean="0">
                <a:latin typeface="Times New Roman" pitchFamily="18" charset="0"/>
                <a:cs typeface="Times New Roman" pitchFamily="18" charset="0"/>
              </a:rPr>
            </a:br>
            <a:r>
              <a:rPr lang="tr-TR" sz="1800" b="0" dirty="0" smtClean="0">
                <a:latin typeface="Times New Roman" pitchFamily="18" charset="0"/>
                <a:cs typeface="Times New Roman" pitchFamily="18" charset="0"/>
              </a:rPr>
              <a:t>6-Deri ve hayvansal </a:t>
            </a:r>
            <a:r>
              <a:rPr lang="tr-TR" sz="1800" b="0" dirty="0" err="1" smtClean="0">
                <a:latin typeface="Times New Roman" pitchFamily="18" charset="0"/>
                <a:cs typeface="Times New Roman" pitchFamily="18" charset="0"/>
              </a:rPr>
              <a:t>aRtIklarI</a:t>
            </a:r>
            <a:r>
              <a:rPr lang="tr-TR" sz="1800" b="0" dirty="0" smtClean="0">
                <a:latin typeface="Times New Roman" pitchFamily="18" charset="0"/>
                <a:cs typeface="Times New Roman" pitchFamily="18" charset="0"/>
              </a:rPr>
              <a:t> İşleyen el </a:t>
            </a:r>
            <a:r>
              <a:rPr lang="tr-TR" sz="1800" b="0" dirty="0" err="1" smtClean="0">
                <a:latin typeface="Times New Roman" pitchFamily="18" charset="0"/>
                <a:cs typeface="Times New Roman" pitchFamily="18" charset="0"/>
              </a:rPr>
              <a:t>sanatlarI</a:t>
            </a:r>
            <a:r>
              <a:rPr lang="tr-TR" sz="1800" b="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1800" b="0" dirty="0" smtClean="0">
                <a:latin typeface="Times New Roman" pitchFamily="18" charset="0"/>
                <a:cs typeface="Times New Roman" pitchFamily="18" charset="0"/>
              </a:rPr>
            </a:br>
            <a:r>
              <a:rPr lang="tr-TR" sz="1800" b="0" dirty="0" smtClean="0">
                <a:latin typeface="Times New Roman" pitchFamily="18" charset="0"/>
                <a:cs typeface="Times New Roman" pitchFamily="18" charset="0"/>
              </a:rPr>
              <a:t>7-İnce dallar, saplar ve ağaç </a:t>
            </a:r>
            <a:r>
              <a:rPr lang="tr-TR" sz="1800" b="0" dirty="0" err="1" smtClean="0">
                <a:latin typeface="Times New Roman" pitchFamily="18" charset="0"/>
                <a:cs typeface="Times New Roman" pitchFamily="18" charset="0"/>
              </a:rPr>
              <a:t>şerİtlerİ</a:t>
            </a:r>
            <a:r>
              <a:rPr lang="tr-TR" sz="1800" b="0" dirty="0" smtClean="0">
                <a:latin typeface="Times New Roman" pitchFamily="18" charset="0"/>
                <a:cs typeface="Times New Roman" pitchFamily="18" charset="0"/>
              </a:rPr>
              <a:t> İşleyen el  </a:t>
            </a:r>
            <a:r>
              <a:rPr lang="tr-TR" sz="1800" b="0" dirty="0" err="1" smtClean="0">
                <a:latin typeface="Times New Roman" pitchFamily="18" charset="0"/>
                <a:cs typeface="Times New Roman" pitchFamily="18" charset="0"/>
              </a:rPr>
              <a:t>sanatlarI</a:t>
            </a:r>
            <a:r>
              <a:rPr lang="tr-TR" sz="1800" b="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1800" b="0" dirty="0" smtClean="0">
                <a:latin typeface="Times New Roman" pitchFamily="18" charset="0"/>
                <a:cs typeface="Times New Roman" pitchFamily="18" charset="0"/>
              </a:rPr>
            </a:br>
            <a:endParaRPr lang="tr-TR" sz="1800" b="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smtClean="0"/>
              <a:t>Diğer sınıflandırmalar</a:t>
            </a:r>
            <a:endParaRPr lang="tr-TR" sz="28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sz="2800" dirty="0" smtClean="0"/>
          </a:p>
          <a:p>
            <a:r>
              <a:rPr lang="tr-TR" sz="2800" dirty="0" smtClean="0"/>
              <a:t>Yörelere/coğrafi özelliğe göre</a:t>
            </a:r>
          </a:p>
          <a:p>
            <a:r>
              <a:rPr lang="tr-TR" sz="2800" dirty="0" smtClean="0"/>
              <a:t>Eşya çeşidine göre</a:t>
            </a:r>
          </a:p>
          <a:p>
            <a:r>
              <a:rPr lang="tr-TR" sz="2800" dirty="0" smtClean="0"/>
              <a:t>Kullanım alanına göre</a:t>
            </a:r>
          </a:p>
          <a:p>
            <a:r>
              <a:rPr lang="tr-TR" sz="2800" dirty="0" smtClean="0"/>
              <a:t>Tekniğe göre</a:t>
            </a:r>
          </a:p>
          <a:p>
            <a:endParaRPr lang="tr-TR" sz="2800" dirty="0" smtClean="0"/>
          </a:p>
          <a:p>
            <a:pPr>
              <a:buNone/>
            </a:pPr>
            <a:endParaRPr lang="tr-TR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Geleneksel Sanatlar ve yöresel çalışma </a:t>
            </a:r>
            <a:endParaRPr lang="tr-TR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Hammadde hakkında bilgi, temini, özellikleri, yöre hakkında bilgi</a:t>
            </a:r>
          </a:p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Kullanılan araçlar ve özellikleri</a:t>
            </a:r>
          </a:p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Yapım aşamaları (hammadde temininden ürün elde edilinceye kadar tüm aşamalar)</a:t>
            </a:r>
          </a:p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Elde edilen ürünler (çeşitleri, adları, kullanım yerleri)</a:t>
            </a:r>
            <a:endParaRPr lang="tr-TR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El sanatlarında yöresel çalışma hazırlarken</a:t>
            </a:r>
            <a:endParaRPr lang="tr-TR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Yazılı kaynaklar</a:t>
            </a:r>
          </a:p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Yörede yaşayanlar</a:t>
            </a:r>
          </a:p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Yörede el sanatları ile ilgili kurumlar</a:t>
            </a:r>
          </a:p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Bazı kurumların web sayfaları</a:t>
            </a:r>
          </a:p>
          <a:p>
            <a:pPr>
              <a:buNone/>
            </a:pPr>
            <a:endParaRPr lang="tr-TR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300</TotalTime>
  <Words>122</Words>
  <Application>Microsoft Office PowerPoint</Application>
  <PresentationFormat>Ekran Gösterisi (4:3)</PresentationFormat>
  <Paragraphs>24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Ofis Teması</vt:lpstr>
      <vt:lpstr>2. ders</vt:lpstr>
      <vt:lpstr>Slayt 2</vt:lpstr>
      <vt:lpstr>EL SANATLARININ SINIFLANDIRILMASI  El sanatlarI, kullanILdIklarI hammaddelere göre YEDİ       sInIfa  ayrIlIr (EŞBERK 1939, ArlI 1990)  1-Lİf İşleyen el sanatlarI 2-Ağaç İşleyen el sanatlarI 3-Taş İşleyen el sanatlarI 4-Toprak İşleyen el sanatlarI 5-Maden İşleyen el sanatlarI 6-Deri ve hayvansal aRtIklarI İşleyen el sanatlarI 7-İnce dallar, saplar ve ağaç şerİtlerİ İşleyen el  sanatlarI </vt:lpstr>
      <vt:lpstr>Diğer sınıflandırmalar</vt:lpstr>
      <vt:lpstr>Geleneksel Sanatlar ve yöresel çalışma </vt:lpstr>
      <vt:lpstr>El sanatlarında yöresel çalışma hazırlarken</vt:lpstr>
    </vt:vector>
  </TitlesOfParts>
  <Company>ankara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2. HAFTA</dc:title>
  <dc:creator>a</dc:creator>
  <cp:lastModifiedBy>Kullanıcı123</cp:lastModifiedBy>
  <cp:revision>35</cp:revision>
  <dcterms:created xsi:type="dcterms:W3CDTF">1980-01-03T22:22:06Z</dcterms:created>
  <dcterms:modified xsi:type="dcterms:W3CDTF">2019-03-05T08:07:56Z</dcterms:modified>
</cp:coreProperties>
</file>