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81" r:id="rId5"/>
    <p:sldId id="280" r:id="rId6"/>
    <p:sldId id="279" r:id="rId7"/>
    <p:sldId id="278" r:id="rId8"/>
    <p:sldId id="277" r:id="rId9"/>
    <p:sldId id="276" r:id="rId10"/>
    <p:sldId id="275" r:id="rId11"/>
    <p:sldId id="274" r:id="rId12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/>
              <a:t>TASAVVUF II </a:t>
            </a:r>
            <a:br>
              <a:rPr lang="tr-TR" sz="4400" b="1" dirty="0"/>
            </a:br>
            <a:r>
              <a:rPr lang="tr-TR" sz="4400" b="1" dirty="0"/>
              <a:t>VII. </a:t>
            </a:r>
            <a:r>
              <a:rPr lang="tr-TR" sz="4400" b="1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Vahdet-i </a:t>
            </a:r>
            <a:r>
              <a:rPr lang="tr-TR" b="1" u="sng" dirty="0" err="1">
                <a:solidFill>
                  <a:srgbClr val="C00000"/>
                </a:solidFill>
              </a:rPr>
              <a:t>Vücud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lvl="0"/>
            <a:r>
              <a:rPr lang="tr-TR" dirty="0" err="1"/>
              <a:t>Vv’a</a:t>
            </a:r>
            <a:r>
              <a:rPr lang="tr-TR" dirty="0"/>
              <a:t> </a:t>
            </a:r>
            <a:r>
              <a:rPr lang="tr-TR" b="1" dirty="0" err="1"/>
              <a:t>vücudiyye</a:t>
            </a:r>
            <a:r>
              <a:rPr lang="tr-TR" dirty="0"/>
              <a:t>, </a:t>
            </a:r>
            <a:r>
              <a:rPr lang="tr-TR" b="1" dirty="0" err="1"/>
              <a:t>ittihadiyye</a:t>
            </a:r>
            <a:r>
              <a:rPr lang="tr-TR" dirty="0"/>
              <a:t> denilmiştir. </a:t>
            </a:r>
            <a:r>
              <a:rPr lang="tr-TR" b="1" dirty="0" err="1"/>
              <a:t>Simnani</a:t>
            </a:r>
            <a:r>
              <a:rPr lang="tr-TR" dirty="0"/>
              <a:t> “onların aynı iken eşyayı var eden Allah münezzehtir” cümlesini esas alarak </a:t>
            </a:r>
            <a:r>
              <a:rPr lang="tr-TR" dirty="0" err="1"/>
              <a:t>İbnü'l</a:t>
            </a:r>
            <a:r>
              <a:rPr lang="tr-TR" dirty="0"/>
              <a:t>-Arabî’yi şiddetli bir şekilde eleştirir. Bundan </a:t>
            </a:r>
            <a:r>
              <a:rPr lang="tr-TR" b="1" dirty="0"/>
              <a:t>tövbe</a:t>
            </a:r>
            <a:r>
              <a:rPr lang="tr-TR" dirty="0"/>
              <a:t> edilmesi gerekir ona göre.</a:t>
            </a:r>
          </a:p>
          <a:p>
            <a:pPr lvl="0"/>
            <a:r>
              <a:rPr lang="tr-TR" dirty="0" err="1"/>
              <a:t>Vv’a</a:t>
            </a:r>
            <a:r>
              <a:rPr lang="tr-TR" dirty="0"/>
              <a:t> </a:t>
            </a:r>
            <a:r>
              <a:rPr lang="tr-TR" b="1" dirty="0"/>
              <a:t>vahdet-i </a:t>
            </a:r>
            <a:r>
              <a:rPr lang="tr-TR" b="1" dirty="0" err="1"/>
              <a:t>şuhud</a:t>
            </a:r>
            <a:r>
              <a:rPr lang="tr-TR" dirty="0"/>
              <a:t> teorisi geliştirilmiştir. Buna göre her şey Allah’a gösteren bir delildir. </a:t>
            </a:r>
          </a:p>
          <a:p>
            <a:pPr lvl="0"/>
            <a:r>
              <a:rPr lang="tr-TR" dirty="0"/>
              <a:t>Çağımızda </a:t>
            </a:r>
            <a:r>
              <a:rPr lang="tr-TR" b="1" dirty="0"/>
              <a:t>panteizm</a:t>
            </a:r>
            <a:r>
              <a:rPr lang="tr-TR" dirty="0"/>
              <a:t> ve </a:t>
            </a:r>
            <a:r>
              <a:rPr lang="tr-TR" dirty="0" err="1"/>
              <a:t>vv</a:t>
            </a:r>
            <a:r>
              <a:rPr lang="tr-TR" dirty="0"/>
              <a:t> karşılaştırılması yapılır. </a:t>
            </a:r>
            <a:r>
              <a:rPr lang="tr-TR" dirty="0" err="1"/>
              <a:t>Vv’un</a:t>
            </a:r>
            <a:r>
              <a:rPr lang="tr-TR" dirty="0"/>
              <a:t> panteizm olmadığı savunulur. En büyük savunma </a:t>
            </a:r>
            <a:r>
              <a:rPr lang="tr-TR" dirty="0" err="1"/>
              <a:t>İbnü'l</a:t>
            </a:r>
            <a:r>
              <a:rPr lang="tr-TR" dirty="0"/>
              <a:t>-Arabî’nin “</a:t>
            </a:r>
            <a:r>
              <a:rPr lang="tr-TR" b="1" dirty="0"/>
              <a:t>Rab rabdir, kul da kuldur</a:t>
            </a:r>
            <a:r>
              <a:rPr lang="tr-TR" dirty="0"/>
              <a:t>” cümlesidir. </a:t>
            </a:r>
            <a:r>
              <a:rPr lang="tr-TR" dirty="0" err="1"/>
              <a:t>Vv</a:t>
            </a:r>
            <a:r>
              <a:rPr lang="tr-TR" dirty="0"/>
              <a:t> ile panteizm arasındaki fark “</a:t>
            </a:r>
            <a:r>
              <a:rPr lang="tr-TR" b="1" dirty="0"/>
              <a:t>O’dur ve O değildir</a:t>
            </a:r>
            <a:r>
              <a:rPr lang="tr-TR" dirty="0"/>
              <a:t>” şeklindeki anlayıştır. Panteizmde sadece birincisi varken </a:t>
            </a:r>
            <a:r>
              <a:rPr lang="tr-TR" dirty="0" err="1"/>
              <a:t>vv’ta</a:t>
            </a:r>
            <a:r>
              <a:rPr lang="tr-TR" dirty="0"/>
              <a:t> ikisi de bulunmaktadır. 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506282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036433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12. </a:t>
            </a: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cap="none" dirty="0" smtClean="0"/>
              <a:t>- 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Ekrem Demirli, «Vahdet-i </a:t>
            </a:r>
            <a:r>
              <a:rPr lang="tr-TR" altLang="tr-TR" sz="14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Vücud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», </a:t>
            </a:r>
            <a:r>
              <a:rPr lang="tr-TR" altLang="tr-TR" sz="1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DİA</a:t>
            </a: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42/431-435.</a:t>
            </a: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400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VAHDET-İ VÜCUD</a:t>
            </a: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smtClean="0">
                <a:solidFill>
                  <a:srgbClr val="C00000"/>
                </a:solidFill>
              </a:rPr>
              <a:t>Vahdet-i </a:t>
            </a:r>
            <a:r>
              <a:rPr lang="tr-TR" b="1" u="sng" dirty="0" err="1" smtClean="0">
                <a:solidFill>
                  <a:srgbClr val="C00000"/>
                </a:solidFill>
              </a:rPr>
              <a:t>Vücud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lvl="0"/>
            <a:r>
              <a:rPr lang="tr-TR" dirty="0" err="1"/>
              <a:t>Vv</a:t>
            </a:r>
            <a:r>
              <a:rPr lang="tr-TR" dirty="0"/>
              <a:t>. Varlığı </a:t>
            </a:r>
            <a:r>
              <a:rPr lang="tr-TR" b="1" dirty="0"/>
              <a:t>mümkün</a:t>
            </a:r>
            <a:r>
              <a:rPr lang="tr-TR" dirty="0"/>
              <a:t> ve </a:t>
            </a:r>
            <a:r>
              <a:rPr lang="tr-TR" b="1" dirty="0"/>
              <a:t>zorunlu</a:t>
            </a:r>
            <a:r>
              <a:rPr lang="tr-TR" dirty="0"/>
              <a:t> diye ayırmadan varlığı Hakk’ın zorunlu ve mümkün iki </a:t>
            </a:r>
            <a:r>
              <a:rPr lang="tr-TR" b="1" dirty="0"/>
              <a:t>kutbu</a:t>
            </a:r>
            <a:r>
              <a:rPr lang="tr-TR" dirty="0"/>
              <a:t> olarak kabul eden bir nazariyedir. Halk ile Hak arasındaki ilişki </a:t>
            </a:r>
            <a:r>
              <a:rPr lang="tr-TR" b="1" dirty="0"/>
              <a:t>izafet</a:t>
            </a:r>
            <a:r>
              <a:rPr lang="tr-TR" dirty="0"/>
              <a:t> ilişkisidir. </a:t>
            </a:r>
          </a:p>
          <a:p>
            <a:pPr lvl="0"/>
            <a:r>
              <a:rPr lang="tr-TR" dirty="0"/>
              <a:t>Birlik-çokluk, insan iradesi-özgürlüğü, kötülük problemi, </a:t>
            </a:r>
            <a:r>
              <a:rPr lang="tr-TR" dirty="0" err="1"/>
              <a:t>sebeplilik</a:t>
            </a:r>
            <a:r>
              <a:rPr lang="tr-TR" dirty="0"/>
              <a:t> </a:t>
            </a:r>
            <a:r>
              <a:rPr lang="tr-TR" dirty="0" err="1"/>
              <a:t>vb</a:t>
            </a:r>
            <a:r>
              <a:rPr lang="tr-TR" dirty="0"/>
              <a:t> metafizik konularla çeşitli iman-ahlak-dinî bahisleri tartışan kapsamlı bir </a:t>
            </a:r>
            <a:r>
              <a:rPr lang="tr-TR" b="1" dirty="0" err="1"/>
              <a:t>tevhid</a:t>
            </a:r>
            <a:r>
              <a:rPr lang="tr-TR" dirty="0"/>
              <a:t> ve </a:t>
            </a:r>
            <a:r>
              <a:rPr lang="tr-TR" b="1" dirty="0"/>
              <a:t>yaratılış</a:t>
            </a:r>
            <a:r>
              <a:rPr lang="tr-TR" dirty="0"/>
              <a:t> nazariyesidir. </a:t>
            </a:r>
          </a:p>
          <a:p>
            <a:pPr lvl="0"/>
            <a:r>
              <a:rPr lang="tr-TR" b="1" dirty="0" err="1"/>
              <a:t>Ahadiyet</a:t>
            </a:r>
            <a:r>
              <a:rPr lang="tr-TR" dirty="0"/>
              <a:t> ve </a:t>
            </a:r>
            <a:r>
              <a:rPr lang="tr-TR" b="1" dirty="0" err="1"/>
              <a:t>vahdaniyyet</a:t>
            </a:r>
            <a:r>
              <a:rPr lang="tr-TR" dirty="0"/>
              <a:t> kavramları da kullanılmaktadır. </a:t>
            </a:r>
          </a:p>
          <a:p>
            <a:pPr lvl="0"/>
            <a:r>
              <a:rPr lang="tr-TR" dirty="0" err="1"/>
              <a:t>İbnü'l</a:t>
            </a:r>
            <a:r>
              <a:rPr lang="tr-TR" dirty="0"/>
              <a:t>-Arabî’ye göre en ulvî makamlara ulaşanlar “</a:t>
            </a:r>
            <a:r>
              <a:rPr lang="tr-TR" b="1" dirty="0" err="1"/>
              <a:t>ehlü’l-keşf</a:t>
            </a:r>
            <a:r>
              <a:rPr lang="tr-TR" b="1" dirty="0"/>
              <a:t> </a:t>
            </a:r>
            <a:r>
              <a:rPr lang="tr-TR" b="1" dirty="0" err="1"/>
              <a:t>ve’l-vücud</a:t>
            </a:r>
            <a:r>
              <a:rPr lang="tr-TR" dirty="0"/>
              <a:t>” olanlardır. Dolayısıyla </a:t>
            </a:r>
            <a:r>
              <a:rPr lang="tr-TR" dirty="0" err="1"/>
              <a:t>vv</a:t>
            </a:r>
            <a:r>
              <a:rPr lang="tr-TR" dirty="0"/>
              <a:t> nazariyesini anlamak için </a:t>
            </a:r>
            <a:r>
              <a:rPr lang="tr-TR" b="1" dirty="0" err="1"/>
              <a:t>seyr</a:t>
            </a:r>
            <a:r>
              <a:rPr lang="tr-TR" b="1" dirty="0"/>
              <a:t>-ü </a:t>
            </a:r>
            <a:r>
              <a:rPr lang="tr-TR" b="1" dirty="0" err="1"/>
              <a:t>sülûk</a:t>
            </a:r>
            <a:r>
              <a:rPr lang="tr-TR" dirty="0"/>
              <a:t> yapıp manevî basamakların geçilmesi gerekmektedir. Dolayısıyla her ne kadar bir nazariye görüntüsü verse de tasavvufun en temel gayesi olan </a:t>
            </a:r>
            <a:r>
              <a:rPr lang="tr-TR" b="1" dirty="0"/>
              <a:t>amelle</a:t>
            </a:r>
            <a:r>
              <a:rPr lang="tr-TR" dirty="0"/>
              <a:t> temel bir bağı vardır. </a:t>
            </a:r>
            <a:r>
              <a:rPr lang="tr-TR" b="1" dirty="0"/>
              <a:t>Yani </a:t>
            </a:r>
            <a:r>
              <a:rPr lang="tr-TR" b="1" dirty="0" err="1"/>
              <a:t>vv</a:t>
            </a:r>
            <a:r>
              <a:rPr lang="tr-TR" b="1" dirty="0"/>
              <a:t> sadece aklın ürünü olmayıp amelsiz tam olarak anlaşılması çok zordur</a:t>
            </a:r>
            <a:r>
              <a:rPr lang="tr-TR" dirty="0"/>
              <a:t>. Onu tasavvufî yapan da bu </a:t>
            </a:r>
            <a:r>
              <a:rPr lang="tr-TR" b="1" dirty="0"/>
              <a:t>amelî</a:t>
            </a:r>
            <a:r>
              <a:rPr lang="tr-TR" dirty="0"/>
              <a:t> yönüne yapan vurgudur.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Vahdet-i </a:t>
            </a:r>
            <a:r>
              <a:rPr lang="tr-TR" b="1" u="sng" dirty="0" err="1">
                <a:solidFill>
                  <a:srgbClr val="C00000"/>
                </a:solidFill>
              </a:rPr>
              <a:t>Vücud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lvl="0"/>
            <a:r>
              <a:rPr lang="tr-TR" dirty="0"/>
              <a:t>Bu mertebeye ulaşılabilmesi için </a:t>
            </a:r>
            <a:r>
              <a:rPr lang="tr-TR" dirty="0" err="1"/>
              <a:t>seyr</a:t>
            </a:r>
            <a:r>
              <a:rPr lang="tr-TR" dirty="0"/>
              <a:t>-ü </a:t>
            </a:r>
            <a:r>
              <a:rPr lang="tr-TR" dirty="0" err="1"/>
              <a:t>sülûk</a:t>
            </a:r>
            <a:r>
              <a:rPr lang="tr-TR" dirty="0"/>
              <a:t> yoluyla </a:t>
            </a:r>
            <a:r>
              <a:rPr lang="tr-TR" b="1" dirty="0" err="1"/>
              <a:t>beşerîlikten</a:t>
            </a:r>
            <a:r>
              <a:rPr lang="tr-TR" dirty="0"/>
              <a:t> tamamıyla arınıp </a:t>
            </a:r>
            <a:r>
              <a:rPr lang="tr-TR" b="1" dirty="0"/>
              <a:t>hissî, aklî ve hayalî</a:t>
            </a:r>
            <a:r>
              <a:rPr lang="tr-TR" dirty="0"/>
              <a:t> varlık biçimlerinden uzaklaşılmalıdır. </a:t>
            </a:r>
          </a:p>
          <a:p>
            <a:pPr lvl="0"/>
            <a:r>
              <a:rPr lang="tr-TR" dirty="0" err="1"/>
              <a:t>Vv</a:t>
            </a:r>
            <a:r>
              <a:rPr lang="tr-TR" dirty="0"/>
              <a:t> kavramı geçmişte ve günümüzde tasavvufî araştırmalarda ne </a:t>
            </a:r>
            <a:r>
              <a:rPr lang="tr-TR" b="1" dirty="0"/>
              <a:t>zaman</a:t>
            </a:r>
            <a:r>
              <a:rPr lang="tr-TR" dirty="0"/>
              <a:t> ve </a:t>
            </a:r>
            <a:r>
              <a:rPr lang="tr-TR" b="1" dirty="0"/>
              <a:t>kim tarafından </a:t>
            </a:r>
            <a:r>
              <a:rPr lang="tr-TR" dirty="0"/>
              <a:t>kullanıldığı üzerinde durulmuştur.</a:t>
            </a:r>
          </a:p>
          <a:p>
            <a:pPr lvl="0"/>
            <a:r>
              <a:rPr lang="tr-TR" dirty="0" err="1"/>
              <a:t>Vv</a:t>
            </a:r>
            <a:r>
              <a:rPr lang="tr-TR" dirty="0"/>
              <a:t> nazariyesi nazariye kısmını </a:t>
            </a:r>
            <a:r>
              <a:rPr lang="tr-TR" b="1" dirty="0"/>
              <a:t>Kelâm</a:t>
            </a:r>
            <a:r>
              <a:rPr lang="tr-TR" dirty="0"/>
              <a:t>, </a:t>
            </a:r>
            <a:r>
              <a:rPr lang="tr-TR" b="1" dirty="0"/>
              <a:t>Felsefe ve Tasavvuftan (</a:t>
            </a:r>
            <a:r>
              <a:rPr lang="tr-TR" b="1" dirty="0" err="1"/>
              <a:t>fenâ-bekâ</a:t>
            </a:r>
            <a:r>
              <a:rPr lang="tr-TR" b="1" dirty="0"/>
              <a:t>)</a:t>
            </a:r>
            <a:r>
              <a:rPr lang="tr-TR" dirty="0"/>
              <a:t> alır. Amelî yönünü </a:t>
            </a:r>
            <a:r>
              <a:rPr lang="tr-TR" b="1" dirty="0"/>
              <a:t>tasavvuftan</a:t>
            </a:r>
            <a:r>
              <a:rPr lang="tr-TR" dirty="0"/>
              <a:t> alır. </a:t>
            </a:r>
          </a:p>
          <a:p>
            <a:pPr lvl="0"/>
            <a:r>
              <a:rPr lang="tr-TR" dirty="0"/>
              <a:t>“Vahdet-i </a:t>
            </a:r>
            <a:r>
              <a:rPr lang="tr-TR" dirty="0" err="1"/>
              <a:t>vücûd</a:t>
            </a:r>
            <a:r>
              <a:rPr lang="tr-TR" dirty="0"/>
              <a:t> varlığı </a:t>
            </a:r>
            <a:r>
              <a:rPr lang="tr-TR" b="1" dirty="0"/>
              <a:t>mümkün</a:t>
            </a:r>
            <a:r>
              <a:rPr lang="tr-TR" dirty="0"/>
              <a:t> ve </a:t>
            </a:r>
            <a:r>
              <a:rPr lang="tr-TR" b="1" dirty="0"/>
              <a:t>zorunlu</a:t>
            </a:r>
            <a:r>
              <a:rPr lang="tr-TR" dirty="0"/>
              <a:t> olarak ikiye bölmeden ele alınmasıdır” şeklindeki tarifle </a:t>
            </a:r>
            <a:r>
              <a:rPr lang="tr-TR" b="1" dirty="0"/>
              <a:t>filozoflara</a:t>
            </a:r>
            <a:r>
              <a:rPr lang="tr-TR" dirty="0"/>
              <a:t> karşı çıkılmaktadır. Dolayısıyla hem </a:t>
            </a:r>
            <a:r>
              <a:rPr lang="tr-TR" b="1" dirty="0"/>
              <a:t>filozofların</a:t>
            </a:r>
            <a:r>
              <a:rPr lang="tr-TR" dirty="0"/>
              <a:t> hem de </a:t>
            </a:r>
            <a:r>
              <a:rPr lang="tr-TR" b="1" dirty="0"/>
              <a:t>kelamcıların</a:t>
            </a:r>
            <a:r>
              <a:rPr lang="tr-TR" dirty="0"/>
              <a:t> geliştirdikleri </a:t>
            </a:r>
            <a:r>
              <a:rPr lang="tr-TR" dirty="0" err="1"/>
              <a:t>tevhîd</a:t>
            </a:r>
            <a:r>
              <a:rPr lang="tr-TR" dirty="0"/>
              <a:t> ve yaratılış nazariyelerinden yararlanılarak fakat onlardan </a:t>
            </a:r>
            <a:r>
              <a:rPr lang="tr-TR" b="1" dirty="0"/>
              <a:t>farklı</a:t>
            </a:r>
            <a:r>
              <a:rPr lang="tr-TR" dirty="0"/>
              <a:t> bir şekilde geliştirilen bir tasavvufî nazariyedir. 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Vahdet-i </a:t>
            </a:r>
            <a:r>
              <a:rPr lang="tr-TR" b="1" u="sng" dirty="0" err="1">
                <a:solidFill>
                  <a:srgbClr val="C00000"/>
                </a:solidFill>
              </a:rPr>
              <a:t>Vücud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lvl="0"/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Sinâ’ya</a:t>
            </a:r>
            <a:r>
              <a:rPr lang="tr-TR" dirty="0"/>
              <a:t> göre bir şeyin metafiziğin </a:t>
            </a:r>
            <a:r>
              <a:rPr lang="tr-TR" b="1" dirty="0"/>
              <a:t>konusu</a:t>
            </a:r>
            <a:r>
              <a:rPr lang="tr-TR" dirty="0"/>
              <a:t> olabilmesi o şeyin hiç kimse tarafından tartışmaya mahal olmaması lazımdır. </a:t>
            </a:r>
            <a:r>
              <a:rPr lang="tr-TR" b="1" dirty="0"/>
              <a:t>Tanrının varlığı</a:t>
            </a:r>
            <a:r>
              <a:rPr lang="tr-TR" dirty="0"/>
              <a:t> dâhil her şey tartışmaya mahaldir. Bunun istisnası sadece </a:t>
            </a:r>
            <a:r>
              <a:rPr lang="tr-TR" b="1" dirty="0"/>
              <a:t>varlıktır.</a:t>
            </a:r>
            <a:r>
              <a:rPr lang="tr-TR" dirty="0"/>
              <a:t> Varlık konusunda kimsenin şüphesi olmadığı için metafiziğin konusudur. Bundan dolayı Tanrı metafiziğin konusu değil </a:t>
            </a:r>
            <a:r>
              <a:rPr lang="tr-TR" b="1" dirty="0"/>
              <a:t>gayesidir</a:t>
            </a:r>
            <a:r>
              <a:rPr lang="tr-TR" dirty="0"/>
              <a:t>. Fakat </a:t>
            </a:r>
            <a:r>
              <a:rPr lang="tr-TR" dirty="0" err="1"/>
              <a:t>İbnü'l</a:t>
            </a:r>
            <a:r>
              <a:rPr lang="tr-TR" dirty="0"/>
              <a:t>-Arabî </a:t>
            </a:r>
            <a:r>
              <a:rPr lang="tr-TR" dirty="0" err="1"/>
              <a:t>Cenâb</a:t>
            </a:r>
            <a:r>
              <a:rPr lang="tr-TR" dirty="0"/>
              <a:t>-ı Hakk’ın bizatihi </a:t>
            </a:r>
            <a:r>
              <a:rPr lang="tr-TR" b="1" dirty="0"/>
              <a:t>varlığın</a:t>
            </a:r>
            <a:r>
              <a:rPr lang="tr-TR" dirty="0"/>
              <a:t> kendisi olduğunu söyleyerek Tanrı’yı metafiziğin </a:t>
            </a:r>
            <a:r>
              <a:rPr lang="tr-TR" b="1" dirty="0"/>
              <a:t>konusu</a:t>
            </a:r>
            <a:r>
              <a:rPr lang="tr-TR" dirty="0"/>
              <a:t> haline getirir. Dolayısıyla Tanrı herkesin </a:t>
            </a:r>
            <a:r>
              <a:rPr lang="tr-TR" b="1" dirty="0"/>
              <a:t>zorunlu</a:t>
            </a:r>
            <a:r>
              <a:rPr lang="tr-TR" dirty="0"/>
              <a:t> olarak kabul ettiği mutlak varlıktır. Onun için varlığını </a:t>
            </a:r>
            <a:r>
              <a:rPr lang="tr-TR" b="1" dirty="0"/>
              <a:t>ispat</a:t>
            </a:r>
            <a:r>
              <a:rPr lang="tr-TR" dirty="0"/>
              <a:t> etmeye gerek yoktur. </a:t>
            </a:r>
            <a:r>
              <a:rPr lang="tr-TR" dirty="0" err="1"/>
              <a:t>Vv</a:t>
            </a:r>
            <a:r>
              <a:rPr lang="tr-TR" dirty="0"/>
              <a:t> </a:t>
            </a:r>
            <a:r>
              <a:rPr lang="tr-TR" dirty="0" err="1"/>
              <a:t>sûfîleri</a:t>
            </a:r>
            <a:r>
              <a:rPr lang="tr-TR" dirty="0"/>
              <a:t> açısından </a:t>
            </a:r>
            <a:r>
              <a:rPr lang="tr-TR" b="1" dirty="0"/>
              <a:t>ateizm</a:t>
            </a:r>
            <a:r>
              <a:rPr lang="tr-TR" dirty="0"/>
              <a:t>, Tanrı için söz konusu değildir. </a:t>
            </a:r>
            <a:r>
              <a:rPr lang="tr-TR" dirty="0" err="1"/>
              <a:t>Sûfîler</a:t>
            </a:r>
            <a:r>
              <a:rPr lang="tr-TR" dirty="0"/>
              <a:t> bu görüşlerini “</a:t>
            </a:r>
            <a:r>
              <a:rPr lang="tr-TR" b="1" dirty="0" err="1"/>
              <a:t>vücûd</a:t>
            </a:r>
            <a:r>
              <a:rPr lang="tr-TR" b="1" dirty="0"/>
              <a:t> </a:t>
            </a:r>
            <a:r>
              <a:rPr lang="tr-TR" b="1" dirty="0" err="1"/>
              <a:t>min</a:t>
            </a:r>
            <a:r>
              <a:rPr lang="tr-TR" b="1" dirty="0"/>
              <a:t> </a:t>
            </a:r>
            <a:r>
              <a:rPr lang="tr-TR" b="1" dirty="0" err="1"/>
              <a:t>haysü</a:t>
            </a:r>
            <a:r>
              <a:rPr lang="tr-TR" b="1" dirty="0"/>
              <a:t> hüve </a:t>
            </a:r>
            <a:r>
              <a:rPr lang="tr-TR" b="1" dirty="0" err="1"/>
              <a:t>vücudu’l</a:t>
            </a:r>
            <a:r>
              <a:rPr lang="tr-TR" b="1" dirty="0"/>
              <a:t>-hak</a:t>
            </a:r>
            <a:r>
              <a:rPr lang="tr-TR" dirty="0"/>
              <a:t>” önermesiyle açıklarlar. Bu sebeple metafiziğin </a:t>
            </a:r>
            <a:r>
              <a:rPr lang="tr-TR" b="1" dirty="0"/>
              <a:t>gayesi</a:t>
            </a:r>
            <a:r>
              <a:rPr lang="tr-TR" dirty="0"/>
              <a:t> Tanrı’nın varlığını ispat etmek değil Tanrı’nın yanlış anlaşılan isim ve sıfatlarını </a:t>
            </a:r>
            <a:r>
              <a:rPr lang="tr-TR" b="1" dirty="0" err="1"/>
              <a:t>tenzîh</a:t>
            </a:r>
            <a:r>
              <a:rPr lang="tr-TR" dirty="0"/>
              <a:t> ve </a:t>
            </a:r>
            <a:r>
              <a:rPr lang="tr-TR" b="1" dirty="0" err="1"/>
              <a:t>teşbîh</a:t>
            </a:r>
            <a:r>
              <a:rPr lang="tr-TR" dirty="0"/>
              <a:t> arasında bir denge kurarak </a:t>
            </a:r>
            <a:r>
              <a:rPr lang="tr-TR" b="1" dirty="0"/>
              <a:t>deizme</a:t>
            </a:r>
            <a:r>
              <a:rPr lang="tr-TR" dirty="0"/>
              <a:t> ve </a:t>
            </a:r>
            <a:r>
              <a:rPr lang="tr-TR" b="1" dirty="0"/>
              <a:t>paganizme</a:t>
            </a:r>
            <a:r>
              <a:rPr lang="tr-TR" dirty="0"/>
              <a:t> karşı etkili bir savunma yapmaktır. Onlara göre bu yaklaşım </a:t>
            </a:r>
            <a:r>
              <a:rPr lang="tr-TR" b="1" dirty="0"/>
              <a:t>vahyin</a:t>
            </a:r>
            <a:r>
              <a:rPr lang="tr-TR" dirty="0"/>
              <a:t> öngördüğü bir yaklaşımdır. </a:t>
            </a:r>
          </a:p>
          <a:p>
            <a:pPr lvl="0"/>
            <a:r>
              <a:rPr lang="tr-TR" dirty="0" err="1"/>
              <a:t>İbnü'l</a:t>
            </a:r>
            <a:r>
              <a:rPr lang="tr-TR" dirty="0"/>
              <a:t>-Arabî’nin “</a:t>
            </a:r>
            <a:r>
              <a:rPr lang="tr-TR" b="1" dirty="0"/>
              <a:t>varlık birdir o da Hakk’ın varlığıdır</a:t>
            </a:r>
            <a:r>
              <a:rPr lang="tr-TR" dirty="0"/>
              <a:t>” cümlesi </a:t>
            </a:r>
            <a:r>
              <a:rPr lang="tr-TR" dirty="0" err="1"/>
              <a:t>vv’dun</a:t>
            </a:r>
            <a:r>
              <a:rPr lang="tr-TR" dirty="0"/>
              <a:t> en önemli dayanağıdır. </a:t>
            </a:r>
            <a:r>
              <a:rPr lang="tr-TR" dirty="0" err="1"/>
              <a:t>Vv</a:t>
            </a:r>
            <a:r>
              <a:rPr lang="tr-TR" dirty="0"/>
              <a:t> üzerine yazılan bütün kitaplarda bu önermenin merkeze alınması bu düşüncenin </a:t>
            </a:r>
            <a:r>
              <a:rPr lang="tr-TR" dirty="0" err="1"/>
              <a:t>vv’un</a:t>
            </a:r>
            <a:r>
              <a:rPr lang="tr-TR" dirty="0"/>
              <a:t> temeli olduğunu göstermektedir. Daha başka ifadelerle ifade edilmiştir. 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 smtClean="0">
                <a:solidFill>
                  <a:srgbClr val="C00000"/>
                </a:solidFill>
              </a:rPr>
              <a:t>Vahdet-i </a:t>
            </a:r>
            <a:r>
              <a:rPr lang="tr-TR" b="1" u="sng" dirty="0" err="1" smtClean="0">
                <a:solidFill>
                  <a:srgbClr val="C00000"/>
                </a:solidFill>
              </a:rPr>
              <a:t>Vücud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lvl="0"/>
            <a:r>
              <a:rPr lang="tr-TR" dirty="0"/>
              <a:t>Yukarıda verilen önerme </a:t>
            </a:r>
            <a:r>
              <a:rPr lang="tr-TR" dirty="0" err="1"/>
              <a:t>vv’nin</a:t>
            </a:r>
            <a:r>
              <a:rPr lang="tr-TR" dirty="0"/>
              <a:t> en önemli kısmı olsa da onu bir Tanrı-âlem-insan ilişkisini açıklayan bir nazariyeye dönüştüren </a:t>
            </a:r>
            <a:r>
              <a:rPr lang="tr-TR" b="1" dirty="0"/>
              <a:t>ikinci</a:t>
            </a:r>
            <a:r>
              <a:rPr lang="tr-TR" dirty="0"/>
              <a:t> bir </a:t>
            </a:r>
            <a:r>
              <a:rPr lang="tr-TR" b="1" dirty="0"/>
              <a:t>husus</a:t>
            </a:r>
            <a:r>
              <a:rPr lang="tr-TR" dirty="0"/>
              <a:t> vardır. O da </a:t>
            </a:r>
            <a:r>
              <a:rPr lang="tr-TR" b="1" dirty="0" err="1"/>
              <a:t>aʻyân</a:t>
            </a:r>
            <a:r>
              <a:rPr lang="tr-TR" b="1" dirty="0"/>
              <a:t>-ı </a:t>
            </a:r>
            <a:r>
              <a:rPr lang="tr-TR" b="1" dirty="0" err="1"/>
              <a:t>sâbite</a:t>
            </a:r>
            <a:r>
              <a:rPr lang="tr-TR" dirty="0" err="1"/>
              <a:t>’dir</a:t>
            </a:r>
            <a:r>
              <a:rPr lang="tr-TR" dirty="0"/>
              <a:t>. </a:t>
            </a:r>
            <a:r>
              <a:rPr lang="tr-TR" b="1" dirty="0" err="1"/>
              <a:t>aʻyân</a:t>
            </a:r>
            <a:r>
              <a:rPr lang="tr-TR" b="1" dirty="0"/>
              <a:t>-ı </a:t>
            </a:r>
            <a:r>
              <a:rPr lang="tr-TR" b="1" dirty="0" err="1"/>
              <a:t>sâbite</a:t>
            </a:r>
            <a:r>
              <a:rPr lang="tr-TR" dirty="0"/>
              <a:t> olmayınca </a:t>
            </a:r>
            <a:r>
              <a:rPr lang="tr-TR" dirty="0" err="1"/>
              <a:t>vv’ün</a:t>
            </a:r>
            <a:r>
              <a:rPr lang="tr-TR" dirty="0"/>
              <a:t> ilk dönem </a:t>
            </a:r>
            <a:r>
              <a:rPr lang="tr-TR" b="1" dirty="0" err="1"/>
              <a:t>fenâ-bekâ</a:t>
            </a:r>
            <a:r>
              <a:rPr lang="tr-TR" dirty="0"/>
              <a:t> nazariyesinden pek farkı kalmamaktadır. Dolayısıyla onu bağımsız kılan ikinci husus budur. </a:t>
            </a:r>
          </a:p>
          <a:p>
            <a:pPr lvl="0"/>
            <a:r>
              <a:rPr lang="tr-TR" dirty="0"/>
              <a:t>Eşyanın ilahî ilimdeki sabit hakikatlerinin kastedildiği </a:t>
            </a:r>
            <a:r>
              <a:rPr lang="tr-TR" b="1" dirty="0" err="1"/>
              <a:t>aʻyân</a:t>
            </a:r>
            <a:r>
              <a:rPr lang="tr-TR" b="1" dirty="0"/>
              <a:t>-ı </a:t>
            </a:r>
            <a:r>
              <a:rPr lang="tr-TR" b="1" dirty="0" err="1"/>
              <a:t>sâbite</a:t>
            </a:r>
            <a:r>
              <a:rPr lang="tr-TR" dirty="0"/>
              <a:t> ile </a:t>
            </a:r>
            <a:r>
              <a:rPr lang="tr-TR" b="1" dirty="0"/>
              <a:t>vahdet</a:t>
            </a:r>
            <a:r>
              <a:rPr lang="tr-TR" dirty="0"/>
              <a:t> ve </a:t>
            </a:r>
            <a:r>
              <a:rPr lang="tr-TR" b="1" dirty="0"/>
              <a:t>kesret</a:t>
            </a:r>
            <a:r>
              <a:rPr lang="tr-TR" dirty="0"/>
              <a:t> sorunu çözülmeye çalışılmıştır. Dolayısıyla </a:t>
            </a:r>
            <a:r>
              <a:rPr lang="tr-TR" dirty="0" err="1"/>
              <a:t>vv’ün</a:t>
            </a:r>
            <a:r>
              <a:rPr lang="tr-TR" dirty="0"/>
              <a:t> asıl meselesi Tanrı-âlem irtibatını ortaya koymaktır. Diğer bir ifadeyle </a:t>
            </a:r>
            <a:r>
              <a:rPr lang="tr-TR" b="1" dirty="0"/>
              <a:t>birlikten çokluğun nasıl çıktığı</a:t>
            </a:r>
            <a:r>
              <a:rPr lang="tr-TR" dirty="0"/>
              <a:t> sorununu ortadan kaldırmaktır. </a:t>
            </a:r>
          </a:p>
          <a:p>
            <a:pPr lvl="0"/>
            <a:r>
              <a:rPr lang="tr-TR" b="1" dirty="0" err="1"/>
              <a:t>aʻyân</a:t>
            </a:r>
            <a:r>
              <a:rPr lang="tr-TR" b="1" dirty="0"/>
              <a:t>-ı </a:t>
            </a:r>
            <a:r>
              <a:rPr lang="tr-TR" b="1" dirty="0" err="1"/>
              <a:t>sâbite</a:t>
            </a:r>
            <a:r>
              <a:rPr lang="tr-TR" dirty="0"/>
              <a:t> düşüncesini kabul etmek eşyanın </a:t>
            </a:r>
            <a:r>
              <a:rPr lang="tr-TR" b="1" dirty="0"/>
              <a:t>kıdemi</a:t>
            </a:r>
            <a:r>
              <a:rPr lang="tr-TR" dirty="0"/>
              <a:t> gibi bir sorun meydana getirir. </a:t>
            </a:r>
            <a:r>
              <a:rPr lang="tr-TR" dirty="0" err="1"/>
              <a:t>İbnü'l</a:t>
            </a:r>
            <a:r>
              <a:rPr lang="tr-TR" dirty="0"/>
              <a:t>-Arabî ve takipçileri bu sorunu </a:t>
            </a:r>
            <a:r>
              <a:rPr lang="tr-TR" b="1" dirty="0"/>
              <a:t>kendinden </a:t>
            </a:r>
            <a:r>
              <a:rPr lang="tr-TR" b="1" dirty="0" err="1"/>
              <a:t>kadîm</a:t>
            </a:r>
            <a:r>
              <a:rPr lang="tr-TR" dirty="0"/>
              <a:t> ve </a:t>
            </a:r>
            <a:r>
              <a:rPr lang="tr-TR" b="1" dirty="0"/>
              <a:t>başkası sebebiyle </a:t>
            </a:r>
            <a:r>
              <a:rPr lang="tr-TR" b="1" dirty="0" err="1"/>
              <a:t>kadîm</a:t>
            </a:r>
            <a:r>
              <a:rPr lang="tr-TR" dirty="0"/>
              <a:t> olarak ayırarak bu sorunu ortadan kaldırmayı hedeflerler.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Vahdet-i </a:t>
            </a:r>
            <a:r>
              <a:rPr lang="tr-TR" b="1" u="sng" dirty="0" err="1">
                <a:solidFill>
                  <a:srgbClr val="C00000"/>
                </a:solidFill>
              </a:rPr>
              <a:t>Vücud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lvl="0"/>
            <a:r>
              <a:rPr lang="tr-TR" b="1" dirty="0" err="1"/>
              <a:t>aʻyân</a:t>
            </a:r>
            <a:r>
              <a:rPr lang="tr-TR" b="1" dirty="0"/>
              <a:t>-ı </a:t>
            </a:r>
            <a:r>
              <a:rPr lang="tr-TR" b="1" dirty="0" err="1"/>
              <a:t>sâbite</a:t>
            </a:r>
            <a:r>
              <a:rPr lang="tr-TR" dirty="0"/>
              <a:t> düşüncesi temelde Tanrı-âlem ilişkisine dair bir yaratılış teorisidir. Dolayısıyla bu konuda </a:t>
            </a:r>
            <a:r>
              <a:rPr lang="tr-TR" b="1" dirty="0"/>
              <a:t>SUDÛR</a:t>
            </a:r>
            <a:r>
              <a:rPr lang="tr-TR" dirty="0"/>
              <a:t> nazariyesinden çokça faydalanılmıştır. </a:t>
            </a:r>
            <a:r>
              <a:rPr lang="tr-TR" dirty="0" err="1"/>
              <a:t>Sudûrda</a:t>
            </a:r>
            <a:r>
              <a:rPr lang="tr-TR" dirty="0"/>
              <a:t> olduğu gibi kademeli bir yaratılış teorisi benimsenmiştir.</a:t>
            </a:r>
          </a:p>
          <a:p>
            <a:pPr lvl="0"/>
            <a:r>
              <a:rPr lang="tr-TR" dirty="0"/>
              <a:t>Bu anlayışta </a:t>
            </a:r>
            <a:r>
              <a:rPr lang="tr-TR" dirty="0" err="1"/>
              <a:t>kelâmcıların</a:t>
            </a:r>
            <a:r>
              <a:rPr lang="tr-TR" dirty="0"/>
              <a:t> </a:t>
            </a:r>
            <a:r>
              <a:rPr lang="tr-TR" b="1" dirty="0"/>
              <a:t>cevher-araz</a:t>
            </a:r>
            <a:r>
              <a:rPr lang="tr-TR" dirty="0"/>
              <a:t> düşüncesi de benimsenmiştir. Yani filozofların </a:t>
            </a:r>
            <a:r>
              <a:rPr lang="tr-TR" dirty="0" err="1"/>
              <a:t>südur</a:t>
            </a:r>
            <a:r>
              <a:rPr lang="tr-TR" dirty="0"/>
              <a:t> anlayışıyla </a:t>
            </a:r>
            <a:r>
              <a:rPr lang="tr-TR" dirty="0" err="1"/>
              <a:t>kelâmcıların</a:t>
            </a:r>
            <a:r>
              <a:rPr lang="tr-TR" dirty="0"/>
              <a:t> </a:t>
            </a:r>
            <a:r>
              <a:rPr lang="tr-TR" b="1" dirty="0"/>
              <a:t>cevher-araz</a:t>
            </a:r>
            <a:r>
              <a:rPr lang="tr-TR" dirty="0"/>
              <a:t> görüşlerinden faydalanılarak ikisinden de </a:t>
            </a:r>
            <a:r>
              <a:rPr lang="tr-TR" b="1" dirty="0"/>
              <a:t>farklı</a:t>
            </a:r>
            <a:r>
              <a:rPr lang="tr-TR" dirty="0"/>
              <a:t> bir </a:t>
            </a:r>
            <a:r>
              <a:rPr lang="tr-TR" dirty="0" err="1"/>
              <a:t>tevhid</a:t>
            </a:r>
            <a:r>
              <a:rPr lang="tr-TR" dirty="0"/>
              <a:t>-yaratılış nazariyesi ortaya konulmuştur. </a:t>
            </a:r>
          </a:p>
          <a:p>
            <a:pPr lvl="0"/>
            <a:r>
              <a:rPr lang="tr-TR" dirty="0"/>
              <a:t>Bu teori, sudur fikrinin varlıkta </a:t>
            </a:r>
            <a:r>
              <a:rPr lang="tr-TR" b="1" dirty="0"/>
              <a:t>süreklilik</a:t>
            </a:r>
            <a:r>
              <a:rPr lang="tr-TR" dirty="0"/>
              <a:t> ve </a:t>
            </a:r>
            <a:r>
              <a:rPr lang="tr-TR" b="1" dirty="0"/>
              <a:t>benzerlik</a:t>
            </a:r>
            <a:r>
              <a:rPr lang="tr-TR" dirty="0"/>
              <a:t> ilkesini esas alan varlık anlayışını, </a:t>
            </a:r>
            <a:r>
              <a:rPr lang="tr-TR" dirty="0" err="1"/>
              <a:t>kelâmcılara</a:t>
            </a:r>
            <a:r>
              <a:rPr lang="tr-TR" dirty="0"/>
              <a:t> ait sürekli yenilenen </a:t>
            </a:r>
            <a:r>
              <a:rPr lang="tr-TR" b="1" dirty="0"/>
              <a:t>arazlar</a:t>
            </a:r>
            <a:r>
              <a:rPr lang="tr-TR" dirty="0"/>
              <a:t> (</a:t>
            </a:r>
            <a:r>
              <a:rPr lang="ar-SA" dirty="0"/>
              <a:t>كل يوم هو في شأن</a:t>
            </a:r>
            <a:r>
              <a:rPr lang="tr-TR" dirty="0"/>
              <a:t>) görüşünün dayanağı olan </a:t>
            </a:r>
            <a:r>
              <a:rPr lang="tr-TR" b="1" dirty="0"/>
              <a:t>kadir-i mutlak Allah </a:t>
            </a:r>
            <a:r>
              <a:rPr lang="tr-TR" dirty="0"/>
              <a:t>inancına dayanır. Bu nedenle </a:t>
            </a:r>
            <a:r>
              <a:rPr lang="tr-TR" dirty="0" err="1"/>
              <a:t>vv’un</a:t>
            </a:r>
            <a:r>
              <a:rPr lang="tr-TR" dirty="0"/>
              <a:t> yaratılış görüşü, </a:t>
            </a:r>
            <a:r>
              <a:rPr lang="tr-TR" dirty="0" err="1"/>
              <a:t>sudurun</a:t>
            </a:r>
            <a:r>
              <a:rPr lang="tr-TR" dirty="0"/>
              <a:t> sistematik yapısını esas alıp bu düşüncenin en önemli kısmını teşkil eden </a:t>
            </a:r>
            <a:r>
              <a:rPr lang="tr-TR" b="1" dirty="0"/>
              <a:t>nedensellik</a:t>
            </a:r>
            <a:r>
              <a:rPr lang="tr-TR" dirty="0"/>
              <a:t> fikrini </a:t>
            </a:r>
            <a:r>
              <a:rPr lang="tr-TR" b="1" dirty="0" err="1"/>
              <a:t>vesileciliğe</a:t>
            </a:r>
            <a:r>
              <a:rPr lang="tr-TR" dirty="0"/>
              <a:t> çeviren bir anlayışı kabul eder. </a:t>
            </a:r>
            <a:r>
              <a:rPr lang="tr-TR" dirty="0" err="1"/>
              <a:t>Vv</a:t>
            </a:r>
            <a:r>
              <a:rPr lang="tr-TR" dirty="0"/>
              <a:t> </a:t>
            </a:r>
            <a:r>
              <a:rPr lang="tr-TR" dirty="0" err="1"/>
              <a:t>sûfîlerine</a:t>
            </a:r>
            <a:r>
              <a:rPr lang="tr-TR" dirty="0"/>
              <a:t> göre </a:t>
            </a:r>
            <a:r>
              <a:rPr lang="tr-TR" dirty="0" err="1"/>
              <a:t>sudurun</a:t>
            </a:r>
            <a:r>
              <a:rPr lang="tr-TR" dirty="0"/>
              <a:t> en önemli hatası bu </a:t>
            </a:r>
            <a:r>
              <a:rPr lang="tr-TR" b="1" dirty="0"/>
              <a:t>zorunlu nedenselliktir.</a:t>
            </a:r>
            <a:r>
              <a:rPr lang="tr-TR" dirty="0"/>
              <a:t> “</a:t>
            </a:r>
            <a:r>
              <a:rPr lang="tr-TR" b="1" dirty="0"/>
              <a:t>Birden bir çıkar</a:t>
            </a:r>
            <a:r>
              <a:rPr lang="tr-TR" dirty="0"/>
              <a:t>” ilkesinden hareketle önce akılların sonra diğer varlıkların </a:t>
            </a:r>
            <a:r>
              <a:rPr lang="tr-TR" b="1" dirty="0"/>
              <a:t>zorunlu</a:t>
            </a:r>
            <a:r>
              <a:rPr lang="tr-TR" dirty="0"/>
              <a:t> bir </a:t>
            </a:r>
            <a:r>
              <a:rPr lang="tr-TR" b="1" dirty="0"/>
              <a:t>nedensellikle</a:t>
            </a:r>
            <a:r>
              <a:rPr lang="tr-TR" dirty="0"/>
              <a:t> ortaya çıktığını ileri sürerler (1- </a:t>
            </a:r>
            <a:r>
              <a:rPr lang="tr-TR" dirty="0" err="1"/>
              <a:t>Mutlat</a:t>
            </a:r>
            <a:r>
              <a:rPr lang="tr-TR" dirty="0"/>
              <a:t> zat 2- Göksel Akıllar 3- Maddi Âlem/Heyula).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Vahdet-i </a:t>
            </a:r>
            <a:r>
              <a:rPr lang="tr-TR" b="1" u="sng" dirty="0" err="1">
                <a:solidFill>
                  <a:srgbClr val="C00000"/>
                </a:solidFill>
              </a:rPr>
              <a:t>Vücud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lvl="0"/>
            <a:r>
              <a:rPr lang="tr-TR" dirty="0"/>
              <a:t>“</a:t>
            </a:r>
            <a:r>
              <a:rPr lang="tr-TR" b="1" dirty="0" err="1"/>
              <a:t>Vesileci</a:t>
            </a:r>
            <a:r>
              <a:rPr lang="tr-TR" b="1" dirty="0"/>
              <a:t> </a:t>
            </a:r>
            <a:r>
              <a:rPr lang="tr-TR" b="1" dirty="0" err="1"/>
              <a:t>südur</a:t>
            </a:r>
            <a:r>
              <a:rPr lang="tr-TR" dirty="0"/>
              <a:t>” denilebilecek bir anlayışla Tanrı-âlem irtibatını açıklamaktadırlar. Buna </a:t>
            </a:r>
            <a:r>
              <a:rPr lang="tr-TR" b="1" dirty="0" err="1"/>
              <a:t>vech</a:t>
            </a:r>
            <a:r>
              <a:rPr lang="tr-TR" b="1" dirty="0"/>
              <a:t>-i has</a:t>
            </a:r>
            <a:r>
              <a:rPr lang="tr-TR" dirty="0"/>
              <a:t> dedikleri bir kavramla açıklık getirirler. </a:t>
            </a:r>
            <a:r>
              <a:rPr lang="tr-TR" dirty="0" err="1"/>
              <a:t>İbnü'l</a:t>
            </a:r>
            <a:r>
              <a:rPr lang="tr-TR" dirty="0"/>
              <a:t>-Arabî ve takipçileri silsile halinde bir yaratmayı kabul etmekle beraber Tanrı’nın âlemle </a:t>
            </a:r>
            <a:r>
              <a:rPr lang="tr-TR" b="1" dirty="0"/>
              <a:t>doğrudan irtibatını</a:t>
            </a:r>
            <a:r>
              <a:rPr lang="tr-TR" dirty="0"/>
              <a:t> da kabul ederler. Bu doğrudan irtibat Tanrı’nın </a:t>
            </a:r>
            <a:r>
              <a:rPr lang="tr-TR" b="1" dirty="0"/>
              <a:t>her an</a:t>
            </a:r>
            <a:r>
              <a:rPr lang="tr-TR" dirty="0"/>
              <a:t> âleme </a:t>
            </a:r>
            <a:r>
              <a:rPr lang="tr-TR" b="1" dirty="0"/>
              <a:t>müdahale</a:t>
            </a:r>
            <a:r>
              <a:rPr lang="tr-TR" dirty="0"/>
              <a:t> imkânı verirken aynı zamandan insanın da dua </a:t>
            </a:r>
            <a:r>
              <a:rPr lang="tr-TR" dirty="0" err="1"/>
              <a:t>vb</a:t>
            </a:r>
            <a:r>
              <a:rPr lang="tr-TR" dirty="0"/>
              <a:t> şeylerle Tanrı ile </a:t>
            </a:r>
            <a:r>
              <a:rPr lang="tr-TR" b="1" dirty="0"/>
              <a:t>doğrudan irtibatına</a:t>
            </a:r>
            <a:r>
              <a:rPr lang="tr-TR" dirty="0"/>
              <a:t> imkân tanır. </a:t>
            </a:r>
          </a:p>
          <a:p>
            <a:pPr lvl="0"/>
            <a:r>
              <a:rPr lang="tr-TR" dirty="0"/>
              <a:t>Bu teorinin </a:t>
            </a:r>
            <a:r>
              <a:rPr lang="tr-TR" b="1" dirty="0"/>
              <a:t>ikinci</a:t>
            </a:r>
            <a:r>
              <a:rPr lang="tr-TR" dirty="0"/>
              <a:t> yönü ise zorunlu nedenselliğin aşılmasıyla birlikte âlemde var olan her şeyin </a:t>
            </a:r>
            <a:r>
              <a:rPr lang="tr-TR" b="1" dirty="0"/>
              <a:t>araz</a:t>
            </a:r>
            <a:r>
              <a:rPr lang="tr-TR" dirty="0"/>
              <a:t> sayılmasıdır. Âlemdeki her şey araz sayıldığında Tanrı’nın her an bir </a:t>
            </a:r>
            <a:r>
              <a:rPr lang="tr-TR" b="1" dirty="0"/>
              <a:t>yaratma</a:t>
            </a:r>
            <a:r>
              <a:rPr lang="tr-TR" dirty="0"/>
              <a:t> halinde olduğu görüşü kabul edilir. Dolayısıyla âlem Tanrı karşısında her an yaratılmaya mahaldir. </a:t>
            </a:r>
          </a:p>
          <a:p>
            <a:pPr lvl="0"/>
            <a:r>
              <a:rPr lang="tr-TR" dirty="0" err="1"/>
              <a:t>İbnü'l</a:t>
            </a:r>
            <a:r>
              <a:rPr lang="tr-TR" dirty="0"/>
              <a:t>-Arabî Tanrı anlayışını </a:t>
            </a:r>
            <a:r>
              <a:rPr lang="tr-TR" b="1" dirty="0"/>
              <a:t>iki gruba</a:t>
            </a:r>
            <a:r>
              <a:rPr lang="tr-TR" dirty="0"/>
              <a:t> karşı geliştirmiştir. </a:t>
            </a:r>
            <a:r>
              <a:rPr lang="tr-TR" b="1" dirty="0"/>
              <a:t>Birincisi</a:t>
            </a:r>
            <a:r>
              <a:rPr lang="tr-TR" dirty="0"/>
              <a:t> </a:t>
            </a:r>
            <a:r>
              <a:rPr lang="tr-TR" b="1" dirty="0" err="1"/>
              <a:t>muattıla</a:t>
            </a:r>
            <a:r>
              <a:rPr lang="tr-TR" dirty="0"/>
              <a:t> diye isimlendirdiği ve kaynağını </a:t>
            </a:r>
            <a:r>
              <a:rPr lang="tr-TR" b="1" dirty="0"/>
              <a:t>akıldan</a:t>
            </a:r>
            <a:r>
              <a:rPr lang="tr-TR" dirty="0"/>
              <a:t> alan </a:t>
            </a:r>
            <a:r>
              <a:rPr lang="tr-TR" b="1" dirty="0"/>
              <a:t>deizm</a:t>
            </a:r>
            <a:r>
              <a:rPr lang="tr-TR" dirty="0"/>
              <a:t>, </a:t>
            </a:r>
            <a:r>
              <a:rPr lang="tr-TR" b="1" dirty="0"/>
              <a:t>ikincisi</a:t>
            </a:r>
            <a:r>
              <a:rPr lang="tr-TR" dirty="0"/>
              <a:t> kaynağını </a:t>
            </a:r>
            <a:r>
              <a:rPr lang="tr-TR" b="1" dirty="0"/>
              <a:t>hayalden</a:t>
            </a:r>
            <a:r>
              <a:rPr lang="tr-TR" dirty="0"/>
              <a:t> alan </a:t>
            </a:r>
            <a:r>
              <a:rPr lang="tr-TR" b="1" dirty="0"/>
              <a:t>paganizmdir</a:t>
            </a:r>
            <a:r>
              <a:rPr lang="tr-TR" dirty="0"/>
              <a:t>. Birincisinde </a:t>
            </a:r>
            <a:r>
              <a:rPr lang="tr-TR" b="1" dirty="0"/>
              <a:t>tenzih</a:t>
            </a:r>
            <a:r>
              <a:rPr lang="tr-TR" dirty="0"/>
              <a:t> var, ikincisinde </a:t>
            </a:r>
            <a:r>
              <a:rPr lang="tr-TR" b="1" dirty="0"/>
              <a:t>teşbih</a:t>
            </a:r>
            <a:r>
              <a:rPr lang="tr-TR" dirty="0"/>
              <a:t> var. Çözümü ise tenzih ve teşbih etkin bir şekilde bir arada kullanılmasıdır. Yani tenzihe karşı teşbih, teşbihe karşı da tenzih güçlendirilmelidir. </a:t>
            </a:r>
            <a:r>
              <a:rPr lang="tr-TR" dirty="0" err="1"/>
              <a:t>Vv’ta</a:t>
            </a:r>
            <a:r>
              <a:rPr lang="tr-TR" dirty="0"/>
              <a:t> </a:t>
            </a:r>
            <a:r>
              <a:rPr lang="tr-TR" b="1" dirty="0" err="1"/>
              <a:t>vech</a:t>
            </a:r>
            <a:r>
              <a:rPr lang="tr-TR" b="1" dirty="0"/>
              <a:t>-i has (</a:t>
            </a:r>
            <a:r>
              <a:rPr lang="tr-TR" b="1" dirty="0" err="1"/>
              <a:t>maiyyetü’l</a:t>
            </a:r>
            <a:r>
              <a:rPr lang="tr-TR" b="1" dirty="0"/>
              <a:t>-hak)</a:t>
            </a:r>
            <a:r>
              <a:rPr lang="tr-TR" dirty="0"/>
              <a:t> anlayışı kabul edilmekle </a:t>
            </a:r>
            <a:r>
              <a:rPr lang="tr-TR" b="1" dirty="0"/>
              <a:t>deizme</a:t>
            </a:r>
            <a:r>
              <a:rPr lang="tr-TR" dirty="0"/>
              <a:t> karşı etkili bir savunu yapmış olur. </a:t>
            </a:r>
            <a:r>
              <a:rPr lang="tr-TR" b="1" dirty="0" err="1"/>
              <a:t>Müteal</a:t>
            </a:r>
            <a:r>
              <a:rPr lang="tr-TR" dirty="0"/>
              <a:t> bir Tanrı anlayışıyla da </a:t>
            </a:r>
            <a:r>
              <a:rPr lang="tr-TR" b="1" dirty="0"/>
              <a:t>paganizme</a:t>
            </a:r>
            <a:r>
              <a:rPr lang="tr-TR" dirty="0"/>
              <a:t> karşı etkin bir savunu yapılmış olmaktadır. 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C00000"/>
                </a:solidFill>
              </a:rPr>
              <a:t>Vahdet-i </a:t>
            </a:r>
            <a:r>
              <a:rPr lang="tr-TR" b="1" u="sng" dirty="0" err="1">
                <a:solidFill>
                  <a:srgbClr val="C00000"/>
                </a:solidFill>
              </a:rPr>
              <a:t>Vücud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lvl="0"/>
            <a:r>
              <a:rPr lang="tr-TR" dirty="0" err="1"/>
              <a:t>Vv</a:t>
            </a:r>
            <a:r>
              <a:rPr lang="tr-TR" dirty="0"/>
              <a:t> anlayışında </a:t>
            </a:r>
            <a:r>
              <a:rPr lang="tr-TR" b="1" dirty="0"/>
              <a:t>varlık mertebeleri</a:t>
            </a:r>
            <a:r>
              <a:rPr lang="tr-TR" dirty="0"/>
              <a:t> sayılamayacak kadar çok olsa da üçlü, beşli, yedili varlı mertebeleri tasnifleri yapılmıştır. 1- Mutlak </a:t>
            </a:r>
            <a:r>
              <a:rPr lang="tr-TR" dirty="0" err="1"/>
              <a:t>gayb</a:t>
            </a:r>
            <a:r>
              <a:rPr lang="tr-TR" dirty="0"/>
              <a:t> 2- </a:t>
            </a:r>
            <a:r>
              <a:rPr lang="tr-TR" dirty="0" err="1"/>
              <a:t>Gayb</a:t>
            </a:r>
            <a:r>
              <a:rPr lang="tr-TR" dirty="0"/>
              <a:t>-ı izafi 3- Misal âlemi 4- Şehadet âlemi 5- Hazreti insan</a:t>
            </a:r>
          </a:p>
          <a:p>
            <a:pPr lvl="0"/>
            <a:r>
              <a:rPr lang="tr-TR" dirty="0" err="1"/>
              <a:t>Vv</a:t>
            </a:r>
            <a:r>
              <a:rPr lang="tr-TR" dirty="0"/>
              <a:t> nazariyesinde sık sık </a:t>
            </a:r>
            <a:r>
              <a:rPr lang="tr-TR" b="1" dirty="0"/>
              <a:t>ayet</a:t>
            </a:r>
            <a:r>
              <a:rPr lang="tr-TR" dirty="0"/>
              <a:t> ve </a:t>
            </a:r>
            <a:r>
              <a:rPr lang="tr-TR" b="1" dirty="0"/>
              <a:t>hadislerden</a:t>
            </a:r>
            <a:r>
              <a:rPr lang="tr-TR" dirty="0"/>
              <a:t> deliller getirilmiştir. “Allah göklerin ve yerin nurudur”, “o her an bir yaratmadadır”, “</a:t>
            </a:r>
            <a:r>
              <a:rPr lang="tr-TR" dirty="0" err="1"/>
              <a:t>kurb</a:t>
            </a:r>
            <a:r>
              <a:rPr lang="tr-TR" dirty="0"/>
              <a:t>-i </a:t>
            </a:r>
            <a:r>
              <a:rPr lang="tr-TR" dirty="0" err="1"/>
              <a:t>nevafil</a:t>
            </a:r>
            <a:r>
              <a:rPr lang="tr-TR" dirty="0"/>
              <a:t>”, “</a:t>
            </a:r>
            <a:r>
              <a:rPr lang="tr-TR" dirty="0" err="1"/>
              <a:t>allah</a:t>
            </a:r>
            <a:r>
              <a:rPr lang="tr-TR" dirty="0"/>
              <a:t> vardı ve onunla beraber hiçbir şey yoktu” gibi ayet ve hadislerle desteklenir. </a:t>
            </a:r>
          </a:p>
          <a:p>
            <a:pPr lvl="0"/>
            <a:r>
              <a:rPr lang="tr-TR" dirty="0"/>
              <a:t>Çeşitli </a:t>
            </a:r>
            <a:r>
              <a:rPr lang="tr-TR" b="1" dirty="0"/>
              <a:t>misallerle</a:t>
            </a:r>
            <a:r>
              <a:rPr lang="tr-TR" dirty="0"/>
              <a:t> açıklanır. Harflerin </a:t>
            </a:r>
            <a:r>
              <a:rPr lang="tr-TR" b="1" dirty="0"/>
              <a:t>eliften</a:t>
            </a:r>
            <a:r>
              <a:rPr lang="tr-TR" dirty="0"/>
              <a:t> sayıların </a:t>
            </a:r>
            <a:r>
              <a:rPr lang="tr-TR" b="1" dirty="0"/>
              <a:t>birden</a:t>
            </a:r>
            <a:r>
              <a:rPr lang="tr-TR" dirty="0"/>
              <a:t> çıkması gibi. </a:t>
            </a:r>
            <a:r>
              <a:rPr lang="tr-TR" b="1" dirty="0"/>
              <a:t>Ayna</a:t>
            </a:r>
            <a:r>
              <a:rPr lang="tr-TR" dirty="0"/>
              <a:t> ve </a:t>
            </a:r>
            <a:r>
              <a:rPr lang="tr-TR" b="1" dirty="0"/>
              <a:t>gölge</a:t>
            </a:r>
            <a:r>
              <a:rPr lang="tr-TR" dirty="0"/>
              <a:t> metaforlarıyla anlatılmaya çalışılır. </a:t>
            </a:r>
          </a:p>
          <a:p>
            <a:pPr lvl="0"/>
            <a:r>
              <a:rPr lang="tr-TR" dirty="0" err="1"/>
              <a:t>Vv</a:t>
            </a:r>
            <a:r>
              <a:rPr lang="tr-TR" dirty="0"/>
              <a:t> anlayışı hem </a:t>
            </a:r>
            <a:r>
              <a:rPr lang="tr-TR" b="1" dirty="0"/>
              <a:t>dışarıdan</a:t>
            </a:r>
            <a:r>
              <a:rPr lang="tr-TR" dirty="0"/>
              <a:t> hem de </a:t>
            </a:r>
            <a:r>
              <a:rPr lang="tr-TR" b="1" dirty="0"/>
              <a:t>içeriden</a:t>
            </a:r>
            <a:r>
              <a:rPr lang="tr-TR" dirty="0"/>
              <a:t> çokça </a:t>
            </a:r>
            <a:r>
              <a:rPr lang="tr-TR" b="1" dirty="0"/>
              <a:t>eleştirilmiştir</a:t>
            </a:r>
            <a:r>
              <a:rPr lang="tr-TR" dirty="0"/>
              <a:t>. Ama dışarıdan gelen bu eleştirilerin temelinde tasavvufa yönelik eleştiriler var. En metodolojik ve tutarlı eleştiri </a:t>
            </a:r>
            <a:r>
              <a:rPr lang="tr-TR" dirty="0" err="1"/>
              <a:t>Taftazani’nindir</a:t>
            </a:r>
            <a:r>
              <a:rPr lang="tr-TR" dirty="0"/>
              <a:t>. “</a:t>
            </a:r>
            <a:r>
              <a:rPr lang="tr-TR" b="1" dirty="0"/>
              <a:t>Varlık haktır</a:t>
            </a:r>
            <a:r>
              <a:rPr lang="tr-TR" dirty="0"/>
              <a:t>” önermesini hedef aldığı için. Kelamcılarla </a:t>
            </a:r>
            <a:r>
              <a:rPr lang="tr-TR" dirty="0" err="1"/>
              <a:t>sûfîler</a:t>
            </a:r>
            <a:r>
              <a:rPr lang="tr-TR" dirty="0"/>
              <a:t> arasındaki esas ayrılık </a:t>
            </a:r>
            <a:r>
              <a:rPr lang="tr-TR" dirty="0" err="1"/>
              <a:t>sûfîlerin</a:t>
            </a:r>
            <a:r>
              <a:rPr lang="tr-TR" dirty="0"/>
              <a:t> Tanrı’ya varlık demeleridir. </a:t>
            </a:r>
            <a:r>
              <a:rPr lang="tr-TR" b="1" dirty="0" err="1"/>
              <a:t>Fenari</a:t>
            </a:r>
            <a:r>
              <a:rPr lang="tr-TR" dirty="0"/>
              <a:t> bu eleştiriye </a:t>
            </a:r>
            <a:r>
              <a:rPr lang="tr-TR" b="1" dirty="0" err="1"/>
              <a:t>vücudla</a:t>
            </a:r>
            <a:r>
              <a:rPr lang="tr-TR" dirty="0"/>
              <a:t> </a:t>
            </a:r>
            <a:r>
              <a:rPr lang="tr-TR" b="1" dirty="0"/>
              <a:t>mevcudun</a:t>
            </a:r>
            <a:r>
              <a:rPr lang="tr-TR" dirty="0"/>
              <a:t> karıştırıldığını ifade ederek karşılık verir. 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536192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1185</TotalTime>
  <Words>1151</Words>
  <Application>Microsoft Office PowerPoint</Application>
  <PresentationFormat>Geniş ekran</PresentationFormat>
  <Paragraphs>43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II  VII. YARIYIL GÜZ DÖNEMİ</vt:lpstr>
      <vt:lpstr>12. HAFTA  - - KAYNAKÇA - Ekrem Demirli, «Vahdet-i Vücud», DİA, 42/431-435.    </vt:lpstr>
      <vt:lpstr>Vahdet-i Vücud</vt:lpstr>
      <vt:lpstr>Vahdet-i Vücud</vt:lpstr>
      <vt:lpstr>Vahdet-i Vücud</vt:lpstr>
      <vt:lpstr>Vahdet-i Vücud</vt:lpstr>
      <vt:lpstr>Vahdet-i Vücud</vt:lpstr>
      <vt:lpstr>Vahdet-i Vücud</vt:lpstr>
      <vt:lpstr>Vahdet-i Vücud</vt:lpstr>
      <vt:lpstr>Vahdet-i Vücud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ADMİN</cp:lastModifiedBy>
  <cp:revision>116</cp:revision>
  <cp:lastPrinted>2019-02-25T11:11:47Z</cp:lastPrinted>
  <dcterms:created xsi:type="dcterms:W3CDTF">2017-02-20T05:50:03Z</dcterms:created>
  <dcterms:modified xsi:type="dcterms:W3CDTF">2021-08-01T13:39:16Z</dcterms:modified>
</cp:coreProperties>
</file>