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  <p:sldMasterId id="2147483673" r:id="rId2"/>
    <p:sldMasterId id="2147483690" r:id="rId3"/>
  </p:sldMasterIdLst>
  <p:notesMasterIdLst>
    <p:notesMasterId r:id="rId27"/>
  </p:notesMasterIdLst>
  <p:sldIdLst>
    <p:sldId id="1082" r:id="rId4"/>
    <p:sldId id="1086" r:id="rId5"/>
    <p:sldId id="1087" r:id="rId6"/>
    <p:sldId id="1088" r:id="rId7"/>
    <p:sldId id="1089" r:id="rId8"/>
    <p:sldId id="1090" r:id="rId9"/>
    <p:sldId id="1091" r:id="rId10"/>
    <p:sldId id="1092" r:id="rId11"/>
    <p:sldId id="1093" r:id="rId12"/>
    <p:sldId id="1094" r:id="rId13"/>
    <p:sldId id="1095" r:id="rId14"/>
    <p:sldId id="1096" r:id="rId15"/>
    <p:sldId id="1097" r:id="rId16"/>
    <p:sldId id="1098" r:id="rId17"/>
    <p:sldId id="1099" r:id="rId18"/>
    <p:sldId id="1100" r:id="rId19"/>
    <p:sldId id="1101" r:id="rId20"/>
    <p:sldId id="1102" r:id="rId21"/>
    <p:sldId id="1103" r:id="rId22"/>
    <p:sldId id="1104" r:id="rId23"/>
    <p:sldId id="1105" r:id="rId24"/>
    <p:sldId id="1106" r:id="rId25"/>
    <p:sldId id="1107" r:id="rId26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176C"/>
    <a:srgbClr val="4616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Orta Stil 2 - Vurgu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Orta Stil 2 - Vurgu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til Yok, Kılavuz Yok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E3FDE45-AF77-4B5C-9715-49D594BDF05E}" styleName="Açık Stil 1 - Vurgu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Stil Yok, Tablo Kılavuz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27" autoAdjust="0"/>
    <p:restoredTop sz="91471" autoAdjust="0"/>
  </p:normalViewPr>
  <p:slideViewPr>
    <p:cSldViewPr snapToGrid="0">
      <p:cViewPr varScale="1">
        <p:scale>
          <a:sx n="57" d="100"/>
          <a:sy n="57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1" d="100"/>
          <a:sy n="61" d="100"/>
        </p:scale>
        <p:origin x="337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F88CA5-4B52-431F-9D0B-7834703D4155}" type="datetimeFigureOut">
              <a:rPr lang="en-US" smtClean="0"/>
              <a:t>2/27/2020</a:t>
            </a:fld>
            <a:endParaRPr lang="en-US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85FB67-13BD-4A07-A42B-F2DDB568A1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AC2E16-D5DA-4D9C-92CB-3D0DDCA7AE5C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Dr. Harun TANRIVERMİŞ, Yrd. Doç. Dr. Yeşim ALİEFENDİOĞLU Ekonomi I 2016-2017 Güz Dönemi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119D-8EDB-4D0A-AB54-479909DD9F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77140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021E8-F963-4E7B-98CE-B76E5E287BD9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Dr. Harun TANRIVERMİŞ, Yrd. Doç. Dr. Yeşim ALİEFENDİOĞLU Ekonomi I 2016-2017 Güz Dönemi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119D-8EDB-4D0A-AB54-479909DD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387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3"/>
            <a:ext cx="1828800" cy="5410199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771BD1-7858-4A7D-AB54-A4451F562A85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Dr. Harun TANRIVERMİŞ, Yrd. Doç. Dr. Yeşim ALİEFENDİOĞLU Ekonomi I 2016-2017 Güz Dönemi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119D-8EDB-4D0A-AB54-479909DD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6878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1066800" y="304800"/>
            <a:ext cx="7543800" cy="579120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3" name="Rectangle 1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Rectangle 1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4DB031-92E8-45A5-8D15-81850C813C05}" type="slidenum">
              <a:rPr lang="tr-TR" altLang="tr-TR"/>
              <a:pPr/>
              <a:t>‹#›</a:t>
            </a:fld>
            <a:endParaRPr lang="tr-TR" altLang="tr-TR"/>
          </a:p>
        </p:txBody>
      </p:sp>
    </p:spTree>
    <p:extLst>
      <p:ext uri="{BB962C8B-B14F-4D97-AF65-F5344CB8AC3E}">
        <p14:creationId xmlns:p14="http://schemas.microsoft.com/office/powerpoint/2010/main" val="5071712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3200400"/>
            <a:ext cx="7543800" cy="1524000"/>
          </a:xfrm>
        </p:spPr>
        <p:txBody>
          <a:bodyPr>
            <a:noAutofit/>
          </a:bodyPr>
          <a:lstStyle>
            <a:lvl1pPr>
              <a:defRPr sz="800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4724400"/>
            <a:ext cx="6858000" cy="990600"/>
          </a:xfrm>
        </p:spPr>
        <p:txBody>
          <a:bodyPr anchor="t" anchorCtr="0"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3093B4-1CC8-466C-AC69-8C4EAAC07B96}" type="datetime1">
              <a:rPr lang="en-US" smtClean="0"/>
              <a:t>2/27/2020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7" name="Rectangle 6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324808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0254B-BB82-4C80-A262-98BD5C0B4A90}" type="datetime1">
              <a:rPr lang="en-US" smtClean="0"/>
              <a:t>2/27/2020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75713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55901-25EF-4B6B-8217-40AE73B567A5}" type="datetime1">
              <a:rPr lang="en-US" smtClean="0"/>
              <a:t>2/27/2020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6198684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8C9F5-99EE-46C1-925D-08171F3997F5}" type="datetime1">
              <a:rPr lang="en-US" smtClean="0"/>
              <a:t>2/27/2020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834804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CB38C-929A-4885-8B3A-FB2E643FA28D}" type="datetime1">
              <a:rPr lang="en-US" smtClean="0"/>
              <a:t>2/27/2020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49294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3DAA0-B6AA-4ACD-9FB1-17185E43A90D}" type="datetime1">
              <a:rPr lang="en-US" smtClean="0"/>
              <a:t>2/27/2020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46902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D7F1EA-F52B-42F5-8478-0AF9BFD7E958}" type="datetime1">
              <a:rPr lang="en-US" smtClean="0"/>
              <a:t>2/27/2020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74755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1148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2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E4876-F515-4632-ACBF-711C6699D7F1}" type="datetime1">
              <a:rPr lang="en-US" smtClean="0"/>
              <a:t>2/27/2020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1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4458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C930EE-5137-4864-99E0-78D0AA38347E}" type="datetime1">
              <a:rPr lang="en-US" smtClean="0"/>
              <a:t>2/27/2020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54796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685800"/>
            <a:ext cx="7239000" cy="3886200"/>
          </a:xfrm>
        </p:spPr>
        <p:txBody>
          <a:bodyPr vert="eaVert" anchor="t" anchorCtr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DF37A8-D33E-4B0E-8235-475DB97D5147}" type="datetime1">
              <a:rPr lang="en-US" smtClean="0"/>
              <a:t>2/27/2020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364376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2000" y="685803"/>
            <a:ext cx="1828800" cy="5410199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90800" y="685801"/>
            <a:ext cx="5715000" cy="4876800"/>
          </a:xfrm>
        </p:spPr>
        <p:txBody>
          <a:bodyPr vert="eaVert" anchor="t" anchorCtr="0"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96E1F-70EC-4C9F-84B9-309ABB33F145}" type="datetime1">
              <a:rPr lang="en-US" smtClean="0"/>
              <a:t>2/27/2020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97439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İçerik Yer Tutucusu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F65B9-AF3F-4168-8F3A-EA905B549768}" type="datetime1">
              <a:rPr lang="en-US" smtClean="0"/>
              <a:t>2/27/2020</a:t>
            </a:fld>
            <a:endParaRPr lang="tr-TR"/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C9CEF-1B2B-47A9-B112-A53E035B6F79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120693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Başlık, Metin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307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30725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7AFE2-252A-473E-B74B-445E14A41A1C}" type="datetime1">
              <a:rPr lang="en-US" smtClean="0"/>
              <a:t>2/27/2020</a:t>
            </a:fld>
            <a:endParaRPr lang="tr-TR"/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9C2CDE-511F-4CCA-A6CE-70569E99ECA7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538909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Başlık ve Tab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Tablo Yer Tutucusu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30725"/>
          </a:xfrm>
        </p:spPr>
        <p:txBody>
          <a:bodyPr/>
          <a:lstStyle/>
          <a:p>
            <a:pPr lvl="0"/>
            <a:r>
              <a:rPr lang="tr-TR" noProof="0"/>
              <a:t>Tablo eklemek için simgeyi tıklatın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4C5B5-B0BC-4A99-9668-7AA50979CB18}" type="datetime1">
              <a:rPr lang="en-US" smtClean="0"/>
              <a:t>2/27/2020</a:t>
            </a:fld>
            <a:endParaRPr lang="tr-TR"/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694B09-DDCA-463B-A0FD-225071502900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745248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Başlık, 4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 sz="quarter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quarter" idx="1"/>
          </p:nvPr>
        </p:nvSpPr>
        <p:spPr>
          <a:xfrm>
            <a:off x="457200" y="1600202"/>
            <a:ext cx="4038600" cy="218916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quarter" idx="2"/>
          </p:nvPr>
        </p:nvSpPr>
        <p:spPr>
          <a:xfrm>
            <a:off x="4648200" y="1600202"/>
            <a:ext cx="4038600" cy="2189163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İçerik Yer Tutucusu 4"/>
          <p:cNvSpPr>
            <a:spLocks noGrp="1"/>
          </p:cNvSpPr>
          <p:nvPr>
            <p:ph sz="quarter" idx="3"/>
          </p:nvPr>
        </p:nvSpPr>
        <p:spPr>
          <a:xfrm>
            <a:off x="457200" y="3941763"/>
            <a:ext cx="4038600" cy="218916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4A527-8F12-4586-8896-F9A7002F02D4}" type="datetime1">
              <a:rPr lang="en-US" smtClean="0"/>
              <a:t>2/27/2020</a:t>
            </a:fld>
            <a:endParaRPr lang="tr-TR"/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FE3CA1-1F67-46BC-B6F2-EBF60CBDD860}" type="slidenum">
              <a:rPr lang="tr-TR" smtClean="0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7563434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tin Yer Tutucusu 11"/>
          <p:cNvSpPr>
            <a:spLocks noGrp="1"/>
          </p:cNvSpPr>
          <p:nvPr>
            <p:ph idx="1"/>
          </p:nvPr>
        </p:nvSpPr>
        <p:spPr>
          <a:xfrm>
            <a:off x="410935" y="1299507"/>
            <a:ext cx="7886700" cy="1179054"/>
          </a:xfrm>
          <a:prstGeom prst="rect">
            <a:avLst/>
          </a:prstGeom>
        </p:spPr>
        <p:txBody>
          <a:bodyPr rIns="0" anchor="b" anchorCtr="0">
            <a:noAutofit/>
          </a:bodyPr>
          <a:lstStyle>
            <a:lvl1pPr marL="0" indent="0" algn="l">
              <a:buNone/>
              <a:defRPr sz="2000" b="0" i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tr-TR" noProof="0" smtClean="0"/>
              <a:t>Asıl metin stillerini düzenle</a:t>
            </a:r>
          </a:p>
        </p:txBody>
      </p:sp>
      <p:sp>
        <p:nvSpPr>
          <p:cNvPr id="9" name="Başlık Yer Tutucusu 10"/>
          <p:cNvSpPr>
            <a:spLocks noGrp="1"/>
          </p:cNvSpPr>
          <p:nvPr>
            <p:ph type="title"/>
          </p:nvPr>
        </p:nvSpPr>
        <p:spPr>
          <a:xfrm>
            <a:off x="410935" y="370117"/>
            <a:ext cx="7886700" cy="673965"/>
          </a:xfrm>
          <a:prstGeom prst="rect">
            <a:avLst/>
          </a:prstGeom>
        </p:spPr>
        <p:txBody>
          <a:bodyPr rIns="0" anchor="b" anchorCtr="0">
            <a:normAutofit/>
          </a:bodyPr>
          <a:lstStyle>
            <a:lvl1pPr>
              <a:defRPr sz="2400"/>
            </a:lvl1pPr>
          </a:lstStyle>
          <a:p>
            <a:pPr lvl="0"/>
            <a:r>
              <a:rPr lang="tr-TR" smtClean="0"/>
              <a:t>Asıl başlık stili için tıklatın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23362738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Özel Dü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954219885"/>
      </p:ext>
    </p:extLst>
  </p:cSld>
  <p:clrMapOvr>
    <a:masterClrMapping/>
  </p:clrMapOvr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77240" y="0"/>
            <a:ext cx="7543800" cy="304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276600"/>
            <a:ext cx="7543800" cy="1676400"/>
          </a:xfrm>
        </p:spPr>
        <p:txBody>
          <a:bodyPr anchor="b" anchorCtr="0"/>
          <a:lstStyle>
            <a:lvl1pPr algn="l">
              <a:defRPr sz="5400" b="0" cap="all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953000"/>
            <a:ext cx="6858000" cy="9144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12512-3B4A-4C0D-950D-6FFEACF07EB0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Dr. Harun TANRIVERMİŞ, Yrd. Doç. Dr. Yeşim ALİEFENDİOĞLU Ekonomi I 2016-2017 Güz Dönemi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119D-8EDB-4D0A-AB54-479909DD9F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8011062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9913B4-353A-43F0-919E-C9E766A5124A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Prof. Dr. Harun TANRIVERMİŞ, Yrd. Doç. Dr. Yeşim ALİEFENDİOĞLU Ekonomi I 2016-2017 Güz Dönemi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119D-8EDB-4D0A-AB54-479909DD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74708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Asıl başlık stili için tıklatın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1066800" y="1981200"/>
            <a:ext cx="7543800" cy="4114800"/>
          </a:xfrm>
          <a:prstGeom prst="rect">
            <a:avLst/>
          </a:prstGeom>
        </p:spPr>
        <p:txBody>
          <a:bodyPr/>
          <a:lstStyle>
            <a:lvl1pPr marL="171450" indent="-171450">
              <a:buClr>
                <a:srgbClr val="000099"/>
              </a:buClr>
              <a:buFont typeface="Wingdings" panose="05000000000000000000" pitchFamily="2" charset="2"/>
              <a:buChar char="q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4350" indent="-171450">
              <a:buClr>
                <a:srgbClr val="000099"/>
              </a:buClr>
              <a:buFont typeface="Wingdings" panose="05000000000000000000" pitchFamily="2" charset="2"/>
              <a:buChar char="q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857250" indent="-171450">
              <a:buClr>
                <a:srgbClr val="000099"/>
              </a:buClr>
              <a:buFont typeface="Wingdings" panose="05000000000000000000" pitchFamily="2" charset="2"/>
              <a:buChar char="q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200150" indent="-171450">
              <a:buClr>
                <a:srgbClr val="000099"/>
              </a:buClr>
              <a:buFont typeface="Wingdings" panose="05000000000000000000" pitchFamily="2" charset="2"/>
              <a:buChar char="q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543050" indent="-171450">
              <a:buClr>
                <a:srgbClr val="000099"/>
              </a:buClr>
              <a:buFont typeface="Wingdings" panose="05000000000000000000" pitchFamily="2" charset="2"/>
              <a:buChar char="q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tr-TR" dirty="0" smtClean="0"/>
              <a:t>Asıl metin stillerini düzenle</a:t>
            </a:r>
          </a:p>
          <a:p>
            <a:pPr lvl="1"/>
            <a:r>
              <a:rPr lang="tr-TR" dirty="0" smtClean="0"/>
              <a:t>İkinci düzey</a:t>
            </a:r>
          </a:p>
          <a:p>
            <a:pPr lvl="2"/>
            <a:r>
              <a:rPr lang="tr-TR" dirty="0" smtClean="0"/>
              <a:t>Üçüncü düzey</a:t>
            </a:r>
          </a:p>
          <a:p>
            <a:pPr lvl="3"/>
            <a:r>
              <a:rPr lang="tr-TR" dirty="0" smtClean="0"/>
              <a:t>Dördüncü düzey</a:t>
            </a:r>
          </a:p>
          <a:p>
            <a:pPr lvl="4"/>
            <a:r>
              <a:rPr lang="tr-TR" dirty="0" smtClean="0"/>
              <a:t>Beşinci düzey</a:t>
            </a:r>
            <a:endParaRPr lang="tr-TR" dirty="0"/>
          </a:p>
        </p:txBody>
      </p:sp>
      <p:sp>
        <p:nvSpPr>
          <p:cNvPr id="4" name="Rectangle 17"/>
          <p:cNvSpPr>
            <a:spLocks noGrp="1" noChangeArrowheads="1"/>
          </p:cNvSpPr>
          <p:nvPr>
            <p:ph type="dt" sz="half" idx="10"/>
          </p:nvPr>
        </p:nvSpPr>
        <p:spPr>
          <a:xfrm>
            <a:off x="1066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19913B4-353A-43F0-919E-C9E766A5124A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Rectangle 18"/>
          <p:cNvSpPr>
            <a:spLocks noGrp="1" noChangeArrowheads="1"/>
          </p:cNvSpPr>
          <p:nvPr>
            <p:ph type="ftr" sz="quarter" idx="11"/>
          </p:nvPr>
        </p:nvSpPr>
        <p:spPr>
          <a:xfrm>
            <a:off x="34290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Rectangle 19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056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450E119D-8EDB-4D0A-AB54-479909DD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07004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E73FB90-64DE-4B75-B855-135309A4CFCF}" type="datetimeFigureOut">
              <a:rPr lang="tr-TR" smtClean="0"/>
              <a:pPr/>
              <a:t>27.02.2020</a:t>
            </a:fld>
            <a:endParaRPr lang="tr-TR"/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12FDED-92D7-4F80-971C-3AA7E1DF94F6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6042722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1"/>
            <a:ext cx="3657600" cy="376732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B19078-E88E-432E-B463-E382E09B18DC}" type="datetime1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Dr. Harun TANRIVERMİŞ, Yrd. Doç. Dr. Yeşim ALİEFENDİOĞLU Ekonomi I 2016-2017 Güz Dönemi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119D-8EDB-4D0A-AB54-479909DD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64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9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89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152" y="609600"/>
            <a:ext cx="3657600" cy="6397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1329264"/>
            <a:ext cx="3657600" cy="3048000"/>
          </a:xfrm>
        </p:spPr>
        <p:txBody>
          <a:bodyPr anchor="t" anchorCtr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8A8-F742-4F69-A35B-1B28FBF07202}" type="datetime1">
              <a:rPr lang="en-US" smtClean="0"/>
              <a:t>2/27/2020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Dr. Harun TANRIVERMİŞ, Yrd. Doç. Dr. Yeşim ALİEFENDİOĞLU Ekonomi I 2016-2017 Güz Dönemi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119D-8EDB-4D0A-AB54-479909DD9FB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589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645152" y="1249362"/>
            <a:ext cx="36576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3776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6C0540-C812-4A10-A4A2-8F2918206376}" type="datetime1">
              <a:rPr lang="en-US" smtClean="0"/>
              <a:t>2/27/2020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Dr. Harun TANRIVERMİŞ, Yrd. Doç. Dr. Yeşim ALİEFENDİOĞLU Ekonomi I 2016-2017 Güz Dönemi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119D-8EDB-4D0A-AB54-479909DD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22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0DDDF-7A43-4041-A150-A5265DD17B5B}" type="datetime1">
              <a:rPr lang="en-US" smtClean="0"/>
              <a:t>2/27/2020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Dr. Harun TANRIVERMİŞ, Yrd. Doç. Dr. Yeşim ALİEFENDİOĞLU Ekonomi I 2016-2017 Güz Dönemi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119D-8EDB-4D0A-AB54-479909DD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819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tr-TR"/>
              <a:t>Asıl başlık stili için tıklatın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0866" y="457202"/>
            <a:ext cx="4594934" cy="4114799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2" y="457200"/>
            <a:ext cx="2673657" cy="4114800"/>
          </a:xfrm>
        </p:spPr>
        <p:txBody>
          <a:bodyPr>
            <a:normAutofit/>
          </a:bodyPr>
          <a:lstStyle>
            <a:lvl1pPr marL="0" indent="0">
              <a:buNone/>
              <a:defRPr sz="21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7B923B-C384-40AA-8590-01472514B94D}" type="datetime1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Dr. Harun TANRIVERMİŞ, Yrd. Doç. Dr. Yeşim ALİEFENDİOĞLU Ekonomi I 2016-2017 Güz Dönemi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119D-8EDB-4D0A-AB54-479909DD9FB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>
            <a:off x="1677194" y="2514601"/>
            <a:ext cx="3810000" cy="1588"/>
          </a:xfrm>
          <a:prstGeom prst="line">
            <a:avLst/>
          </a:prstGeom>
          <a:ln>
            <a:solidFill>
              <a:schemeClr val="tx2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4325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4572000"/>
            <a:ext cx="6784848" cy="1600200"/>
          </a:xfrm>
        </p:spPr>
        <p:txBody>
          <a:bodyPr anchor="b">
            <a:normAutofit/>
          </a:bodyPr>
          <a:lstStyle>
            <a:lvl1pPr algn="l">
              <a:defRPr sz="5400" b="0"/>
            </a:lvl1pPr>
          </a:lstStyle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240" y="457200"/>
            <a:ext cx="7543800" cy="2895600"/>
          </a:xfrm>
          <a:ln w="6350">
            <a:solidFill>
              <a:schemeClr val="tx2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simgeyi tıklatın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0392" y="3505200"/>
            <a:ext cx="7391400" cy="804862"/>
          </a:xfrm>
        </p:spPr>
        <p:txBody>
          <a:bodyPr anchor="t" anchorCtr="0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210B27-1C63-4458-A0DE-D05A3D5ED342}" type="datetime1">
              <a:rPr lang="en-US" smtClean="0"/>
              <a:t>2/27/2020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Prof. Dr. Harun TANRIVERMİŞ, Yrd. Doç. Dr. Yeşim ALİEFENDİOĞLU Ekonomi I 2016-2017 Güz Dönemi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0E119D-8EDB-4D0A-AB54-479909DD9F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220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D5BA3AE7-9ECF-44E5-AA35-A658ADA8F751}" type="datetime1">
              <a:rPr lang="en-US" smtClean="0"/>
              <a:t>2/27/2020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8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en-US"/>
              <a:t>Prof. Dr. Harun TANRIVERMİŞ, Yrd. Doç. Dr. Yeşim ALİEFENDİOĞLU Ekonomi I 2016-2017 Güz Dönemi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7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450E119D-8EDB-4D0A-AB54-479909DD9FB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632827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89" r:id="rId12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4572000"/>
            <a:ext cx="6781800" cy="16002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tr-TR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685800"/>
            <a:ext cx="7543800" cy="3886200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48400" y="62087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  <a:latin typeface="+mn-lt"/>
              </a:defRPr>
            </a:lvl1pPr>
          </a:lstStyle>
          <a:p>
            <a:fld id="{39369955-C8A4-4023-9F6B-3A82C0FA9480}" type="datetime1">
              <a:rPr lang="en-US" smtClean="0"/>
              <a:t>2/27/2020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1999" y="6208778"/>
            <a:ext cx="48738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tr-TR"/>
              <a:t>Prof. Dr. Harun TANRIVERMİŞ, Yrd. Doç. Dr. Yeşim ALİEFENDİOĞLU Ekonomi I 2016-2017 Güz Dönemi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5687570"/>
            <a:ext cx="76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B1DEFA8C-F947-479F-BE07-76B6B3F80BF1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8" name="Rectangle 7"/>
          <p:cNvSpPr/>
          <p:nvPr/>
        </p:nvSpPr>
        <p:spPr>
          <a:xfrm>
            <a:off x="777240" y="0"/>
            <a:ext cx="7543800" cy="381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9" name="Rectangle 8"/>
          <p:cNvSpPr/>
          <p:nvPr/>
        </p:nvSpPr>
        <p:spPr>
          <a:xfrm>
            <a:off x="777240" y="6172200"/>
            <a:ext cx="7543800" cy="2743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41729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54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94360" indent="-27432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686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4592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1901952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8pPr>
      <a:lvl9pPr marL="246888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Resim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9144000" cy="6856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028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6" r:id="rId3"/>
    <p:sldLayoutId id="2147483697" r:id="rId4"/>
    <p:sldLayoutId id="2147483698" r:id="rId5"/>
  </p:sldLayoutIdLst>
  <p:hf sldNum="0" hd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lang="tr-TR" sz="2000" b="1" kern="1200" dirty="0">
          <a:solidFill>
            <a:srgbClr val="160093"/>
          </a:solidFill>
          <a:latin typeface="Arial"/>
          <a:ea typeface="ＭＳ Ｐゴシック" charset="0"/>
          <a:cs typeface="Arial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160093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160093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160093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160093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160093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160093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160093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000" b="1">
          <a:solidFill>
            <a:srgbClr val="160093"/>
          </a:solidFill>
          <a:latin typeface="Arial" panose="020B0604020202020204" pitchFamily="34" charset="0"/>
          <a:ea typeface="ＭＳ Ｐゴシック" panose="020B0600070205080204" pitchFamily="34" charset="-128"/>
          <a:cs typeface="Arial" panose="020B060402020202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6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30.jpeg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/>
          <p:cNvSpPr/>
          <p:nvPr/>
        </p:nvSpPr>
        <p:spPr>
          <a:xfrm>
            <a:off x="503198" y="1533155"/>
            <a:ext cx="8137603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20000"/>
              </a:spcBef>
              <a:buClr>
                <a:schemeClr val="accent1"/>
              </a:buClr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GGY </a:t>
            </a:r>
            <a:r>
              <a:rPr lang="tr-T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333</a:t>
            </a:r>
            <a:endParaRPr lang="tr-TR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algn="ctr">
              <a:spcBef>
                <a:spcPct val="20000"/>
              </a:spcBef>
              <a:buClr>
                <a:schemeClr val="accent1"/>
              </a:buClr>
            </a:pPr>
            <a:r>
              <a:rPr lang="tr-TR" sz="3200" b="1" dirty="0">
                <a:latin typeface="Arial" panose="020B0604020202020204" pitchFamily="34" charset="0"/>
                <a:cs typeface="Arial" panose="020B0604020202020204" pitchFamily="34" charset="0"/>
              </a:rPr>
              <a:t>YER SEÇİMİ VE YERLEŞİLEBİLİRLİK </a:t>
            </a:r>
          </a:p>
          <a:p>
            <a:pPr marL="0" lvl="1" algn="ctr">
              <a:spcBef>
                <a:spcPct val="20000"/>
              </a:spcBef>
              <a:buClr>
                <a:schemeClr val="accent1"/>
              </a:buClr>
            </a:pPr>
            <a:r>
              <a:rPr lang="tr-TR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(3-0) 3</a:t>
            </a:r>
          </a:p>
          <a:p>
            <a:pPr marL="0" lvl="1" algn="ctr">
              <a:spcBef>
                <a:spcPct val="20000"/>
              </a:spcBef>
              <a:buClr>
                <a:schemeClr val="accent1"/>
              </a:buClr>
            </a:pPr>
            <a:endParaRPr lang="tr-TR" sz="3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Dikdörtgen 12"/>
          <p:cNvSpPr/>
          <p:nvPr/>
        </p:nvSpPr>
        <p:spPr>
          <a:xfrm>
            <a:off x="440762" y="4393802"/>
            <a:ext cx="84797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tr-TR" sz="1600" b="1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Prof. Dr. Recep KILIÇ</a:t>
            </a:r>
          </a:p>
          <a:p>
            <a:pPr algn="ctr">
              <a:spcAft>
                <a:spcPts val="0"/>
              </a:spcAft>
            </a:pPr>
            <a:r>
              <a:rPr lang="tr-TR" sz="16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Ankara Üniversitesi UBF Gayrimenkul Geliştirme ve Yönetimi Bölümü </a:t>
            </a:r>
            <a:endParaRPr lang="tr-TR" sz="160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435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 l="31265" t="4922" r="29722" b="5501"/>
          <a:stretch>
            <a:fillRect/>
          </a:stretch>
        </p:blipFill>
        <p:spPr bwMode="auto">
          <a:xfrm>
            <a:off x="2051720" y="188640"/>
            <a:ext cx="4824536" cy="622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251520" y="6290736"/>
            <a:ext cx="8880316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tr-T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Kuzulu heyelanı ve çevresinin mühendislik jeolojisi modeli (</a:t>
            </a:r>
            <a:r>
              <a:rPr lang="tr-TR" b="1" dirty="0" smtClean="0">
                <a:latin typeface="Arial" pitchFamily="34" charset="0"/>
                <a:cs typeface="Arial" pitchFamily="34" charset="0"/>
              </a:rPr>
              <a:t>Ulusay, Aydan, Kılıç 2006</a:t>
            </a:r>
            <a:r>
              <a:rPr lang="tr-TR" sz="2400" b="1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7356059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 cstate="print"/>
          <a:srcRect l="16876" r="21693" b="17688"/>
          <a:stretch>
            <a:fillRect/>
          </a:stretch>
        </p:blipFill>
        <p:spPr bwMode="auto">
          <a:xfrm>
            <a:off x="467544" y="188640"/>
            <a:ext cx="7992888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Başlık"/>
          <p:cNvSpPr txBox="1">
            <a:spLocks/>
          </p:cNvSpPr>
          <p:nvPr/>
        </p:nvSpPr>
        <p:spPr>
          <a:xfrm>
            <a:off x="899592" y="6353944"/>
            <a:ext cx="6696744" cy="504056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Sivas-Koyulhisar 2005, Kuzulu Heyelanı (Ulu</a:t>
            </a:r>
            <a:r>
              <a:rPr lang="tr-TR" sz="1600" b="1" noProof="0" dirty="0" smtClean="0">
                <a:latin typeface="Arial" pitchFamily="34" charset="0"/>
                <a:ea typeface="+mj-ea"/>
                <a:cs typeface="Arial" pitchFamily="34" charset="0"/>
              </a:rPr>
              <a:t>say, Aydan, Kılıç 2006</a:t>
            </a:r>
            <a:r>
              <a:rPr lang="tr-TR" sz="2000" b="1" noProof="0" dirty="0" smtClean="0">
                <a:latin typeface="Arial" pitchFamily="34" charset="0"/>
                <a:ea typeface="+mj-ea"/>
                <a:cs typeface="Arial" pitchFamily="34" charset="0"/>
              </a:rPr>
              <a:t>)</a:t>
            </a:r>
            <a:endParaRPr kumimoji="0" lang="tr-TR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41048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 cstate="print"/>
          <a:srcRect l="53321" t="3125" r="27863" b="51969"/>
          <a:stretch>
            <a:fillRect/>
          </a:stretch>
        </p:blipFill>
        <p:spPr bwMode="auto">
          <a:xfrm>
            <a:off x="1403648" y="332656"/>
            <a:ext cx="4608512" cy="61834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Dikdörtgen"/>
          <p:cNvSpPr/>
          <p:nvPr/>
        </p:nvSpPr>
        <p:spPr>
          <a:xfrm>
            <a:off x="6228184" y="5157192"/>
            <a:ext cx="252184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Kuzulu heyelanında </a:t>
            </a:r>
          </a:p>
          <a:p>
            <a:r>
              <a:rPr lang="tr-TR" sz="16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kanaldan akan malzeme</a:t>
            </a: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3856591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2" cstate="print"/>
          <a:srcRect l="33951" t="50984" r="35611" b="8657"/>
          <a:stretch>
            <a:fillRect/>
          </a:stretch>
        </p:blipFill>
        <p:spPr bwMode="auto">
          <a:xfrm>
            <a:off x="611560" y="260647"/>
            <a:ext cx="7848872" cy="5850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1 Başlık"/>
          <p:cNvSpPr txBox="1">
            <a:spLocks/>
          </p:cNvSpPr>
          <p:nvPr/>
        </p:nvSpPr>
        <p:spPr>
          <a:xfrm>
            <a:off x="323528" y="6165304"/>
            <a:ext cx="8568952" cy="504056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1600" b="1" i="0" u="none" strike="noStrike" kern="1200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Sivas-Koyulhisar 2005, Kuzulu Heyelanı Çamur akmasının depolandığı alan 24 konut bu deponun altında kalmış olup, 15 can kaybı var. (Ulu</a:t>
            </a:r>
            <a:r>
              <a:rPr lang="tr-TR" sz="1600" b="1" noProof="0" dirty="0" smtClean="0">
                <a:latin typeface="Arial" pitchFamily="34" charset="0"/>
                <a:ea typeface="+mj-ea"/>
                <a:cs typeface="Arial" pitchFamily="34" charset="0"/>
              </a:rPr>
              <a:t>say, Aydan, Kılıç 2006)</a:t>
            </a: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93628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57750" y="785813"/>
            <a:ext cx="4071938" cy="4000500"/>
          </a:xfrm>
          <a:prstGeom prst="rect">
            <a:avLst/>
          </a:prstGeom>
          <a:solidFill>
            <a:schemeClr val="tx1"/>
          </a:solidFill>
          <a:ln w="9525">
            <a:noFill/>
            <a:miter lim="800000"/>
            <a:headEnd/>
            <a:tailEnd/>
          </a:ln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83568" y="5229200"/>
            <a:ext cx="7560840" cy="650875"/>
          </a:xfrm>
          <a:prstGeom prst="rect">
            <a:avLst/>
          </a:prstGeom>
          <a:solidFill>
            <a:schemeClr val="tx1">
              <a:alpha val="24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eaLnBrk="1" hangingPunct="1"/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 Kasım depremi sonras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</a:rPr>
              <a:t>ı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Bolu Dağı’nda (Bakacak Mevki) olu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</a:rPr>
              <a:t>ş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an 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</a:rPr>
              <a:t>heyelan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      </a:t>
            </a:r>
          </a:p>
          <a:p>
            <a:pPr eaLnBrk="1" hangingPunct="1"/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Karayolu, 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</a:rPr>
              <a:t>heyelandan 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dolay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</a:rPr>
              <a:t>ı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bir süre i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</a:rPr>
              <a:t>ç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 kullan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</a:rPr>
              <a:t>ı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lamad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</a:rPr>
              <a:t>ı</a:t>
            </a:r>
            <a:r>
              <a:rPr lang="tr-TR" altLang="tr-TR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tr-TR" altLang="tr-TR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4" name="Picture 6" descr="sevkaymasiE-5-hurriye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841375"/>
            <a:ext cx="4392613" cy="394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70216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79512" y="4581128"/>
            <a:ext cx="8569325" cy="646112"/>
          </a:xfrm>
          <a:prstGeom prst="rect">
            <a:avLst/>
          </a:prstGeom>
          <a:solidFill>
            <a:schemeClr val="tx1">
              <a:alpha val="34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1" hangingPunct="1"/>
            <a:r>
              <a:rPr lang="tr-TR" altLang="tr-TR" b="1" dirty="0">
                <a:solidFill>
                  <a:schemeClr val="bg2"/>
                </a:solidFill>
              </a:rPr>
              <a:t>Karabük- Ankara yolunun Kardemir A.Ş.’</a:t>
            </a:r>
            <a:r>
              <a:rPr lang="tr-TR" altLang="tr-TR" b="1" dirty="0" err="1">
                <a:solidFill>
                  <a:schemeClr val="bg2"/>
                </a:solidFill>
              </a:rPr>
              <a:t>nin</a:t>
            </a:r>
            <a:r>
              <a:rPr lang="tr-TR" altLang="tr-TR" b="1" dirty="0">
                <a:solidFill>
                  <a:schemeClr val="bg2"/>
                </a:solidFill>
              </a:rPr>
              <a:t> karşısındaki kesimde heyelan  14.11.2012- Saat 08.30 sıralarında, </a:t>
            </a:r>
            <a:endParaRPr lang="tr-TR" altLang="tr-TR" b="1" dirty="0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3" name="Picture 2" descr="D:\Documents and Settings\sami.ercan\Desktop\D1412003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5" y="785813"/>
            <a:ext cx="4214813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D:\Documents and Settings\sami.ercan\Desktop\D14120040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785813"/>
            <a:ext cx="4095750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46301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 cstate="print"/>
          <a:srcRect l="13002" r="15605"/>
          <a:stretch>
            <a:fillRect/>
          </a:stretch>
        </p:blipFill>
        <p:spPr bwMode="auto">
          <a:xfrm>
            <a:off x="323528" y="44624"/>
            <a:ext cx="8500866" cy="669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1 Başlık"/>
          <p:cNvSpPr txBox="1">
            <a:spLocks/>
          </p:cNvSpPr>
          <p:nvPr/>
        </p:nvSpPr>
        <p:spPr>
          <a:xfrm>
            <a:off x="395536" y="6470576"/>
            <a:ext cx="7488832" cy="387424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1600" b="1" noProof="0" dirty="0" smtClean="0">
                <a:latin typeface="Arial" pitchFamily="34" charset="0"/>
                <a:ea typeface="+mj-ea"/>
                <a:cs typeface="Arial" pitchFamily="34" charset="0"/>
              </a:rPr>
              <a:t>Amasya- Taşova Heyelanı (Bilgehan ve Kılıç 2007)</a:t>
            </a:r>
            <a:endParaRPr kumimoji="0" lang="tr-TR" sz="1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3557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kd_yeryeri"/>
          <p:cNvPicPr>
            <a:picLocks noChangeAspect="1" noChangeArrowheads="1"/>
          </p:cNvPicPr>
          <p:nvPr/>
        </p:nvPicPr>
        <p:blipFill>
          <a:blip r:embed="rId2" cstate="print"/>
          <a:srcRect t="14678"/>
          <a:stretch>
            <a:fillRect/>
          </a:stretch>
        </p:blipFill>
        <p:spPr bwMode="auto">
          <a:xfrm>
            <a:off x="0" y="1340768"/>
            <a:ext cx="9144000" cy="4941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15747" y="188640"/>
            <a:ext cx="9028253" cy="733727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bg1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 anchor="ctr"/>
          <a:lstStyle/>
          <a:p>
            <a:pPr algn="ctr"/>
            <a:r>
              <a:rPr lang="tr-TR" altLang="tr-TR" sz="2000" b="1" dirty="0">
                <a:latin typeface="Arial" pitchFamily="34" charset="0"/>
                <a:cs typeface="Arial" pitchFamily="34" charset="0"/>
              </a:rPr>
              <a:t>KAYA DÜŞMESİNDEN ETKİLENEN YERLEŞİM YERLERİ</a:t>
            </a:r>
          </a:p>
        </p:txBody>
      </p:sp>
    </p:spTree>
    <p:extLst>
      <p:ext uri="{BB962C8B-B14F-4D97-AF65-F5344CB8AC3E}">
        <p14:creationId xmlns:p14="http://schemas.microsoft.com/office/powerpoint/2010/main" val="16276572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search.hp.my.aol.com.tr/aol/redir?src=image&amp;clickedItemURN=http%3A%2F%2Fimg.mynet.com%2Fha2%2Furgup_gocuk2.jpg&amp;moduleId=image_details.jsp.M&amp;clickedItemDescription=Image%20Detail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39552" y="332656"/>
            <a:ext cx="8090420" cy="6062122"/>
          </a:xfrm>
          <a:prstGeom prst="rect">
            <a:avLst/>
          </a:prstGeom>
          <a:noFill/>
          <a:ln w="22225">
            <a:solidFill>
              <a:schemeClr val="accent1"/>
            </a:solidFill>
          </a:ln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1835696" y="6457890"/>
            <a:ext cx="6012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tr-TR" altLang="tr-TR" dirty="0" smtClean="0">
                <a:solidFill>
                  <a:schemeClr val="accent4">
                    <a:lumMod val="10000"/>
                  </a:schemeClr>
                </a:solidFill>
                <a:latin typeface="Arial TR" pitchFamily="34" charset="0"/>
                <a:cs typeface="Arial TR" pitchFamily="34" charset="0"/>
              </a:rPr>
              <a:t>Nevşehir Ürgüp-Temenni Tepe Kaya Düşmesi</a:t>
            </a:r>
            <a:endParaRPr lang="tr-TR" altLang="tr-TR" dirty="0">
              <a:solidFill>
                <a:schemeClr val="accent4">
                  <a:lumMod val="10000"/>
                </a:schemeClr>
              </a:solidFill>
              <a:latin typeface="Arial TR" pitchFamily="34" charset="0"/>
              <a:cs typeface="Arial TR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7409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ASPER\Desktop\selçuklu ilk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8748972" cy="5832648"/>
          </a:xfrm>
          <a:prstGeom prst="rect">
            <a:avLst/>
          </a:prstGeom>
          <a:noFill/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691680" y="6309320"/>
            <a:ext cx="6084168" cy="54868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Ankara-Keçiören- Selçuklu</a:t>
            </a:r>
            <a:r>
              <a:rPr kumimoji="0" lang="tr-TR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Cad. (Kılıç ve </a:t>
            </a:r>
            <a:r>
              <a:rPr kumimoji="0" lang="tr-TR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diğ</a:t>
            </a:r>
            <a:r>
              <a:rPr kumimoji="0" lang="tr-TR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. 2014)</a:t>
            </a:r>
            <a:endParaRPr kumimoji="0" lang="en-US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2462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250825" y="4656166"/>
            <a:ext cx="87137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tr-TR" sz="2000" b="1" dirty="0">
                <a:latin typeface="Arial" pitchFamily="34" charset="0"/>
                <a:cs typeface="Arial" pitchFamily="34" charset="0"/>
              </a:rPr>
              <a:t>Türkiye genelinde toplam yerleşim birimi sayısının 35.570 olduğu dikkate alındığında Ülkemizde her 3 yerleşim biriminden 1 tanesinin, en az bir afet olayından etkilendiği  sonucuna ulaşılır.</a:t>
            </a:r>
          </a:p>
        </p:txBody>
      </p:sp>
      <p:graphicFrame>
        <p:nvGraphicFramePr>
          <p:cNvPr id="3" name="Group 3"/>
          <p:cNvGraphicFramePr>
            <a:graphicFrameLocks/>
          </p:cNvGraphicFramePr>
          <p:nvPr/>
        </p:nvGraphicFramePr>
        <p:xfrm>
          <a:off x="468313" y="1196975"/>
          <a:ext cx="8229600" cy="3335340"/>
        </p:xfrm>
        <a:graphic>
          <a:graphicData uri="http://schemas.openxmlformats.org/drawingml/2006/table">
            <a:tbl>
              <a:tblPr/>
              <a:tblGrid>
                <a:gridCol w="222091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17976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8289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657224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tr-T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AFETİN  TÜRÜ</a:t>
                      </a:r>
                      <a:endParaRPr kumimoji="0" lang="tr-T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AFET GÖREN YERLEŞİM BİRİMİ SAYISI</a:t>
                      </a:r>
                      <a:endParaRPr kumimoji="0" lang="tr-T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TOPLAM YERLEŞİM BİRİMİ SAYISINA ORANI (%)</a:t>
                      </a:r>
                      <a:endParaRPr kumimoji="0" lang="tr-TR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HEYELAN</a:t>
                      </a:r>
                      <a:endParaRPr kumimoji="0" lang="tr-T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5.008</a:t>
                      </a:r>
                      <a:endParaRPr kumimoji="0" lang="tr-T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14,08</a:t>
                      </a:r>
                      <a:endParaRPr kumimoji="0" lang="tr-T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KAYA DÜŞMESİ</a:t>
                      </a:r>
                      <a:endParaRPr kumimoji="0" lang="tr-T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1.303</a:t>
                      </a:r>
                      <a:endParaRPr kumimoji="0" lang="tr-TR" sz="15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3,66</a:t>
                      </a:r>
                      <a:endParaRPr kumimoji="0" lang="tr-T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SU BASKINI</a:t>
                      </a:r>
                      <a:endParaRPr kumimoji="0" lang="tr-T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2.330</a:t>
                      </a:r>
                      <a:endParaRPr kumimoji="0" lang="tr-T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6,55</a:t>
                      </a:r>
                      <a:endParaRPr kumimoji="0" lang="tr-T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DEPREM</a:t>
                      </a:r>
                      <a:endParaRPr kumimoji="0" lang="tr-T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3.858</a:t>
                      </a:r>
                      <a:endParaRPr kumimoji="0" lang="tr-T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10,85</a:t>
                      </a:r>
                      <a:endParaRPr kumimoji="0" lang="tr-T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DİĞER AFETLER</a:t>
                      </a:r>
                      <a:endParaRPr kumimoji="0" lang="tr-T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849</a:t>
                      </a:r>
                      <a:endParaRPr kumimoji="0" lang="tr-T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2,39</a:t>
                      </a:r>
                      <a:endParaRPr kumimoji="0" lang="tr-T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ÇIĞ</a:t>
                      </a:r>
                      <a:endParaRPr kumimoji="0" lang="tr-T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437</a:t>
                      </a:r>
                      <a:endParaRPr kumimoji="0" lang="tr-T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1,23</a:t>
                      </a:r>
                      <a:endParaRPr kumimoji="0" lang="tr-TR" sz="15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2588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  <a:cs typeface="Times New Roman" pitchFamily="18" charset="0"/>
                        </a:rPr>
                        <a:t>TOPLAM</a:t>
                      </a:r>
                      <a:endParaRPr kumimoji="0" lang="tr-TR" sz="15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66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13785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tr-TR" sz="15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66"/>
                          </a:solidFill>
                          <a:effectLst/>
                          <a:latin typeface="Arial" pitchFamily="34" charset="0"/>
                        </a:rPr>
                        <a:t>38.76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blipFill dpi="0" rotWithShape="1">
                      <a:blip r:embed="rId2"/>
                      <a:srcRect/>
                      <a:tile tx="0" ty="0" sx="100000" sy="100000" flip="none" algn="tl"/>
                    </a:blip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85938" y="177800"/>
            <a:ext cx="5429250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tr-TR" sz="24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ÜLKEMİZDE AFET OLAYLARININ YERLEŞİM BİRİMLERİNE ETKİSİ</a:t>
            </a:r>
          </a:p>
        </p:txBody>
      </p:sp>
    </p:spTree>
    <p:extLst>
      <p:ext uri="{BB962C8B-B14F-4D97-AF65-F5344CB8AC3E}">
        <p14:creationId xmlns:p14="http://schemas.microsoft.com/office/powerpoint/2010/main" val="4211315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23528" y="1484784"/>
            <a:ext cx="8460432" cy="4004295"/>
            <a:chOff x="192" y="1296"/>
            <a:chExt cx="5376" cy="2576"/>
          </a:xfrm>
        </p:grpSpPr>
        <p:pic>
          <p:nvPicPr>
            <p:cNvPr id="3" name="Picture 4" descr="ilsecildi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2" y="1296"/>
              <a:ext cx="5376" cy="2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Picture 5" descr="gruplogo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944" y="3408"/>
              <a:ext cx="480" cy="3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51520" y="432048"/>
            <a:ext cx="8604448" cy="1052736"/>
          </a:xfrm>
          <a:prstGeom prst="rect">
            <a:avLst/>
          </a:prstGeo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TÜRKİYE ÇIĞ RİSK  DAĞILIMI (İlçe Bazında)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1736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enu-tip2-tr_r2_c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264" y="188639"/>
            <a:ext cx="4622784" cy="3228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3" descr="sekil-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34878"/>
            <a:ext cx="3600400" cy="628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Bayburt Üzengili31-İGüre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3146" y="3546959"/>
            <a:ext cx="4620902" cy="2982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48044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 txBox="1">
            <a:spLocks noChangeArrowheads="1"/>
          </p:cNvSpPr>
          <p:nvPr/>
        </p:nvSpPr>
        <p:spPr>
          <a:xfrm>
            <a:off x="1547664" y="260648"/>
            <a:ext cx="6120680" cy="504056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Su Baskınları</a:t>
            </a:r>
          </a:p>
        </p:txBody>
      </p:sp>
      <p:graphicFrame>
        <p:nvGraphicFramePr>
          <p:cNvPr id="3" name="Object 4"/>
          <p:cNvGraphicFramePr>
            <a:graphicFrameLocks noChangeAspect="1"/>
          </p:cNvGraphicFramePr>
          <p:nvPr/>
        </p:nvGraphicFramePr>
        <p:xfrm>
          <a:off x="539552" y="836712"/>
          <a:ext cx="8172400" cy="57606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r:id="rId3" imgW="9953625" imgH="6800850" progId="">
                  <p:embed/>
                </p:oleObj>
              </mc:Choice>
              <mc:Fallback>
                <p:oleObj r:id="rId3" imgW="9953625" imgH="680085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836712"/>
                        <a:ext cx="8172400" cy="576064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89054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 txBox="1">
            <a:spLocks noChangeArrowheads="1"/>
          </p:cNvSpPr>
          <p:nvPr/>
        </p:nvSpPr>
        <p:spPr>
          <a:xfrm>
            <a:off x="496888" y="765175"/>
            <a:ext cx="7710487" cy="5903913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1" i="0" u="none" strike="noStrike" kern="120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2000" b="1" i="0" u="none" strike="noStrike" kern="1200" cap="none" spc="0" normalizeH="0" baseline="0" noProof="0" dirty="0" smtClean="0">
              <a:ln>
                <a:noFill/>
              </a:ln>
              <a:solidFill>
                <a:srgbClr val="3333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Antalya-2003 (DSİ)                                                 İstanbul-2004(Basın)	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		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	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					</a:t>
            </a: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Ankara-2007 (Basın)			               Silifke-2002 (DSİ)</a:t>
            </a:r>
          </a:p>
        </p:txBody>
      </p:sp>
      <p:pic>
        <p:nvPicPr>
          <p:cNvPr id="3" name="Picture 15" descr="0017339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573016"/>
            <a:ext cx="3333254" cy="268441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" name="Picture 13"/>
          <p:cNvPicPr>
            <a:picLocks noChangeAspect="1" noChangeArrowheads="1"/>
          </p:cNvPicPr>
          <p:nvPr/>
        </p:nvPicPr>
        <p:blipFill>
          <a:blip r:embed="rId3" cstate="print"/>
          <a:srcRect l="3542" t="4349" r="5431" b="8215"/>
          <a:stretch>
            <a:fillRect/>
          </a:stretch>
        </p:blipFill>
        <p:spPr bwMode="auto">
          <a:xfrm>
            <a:off x="5004048" y="476672"/>
            <a:ext cx="3527500" cy="241398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7490" y="3645024"/>
            <a:ext cx="3616918" cy="2675260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032" y="476672"/>
            <a:ext cx="3491880" cy="2618541"/>
          </a:xfrm>
          <a:prstGeom prst="rect">
            <a:avLst/>
          </a:prstGeom>
          <a:noFill/>
          <a:ln w="22225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641680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20688"/>
            <a:ext cx="8568952" cy="5688632"/>
          </a:xfrm>
          <a:prstGeom prst="rect">
            <a:avLst/>
          </a:prstGeom>
          <a:noFill/>
          <a:ln w="38100" cmpd="dbl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23127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251520" y="332656"/>
            <a:ext cx="4032448" cy="850106"/>
          </a:xfrm>
        </p:spPr>
        <p:txBody>
          <a:bodyPr>
            <a:normAutofit/>
          </a:bodyPr>
          <a:lstStyle/>
          <a:p>
            <a:r>
              <a:rPr lang="tr-TR" sz="2400" b="1" dirty="0" smtClean="0"/>
              <a:t>Türkiye Diri Fay Haritası</a:t>
            </a:r>
            <a:endParaRPr lang="tr-TR" sz="2400" dirty="0"/>
          </a:p>
        </p:txBody>
      </p:sp>
      <p:pic>
        <p:nvPicPr>
          <p:cNvPr id="4" name="Picture 4" descr="C:\Users\sami.ercan\Desktop\4744_13_59_4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7160"/>
            <a:ext cx="8712968" cy="5214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3193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1 Resim" descr="TDTH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0" y="188640"/>
            <a:ext cx="8358325" cy="653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04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63" r="15100" b="18526"/>
          <a:stretch/>
        </p:blipFill>
        <p:spPr>
          <a:xfrm>
            <a:off x="179512" y="1052736"/>
            <a:ext cx="8750089" cy="5404022"/>
          </a:xfrm>
          <a:prstGeom prst="rect">
            <a:avLst/>
          </a:prstGeom>
        </p:spPr>
      </p:pic>
      <p:sp>
        <p:nvSpPr>
          <p:cNvPr id="5" name="TextBox 2"/>
          <p:cNvSpPr txBox="1"/>
          <p:nvPr/>
        </p:nvSpPr>
        <p:spPr>
          <a:xfrm>
            <a:off x="323528" y="188640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 smtClean="0">
                <a:latin typeface="Arial TR"/>
              </a:rPr>
              <a:t>Depremde </a:t>
            </a:r>
            <a:r>
              <a:rPr lang="en-US" b="1" dirty="0" err="1" smtClean="0">
                <a:latin typeface="Arial TR"/>
              </a:rPr>
              <a:t>Kolon</a:t>
            </a:r>
            <a:r>
              <a:rPr lang="en-US" b="1" dirty="0" smtClean="0">
                <a:latin typeface="Arial TR"/>
              </a:rPr>
              <a:t> </a:t>
            </a:r>
            <a:r>
              <a:rPr lang="en-US" b="1" dirty="0" err="1" smtClean="0">
                <a:latin typeface="Arial TR"/>
              </a:rPr>
              <a:t>Yenilmesi</a:t>
            </a:r>
            <a:r>
              <a:rPr lang="en-US" b="1" dirty="0" smtClean="0">
                <a:latin typeface="Arial TR"/>
              </a:rPr>
              <a:t> Yakın Plan </a:t>
            </a:r>
            <a:r>
              <a:rPr lang="en-US" b="1" dirty="0" err="1" smtClean="0">
                <a:latin typeface="Arial TR"/>
              </a:rPr>
              <a:t>Görüntüsü</a:t>
            </a:r>
            <a:endParaRPr lang="en-US" b="1" dirty="0">
              <a:latin typeface="Arial TR"/>
            </a:endParaRPr>
          </a:p>
        </p:txBody>
      </p:sp>
    </p:spTree>
    <p:extLst>
      <p:ext uri="{BB962C8B-B14F-4D97-AF65-F5344CB8AC3E}">
        <p14:creationId xmlns:p14="http://schemas.microsoft.com/office/powerpoint/2010/main" val="745034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1 Başlık"/>
          <p:cNvSpPr>
            <a:spLocks noGrp="1"/>
          </p:cNvSpPr>
          <p:nvPr>
            <p:ph type="title"/>
          </p:nvPr>
        </p:nvSpPr>
        <p:spPr>
          <a:xfrm>
            <a:off x="0" y="598448"/>
            <a:ext cx="8229600" cy="1143000"/>
          </a:xfrm>
        </p:spPr>
        <p:txBody>
          <a:bodyPr>
            <a:normAutofit/>
          </a:bodyPr>
          <a:lstStyle/>
          <a:p>
            <a:r>
              <a:rPr lang="tr-TR" sz="2000" b="1" dirty="0" smtClean="0">
                <a:latin typeface="Arial" pitchFamily="34" charset="0"/>
                <a:cs typeface="Arial" pitchFamily="34" charset="0"/>
              </a:rPr>
              <a:t>Türkiye’de Depremlerin Sayılarla İfadesi</a:t>
            </a:r>
            <a:endParaRPr lang="tr-TR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Yuvarlatılmış Dikdörtgen 10"/>
          <p:cNvSpPr/>
          <p:nvPr/>
        </p:nvSpPr>
        <p:spPr>
          <a:xfrm>
            <a:off x="6075135" y="4150008"/>
            <a:ext cx="2592288" cy="1786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tr-TR" sz="2000" b="1" dirty="0" smtClean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sz="2000" b="1" dirty="0" smtClean="0">
                <a:solidFill>
                  <a:srgbClr val="FF0000"/>
                </a:solidFill>
                <a:latin typeface="Arial TR"/>
              </a:rPr>
              <a:t>BARAJLARIN</a:t>
            </a:r>
            <a:endParaRPr lang="tr-TR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BÜYÜK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ÇOĞUNLUĞU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DİRİ FAYLAR 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ÜZERİNDE</a:t>
            </a:r>
          </a:p>
          <a:p>
            <a:pPr algn="ctr"/>
            <a:endParaRPr lang="tr-TR" altLang="tr-TR" sz="2000" b="1" dirty="0">
              <a:solidFill>
                <a:srgbClr val="FF0000"/>
              </a:solidFill>
              <a:latin typeface="Arial TR"/>
            </a:endParaRPr>
          </a:p>
        </p:txBody>
      </p:sp>
      <p:sp>
        <p:nvSpPr>
          <p:cNvPr id="16" name="Yuvarlatılmış Dikdörtgen 11"/>
          <p:cNvSpPr/>
          <p:nvPr/>
        </p:nvSpPr>
        <p:spPr>
          <a:xfrm>
            <a:off x="3260477" y="4156008"/>
            <a:ext cx="2592288" cy="1786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tr-TR" sz="2000" b="1" i="1" dirty="0" smtClean="0">
              <a:solidFill>
                <a:srgbClr val="000000"/>
              </a:solidFill>
            </a:endParaRPr>
          </a:p>
          <a:p>
            <a:pPr algn="ctr"/>
            <a:r>
              <a:rPr lang="tr-TR" altLang="tr-TR" sz="2000" b="1" dirty="0" smtClean="0">
                <a:solidFill>
                  <a:srgbClr val="FF0000"/>
                </a:solidFill>
                <a:latin typeface="Arial TR"/>
              </a:rPr>
              <a:t>SANAYİ </a:t>
            </a:r>
            <a:endParaRPr lang="tr-TR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TESİSLERİNİN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% 75’İ</a:t>
            </a:r>
          </a:p>
          <a:p>
            <a:pPr algn="ctr"/>
            <a:endParaRPr lang="tr-TR" altLang="tr-TR" sz="2000" b="1" dirty="0">
              <a:solidFill>
                <a:srgbClr val="FF0000"/>
              </a:solidFill>
            </a:endParaRPr>
          </a:p>
        </p:txBody>
      </p:sp>
      <p:sp>
        <p:nvSpPr>
          <p:cNvPr id="17" name="Yuvarlatılmış Dikdörtgen 12"/>
          <p:cNvSpPr/>
          <p:nvPr/>
        </p:nvSpPr>
        <p:spPr>
          <a:xfrm>
            <a:off x="452165" y="4185060"/>
            <a:ext cx="2592288" cy="1786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tr-TR" sz="2000" b="1" dirty="0" smtClean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sz="2000" b="1" dirty="0" smtClean="0">
                <a:solidFill>
                  <a:srgbClr val="FF0000"/>
                </a:solidFill>
                <a:latin typeface="Arial TR"/>
              </a:rPr>
              <a:t>56 </a:t>
            </a:r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İLİMİZ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NÜFUSU 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1 MİLYONU AŞAN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17 İLİMİZ</a:t>
            </a:r>
          </a:p>
          <a:p>
            <a:pPr algn="ctr"/>
            <a:endParaRPr lang="tr-TR" altLang="tr-TR" sz="2000" b="1" dirty="0">
              <a:solidFill>
                <a:srgbClr val="FF0000"/>
              </a:solidFill>
            </a:endParaRPr>
          </a:p>
        </p:txBody>
      </p:sp>
      <p:sp>
        <p:nvSpPr>
          <p:cNvPr id="18" name="Yuvarlatılmış Dikdörtgen 13"/>
          <p:cNvSpPr/>
          <p:nvPr/>
        </p:nvSpPr>
        <p:spPr>
          <a:xfrm>
            <a:off x="3287402" y="2161012"/>
            <a:ext cx="2592288" cy="1786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NÜFUSUN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%98 ‘Sİ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DEPREM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TEHDİDİ ALTINDA</a:t>
            </a:r>
            <a:endParaRPr lang="en-US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endParaRPr lang="tr-TR" altLang="tr-TR" sz="2000" b="1" dirty="0">
              <a:solidFill>
                <a:srgbClr val="FF0000"/>
              </a:solidFill>
            </a:endParaRPr>
          </a:p>
        </p:txBody>
      </p:sp>
      <p:sp>
        <p:nvSpPr>
          <p:cNvPr id="19" name="Yuvarlatılmış Dikdörtgen 14"/>
          <p:cNvSpPr/>
          <p:nvPr/>
        </p:nvSpPr>
        <p:spPr>
          <a:xfrm>
            <a:off x="522240" y="2185212"/>
            <a:ext cx="2592288" cy="1786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tr-TR" sz="2000" b="1" dirty="0" smtClean="0">
                <a:solidFill>
                  <a:srgbClr val="FF0000"/>
                </a:solidFill>
                <a:latin typeface="Arial TR"/>
              </a:rPr>
              <a:t>ÜLKE </a:t>
            </a:r>
            <a:endParaRPr lang="tr-TR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TOPRAKLARININ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%96 ‘SI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DEPREM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TEHDİDİ </a:t>
            </a:r>
            <a:r>
              <a:rPr lang="tr-TR" altLang="tr-TR" sz="2000" b="1" dirty="0" smtClean="0">
                <a:solidFill>
                  <a:srgbClr val="FF0000"/>
                </a:solidFill>
                <a:latin typeface="Arial TR"/>
              </a:rPr>
              <a:t>ALTINDA</a:t>
            </a:r>
            <a:endParaRPr lang="tr-TR" altLang="tr-TR" sz="2000" b="1" dirty="0">
              <a:solidFill>
                <a:srgbClr val="FF0000"/>
              </a:solidFill>
            </a:endParaRPr>
          </a:p>
        </p:txBody>
      </p:sp>
      <p:sp>
        <p:nvSpPr>
          <p:cNvPr id="20" name="Yuvarlatılmış Dikdörtgen 15"/>
          <p:cNvSpPr/>
          <p:nvPr/>
        </p:nvSpPr>
        <p:spPr>
          <a:xfrm>
            <a:off x="6084168" y="2187417"/>
            <a:ext cx="2664296" cy="1786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tr-TR" b="1" dirty="0" smtClean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b="1" dirty="0" smtClean="0">
                <a:solidFill>
                  <a:srgbClr val="FF0000"/>
                </a:solidFill>
                <a:latin typeface="Arial TR"/>
              </a:rPr>
              <a:t>ÜLKENİN </a:t>
            </a:r>
          </a:p>
          <a:p>
            <a:pPr algn="ctr"/>
            <a:r>
              <a:rPr lang="tr-TR" altLang="tr-TR" b="1" dirty="0" smtClean="0">
                <a:solidFill>
                  <a:srgbClr val="FF0000"/>
                </a:solidFill>
                <a:latin typeface="Arial TR"/>
              </a:rPr>
              <a:t>%66 ‘SI M=6.0 VE DAHA BÜYÜK DEPREM ÜRETECEK</a:t>
            </a:r>
            <a:endParaRPr lang="tr-TR" altLang="tr-TR" b="1" dirty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b="1" dirty="0">
                <a:solidFill>
                  <a:srgbClr val="FF0000"/>
                </a:solidFill>
                <a:latin typeface="Arial TR"/>
              </a:rPr>
              <a:t>DİRİ FAYLAR </a:t>
            </a:r>
          </a:p>
          <a:p>
            <a:pPr algn="ctr"/>
            <a:r>
              <a:rPr lang="tr-TR" altLang="tr-TR" b="1" dirty="0">
                <a:solidFill>
                  <a:srgbClr val="FF0000"/>
                </a:solidFill>
                <a:latin typeface="Arial TR"/>
              </a:rPr>
              <a:t>ÜZERİNDE</a:t>
            </a:r>
            <a:endParaRPr lang="en-US" altLang="tr-TR" b="1" dirty="0">
              <a:solidFill>
                <a:srgbClr val="FF0000"/>
              </a:solidFill>
              <a:latin typeface="Arial TR"/>
            </a:endParaRPr>
          </a:p>
          <a:p>
            <a:pPr algn="ctr"/>
            <a:endParaRPr lang="tr-TR" altLang="tr-TR" sz="2000" b="1" dirty="0" smtClean="0">
              <a:solidFill>
                <a:srgbClr val="FF0000"/>
              </a:solidFill>
              <a:latin typeface="Arial TR"/>
            </a:endParaRPr>
          </a:p>
        </p:txBody>
      </p:sp>
    </p:spTree>
    <p:extLst>
      <p:ext uri="{BB962C8B-B14F-4D97-AF65-F5344CB8AC3E}">
        <p14:creationId xmlns:p14="http://schemas.microsoft.com/office/powerpoint/2010/main" val="994108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Yuvarlatılmış Dikdörtgen 4"/>
          <p:cNvSpPr/>
          <p:nvPr/>
        </p:nvSpPr>
        <p:spPr>
          <a:xfrm>
            <a:off x="488232" y="2076220"/>
            <a:ext cx="2592288" cy="1786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TÜRKİYE’DE 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1900-2014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287 HASAR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YAPICI</a:t>
            </a:r>
          </a:p>
          <a:p>
            <a:pPr algn="ctr"/>
            <a:r>
              <a:rPr lang="tr-TR" altLang="tr-TR" sz="2000" b="1" dirty="0" smtClean="0">
                <a:solidFill>
                  <a:srgbClr val="FF0000"/>
                </a:solidFill>
                <a:latin typeface="Arial TR"/>
              </a:rPr>
              <a:t>DEPREM </a:t>
            </a:r>
            <a:endParaRPr lang="tr-TR" altLang="tr-TR" sz="2000" b="1" dirty="0">
              <a:solidFill>
                <a:srgbClr val="FF0000"/>
              </a:solidFill>
              <a:latin typeface="Arial TR"/>
            </a:endParaRPr>
          </a:p>
        </p:txBody>
      </p:sp>
      <p:sp>
        <p:nvSpPr>
          <p:cNvPr id="14" name="Yuvarlatılmış Dikdörtgen 12"/>
          <p:cNvSpPr/>
          <p:nvPr/>
        </p:nvSpPr>
        <p:spPr>
          <a:xfrm>
            <a:off x="3253538" y="2089331"/>
            <a:ext cx="2592288" cy="1786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  <a:cs typeface="Times New Roman" pitchFamily="18" charset="0"/>
              </a:rPr>
              <a:t>620 000</a:t>
            </a:r>
            <a:endParaRPr lang="tr-TR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KONUT </a:t>
            </a:r>
            <a:r>
              <a:rPr lang="tr-TR" altLang="tr-TR" sz="2000" b="1" dirty="0" smtClean="0">
                <a:solidFill>
                  <a:srgbClr val="FF0000"/>
                </a:solidFill>
                <a:latin typeface="Arial TR"/>
              </a:rPr>
              <a:t> AĞIR</a:t>
            </a:r>
            <a:endParaRPr lang="tr-TR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sz="2000" b="1" dirty="0" smtClean="0">
                <a:solidFill>
                  <a:srgbClr val="FF0000"/>
                </a:solidFill>
                <a:latin typeface="Arial TR"/>
              </a:rPr>
              <a:t>HASARLI YA </a:t>
            </a:r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DA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YIKILMIŞ</a:t>
            </a:r>
            <a:endParaRPr lang="en-US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endParaRPr lang="tr-TR" altLang="tr-TR" sz="2000" b="1" i="1" dirty="0">
              <a:solidFill>
                <a:srgbClr val="000000"/>
              </a:solidFill>
            </a:endParaRPr>
          </a:p>
        </p:txBody>
      </p:sp>
      <p:sp>
        <p:nvSpPr>
          <p:cNvPr id="15" name="Yuvarlatılmış Dikdörtgen 13"/>
          <p:cNvSpPr/>
          <p:nvPr/>
        </p:nvSpPr>
        <p:spPr>
          <a:xfrm>
            <a:off x="6032848" y="2089331"/>
            <a:ext cx="2592288" cy="1786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  <a:cs typeface="Times New Roman" pitchFamily="18" charset="0"/>
              </a:rPr>
              <a:t>100.000</a:t>
            </a:r>
            <a:endParaRPr lang="tr-TR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CAN</a:t>
            </a:r>
            <a:endParaRPr lang="en-US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KAYBI</a:t>
            </a:r>
            <a:endParaRPr lang="en-US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endParaRPr lang="tr-TR" altLang="tr-TR" sz="2000" b="1" dirty="0">
              <a:solidFill>
                <a:srgbClr val="FF0000"/>
              </a:solidFill>
              <a:latin typeface="Arial TR"/>
            </a:endParaRPr>
          </a:p>
        </p:txBody>
      </p:sp>
      <p:sp>
        <p:nvSpPr>
          <p:cNvPr id="16" name="Yuvarlatılmış Dikdörtgen 14"/>
          <p:cNvSpPr/>
          <p:nvPr/>
        </p:nvSpPr>
        <p:spPr>
          <a:xfrm>
            <a:off x="6032848" y="4163144"/>
            <a:ext cx="2592288" cy="1786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 altLang="tr-TR" sz="2000" b="1" dirty="0" smtClean="0">
              <a:solidFill>
                <a:srgbClr val="FF0000"/>
              </a:solidFill>
              <a:latin typeface="Arial TR"/>
            </a:endParaRPr>
          </a:p>
          <a:p>
            <a:pPr algn="ctr"/>
            <a:endParaRPr lang="tr-TR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sz="2000" b="1" dirty="0" smtClean="0">
                <a:solidFill>
                  <a:srgbClr val="FF0000"/>
                </a:solidFill>
                <a:latin typeface="Arial TR"/>
              </a:rPr>
              <a:t>GAYRİ </a:t>
            </a:r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SAFİ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MİLLİ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HASILANIN 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% </a:t>
            </a:r>
            <a:r>
              <a:rPr lang="tr-TR" altLang="tr-TR" sz="2000" b="1" dirty="0" smtClean="0">
                <a:solidFill>
                  <a:srgbClr val="FF0000"/>
                </a:solidFill>
                <a:latin typeface="Arial TR"/>
              </a:rPr>
              <a:t>1-3 EKONOMİK</a:t>
            </a:r>
            <a:endParaRPr lang="tr-TR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KAYIP</a:t>
            </a:r>
          </a:p>
          <a:p>
            <a:pPr algn="ctr"/>
            <a:endParaRPr lang="en-US" altLang="tr-TR" sz="2000" b="1" i="1" dirty="0">
              <a:solidFill>
                <a:srgbClr val="000000"/>
              </a:solidFill>
              <a:latin typeface="Times New Roman" pitchFamily="18" charset="0"/>
            </a:endParaRPr>
          </a:p>
          <a:p>
            <a:pPr algn="ctr"/>
            <a:endParaRPr lang="tr-TR" altLang="tr-TR" sz="2000" b="1" dirty="0">
              <a:solidFill>
                <a:srgbClr val="FF0000"/>
              </a:solidFill>
            </a:endParaRPr>
          </a:p>
        </p:txBody>
      </p:sp>
      <p:sp>
        <p:nvSpPr>
          <p:cNvPr id="17" name="Yuvarlatılmış Dikdörtgen 15"/>
          <p:cNvSpPr/>
          <p:nvPr/>
        </p:nvSpPr>
        <p:spPr>
          <a:xfrm>
            <a:off x="3263118" y="4130407"/>
            <a:ext cx="2592288" cy="1786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HER YIL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6000 KONUT</a:t>
            </a:r>
          </a:p>
          <a:p>
            <a:pPr algn="ctr"/>
            <a:r>
              <a:rPr lang="tr-TR" altLang="tr-TR" sz="2000" b="1" dirty="0" smtClean="0">
                <a:solidFill>
                  <a:srgbClr val="FF0000"/>
                </a:solidFill>
                <a:latin typeface="Arial TR"/>
              </a:rPr>
              <a:t>HASAR 970</a:t>
            </a:r>
            <a:endParaRPr lang="tr-TR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r>
              <a:rPr lang="tr-TR" altLang="tr-TR" sz="2000" b="1" dirty="0" smtClean="0">
                <a:solidFill>
                  <a:srgbClr val="FF0000"/>
                </a:solidFill>
                <a:latin typeface="Arial TR"/>
              </a:rPr>
              <a:t>CAN KAYBI</a:t>
            </a:r>
            <a:endParaRPr lang="tr-TR" altLang="tr-TR" sz="2000" b="1" dirty="0">
              <a:solidFill>
                <a:srgbClr val="FF0000"/>
              </a:solidFill>
              <a:latin typeface="Arial TR"/>
            </a:endParaRPr>
          </a:p>
          <a:p>
            <a:pPr algn="ctr"/>
            <a:endParaRPr lang="tr-TR" altLang="tr-TR" sz="2000" b="1" dirty="0">
              <a:solidFill>
                <a:srgbClr val="FF0000"/>
              </a:solidFill>
            </a:endParaRPr>
          </a:p>
        </p:txBody>
      </p:sp>
      <p:sp>
        <p:nvSpPr>
          <p:cNvPr id="18" name="Yuvarlatılmış Dikdörtgen 16"/>
          <p:cNvSpPr/>
          <p:nvPr/>
        </p:nvSpPr>
        <p:spPr>
          <a:xfrm>
            <a:off x="488232" y="4130407"/>
            <a:ext cx="2592288" cy="178613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altLang="tr-TR" sz="2000" b="1" dirty="0" smtClean="0">
                <a:solidFill>
                  <a:srgbClr val="FF0000"/>
                </a:solidFill>
                <a:latin typeface="Arial TR"/>
              </a:rPr>
              <a:t>ORTALAMA </a:t>
            </a:r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8 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AYDA BİR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HASAR YAPICI</a:t>
            </a:r>
          </a:p>
          <a:p>
            <a:pPr algn="ctr"/>
            <a:r>
              <a:rPr lang="tr-TR" altLang="tr-TR" sz="2000" b="1" dirty="0">
                <a:solidFill>
                  <a:srgbClr val="FF0000"/>
                </a:solidFill>
                <a:latin typeface="Arial TR"/>
              </a:rPr>
              <a:t>DEPREM</a:t>
            </a:r>
          </a:p>
          <a:p>
            <a:pPr algn="ctr"/>
            <a:endParaRPr lang="tr-TR" altLang="tr-TR" sz="20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10" name="1 Başlık"/>
          <p:cNvSpPr txBox="1">
            <a:spLocks/>
          </p:cNvSpPr>
          <p:nvPr/>
        </p:nvSpPr>
        <p:spPr>
          <a:xfrm>
            <a:off x="0" y="598448"/>
            <a:ext cx="8229600" cy="1143000"/>
          </a:xfr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lang="tr-TR" sz="2000" b="1" kern="1200" dirty="0">
                <a:solidFill>
                  <a:srgbClr val="160093"/>
                </a:solidFill>
                <a:latin typeface="Arial"/>
                <a:ea typeface="ＭＳ Ｐゴシック" charset="0"/>
                <a:cs typeface="Arial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160093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defRPr>
            </a:lvl9pPr>
          </a:lstStyle>
          <a:p>
            <a:r>
              <a:rPr lang="tr-TR" smtClean="0">
                <a:latin typeface="Arial" pitchFamily="34" charset="0"/>
                <a:cs typeface="Arial" pitchFamily="34" charset="0"/>
              </a:rPr>
              <a:t>Türkiye’de Depremlerin Sayılarla İfadesi</a:t>
            </a:r>
            <a:endParaRPr lang="tr-TR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244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tr-TR" sz="2400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tr-TR" sz="2400" b="1" dirty="0" smtClean="0">
                <a:latin typeface="Arial" pitchFamily="34" charset="0"/>
                <a:cs typeface="Arial" pitchFamily="34" charset="0"/>
              </a:rPr>
            </a:br>
            <a:r>
              <a:rPr lang="tr-TR" sz="2400" dirty="0">
                <a:latin typeface="Arial" pitchFamily="34" charset="0"/>
                <a:cs typeface="Arial" pitchFamily="34" charset="0"/>
              </a:rPr>
              <a:t/>
            </a:r>
            <a:br>
              <a:rPr lang="tr-TR" sz="2400" dirty="0">
                <a:latin typeface="Arial" pitchFamily="34" charset="0"/>
                <a:cs typeface="Arial" pitchFamily="34" charset="0"/>
              </a:rPr>
            </a:br>
            <a:r>
              <a:rPr lang="tr-TR" sz="2400" b="1" dirty="0" smtClean="0">
                <a:latin typeface="Arial" pitchFamily="34" charset="0"/>
                <a:cs typeface="Arial" pitchFamily="34" charset="0"/>
              </a:rPr>
              <a:t>Ülkemizde </a:t>
            </a:r>
            <a:r>
              <a:rPr lang="tr-TR" sz="2400" b="1" dirty="0" smtClean="0">
                <a:latin typeface="Arial" pitchFamily="34" charset="0"/>
                <a:cs typeface="Arial" pitchFamily="34" charset="0"/>
              </a:rPr>
              <a:t>Heyelanlar</a:t>
            </a:r>
            <a:endParaRPr lang="tr-TR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Resim 1" descr="C:\Documents and Settings\bahattin.demir\Desktop\Resim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484784"/>
            <a:ext cx="8532440" cy="399671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5 Metin Yer Tutucusu"/>
          <p:cNvSpPr txBox="1">
            <a:spLocks/>
          </p:cNvSpPr>
          <p:nvPr/>
        </p:nvSpPr>
        <p:spPr>
          <a:xfrm>
            <a:off x="323528" y="5473196"/>
            <a:ext cx="8472488" cy="6480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altLang="tr-TR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Heyelanların yerleşim birimi bazında dağılımı (ABEP)</a:t>
            </a:r>
            <a:endParaRPr kumimoji="0" lang="tr-TR" altLang="tr-TR" sz="20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09100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konomi">
  <a:themeElements>
    <a:clrScheme name="Gazete kağıdı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is Klasi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zete kağıdı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konomi" id="{14396F44-94C0-4BF2-8333-266569A57D02}" vid="{03703BF9-DFA0-42C9-89F9-C03DE1C4A071}"/>
    </a:ext>
  </a:extLst>
</a:theme>
</file>

<file path=ppt/theme/theme2.xml><?xml version="1.0" encoding="utf-8"?>
<a:theme xmlns:a="http://schemas.openxmlformats.org/drawingml/2006/main" name="1_Rics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Ofis Klasik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NewsPrint">
      <a:fillStyleLst>
        <a:solidFill>
          <a:schemeClr val="phClr"/>
        </a:solidFill>
        <a:gradFill rotWithShape="1">
          <a:gsLst>
            <a:gs pos="0">
              <a:schemeClr val="phClr">
                <a:tint val="37000"/>
                <a:hueMod val="100000"/>
                <a:satMod val="200000"/>
                <a:lumMod val="88000"/>
              </a:schemeClr>
            </a:gs>
            <a:gs pos="100000">
              <a:schemeClr val="phClr">
                <a:tint val="53000"/>
                <a:shade val="100000"/>
                <a:hueMod val="100000"/>
                <a:satMod val="350000"/>
                <a:lumMod val="79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83000"/>
                <a:shade val="100000"/>
                <a:alpha val="100000"/>
                <a:hueMod val="100000"/>
                <a:satMod val="220000"/>
                <a:lumMod val="90000"/>
              </a:schemeClr>
            </a:gs>
            <a:gs pos="76000">
              <a:schemeClr val="phClr">
                <a:shade val="100000"/>
              </a:schemeClr>
            </a:gs>
            <a:gs pos="100000">
              <a:schemeClr val="phClr">
                <a:shade val="93000"/>
                <a:alpha val="100000"/>
                <a:satMod val="100000"/>
                <a:lumMod val="93000"/>
              </a:schemeClr>
            </a:gs>
          </a:gsLst>
          <a:path path="circle">
            <a:fillToRect l="15000" t="15000" r="100000" b="100000"/>
          </a:path>
        </a:gradFill>
      </a:fillStyleLst>
      <a:lnStyleLst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12700" dir="528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2700">
            <a:bevelT w="31750" h="127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3000"/>
              </a:schemeClr>
            </a:gs>
            <a:gs pos="100000">
              <a:schemeClr val="phClr">
                <a:shade val="55000"/>
              </a:schemeClr>
            </a:gs>
          </a:gsLst>
          <a:lin ang="5400000" scaled="1"/>
        </a:gra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350000"/>
                <a:lumMod val="125000"/>
              </a:schemeClr>
              <a:schemeClr val="phClr">
                <a:tint val="90000"/>
                <a:satMod val="25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h.t.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h.t." id="{413A7544-DC64-4FD9-B67F-E82A6B382656}" vid="{2993C0EF-C761-423D-BA24-A50FC7959470}"/>
    </a:ext>
  </a:extLst>
</a:theme>
</file>

<file path=ppt/theme/theme4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ekonomi</Template>
  <TotalTime>12511</TotalTime>
  <Words>347</Words>
  <Application>Microsoft Office PowerPoint</Application>
  <PresentationFormat>On-screen Show (4:3)</PresentationFormat>
  <Paragraphs>137</Paragraphs>
  <Slides>23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ekonomi</vt:lpstr>
      <vt:lpstr>1_Rics</vt:lpstr>
      <vt:lpstr>h.t.</vt:lpstr>
      <vt:lpstr>PowerPoint Presentation</vt:lpstr>
      <vt:lpstr>PowerPoint Presentation</vt:lpstr>
      <vt:lpstr>PowerPoint Presentation</vt:lpstr>
      <vt:lpstr>Türkiye Diri Fay Haritası</vt:lpstr>
      <vt:lpstr>PowerPoint Presentation</vt:lpstr>
      <vt:lpstr>PowerPoint Presentation</vt:lpstr>
      <vt:lpstr>Türkiye’de Depremlerin Sayılarla İfadesi</vt:lpstr>
      <vt:lpstr>PowerPoint Presentation</vt:lpstr>
      <vt:lpstr>  Ülkemizde Heyelanlar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ANKARA ÜNİVERSİTESİ UYGULAMALI BİLİMLER FAKÜLTESİ GAYRİMENKUL GELİŞTİRME VE YÖNETİMİ BÖLÜMÜ</dc:title>
  <dc:creator>sibel</dc:creator>
  <cp:lastModifiedBy>sibel</cp:lastModifiedBy>
  <cp:revision>817</cp:revision>
  <cp:lastPrinted>2016-10-24T07:53:35Z</cp:lastPrinted>
  <dcterms:created xsi:type="dcterms:W3CDTF">2016-09-18T09:35:24Z</dcterms:created>
  <dcterms:modified xsi:type="dcterms:W3CDTF">2020-02-27T06:51:46Z</dcterms:modified>
</cp:coreProperties>
</file>