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4"/>
  </p:notesMasterIdLst>
  <p:handoutMasterIdLst>
    <p:handoutMasterId r:id="rId15"/>
  </p:handoutMasterIdLst>
  <p:sldIdLst>
    <p:sldId id="265" r:id="rId5"/>
    <p:sldId id="276" r:id="rId6"/>
    <p:sldId id="278" r:id="rId7"/>
    <p:sldId id="280" r:id="rId8"/>
    <p:sldId id="282" r:id="rId9"/>
    <p:sldId id="284" r:id="rId10"/>
    <p:sldId id="286" r:id="rId11"/>
    <p:sldId id="288" r:id="rId12"/>
    <p:sldId id="290" r:id="rId13"/>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4" d="100"/>
          <a:sy n="74" d="100"/>
        </p:scale>
        <p:origin x="576"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06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DDDFEAC2-31C5-4E20-8392-90B3ACECF82B}" type="datetime1">
              <a:rPr lang="tr-TR" smtClean="0"/>
              <a:t>29.01.2020</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78FE58C-C1A6-4C4C-90C2-B7F5B0504B2D}" type="slidenum">
              <a:rPr lang="tr-TR" smtClean="0"/>
              <a:t>‹#›</a:t>
            </a:fld>
            <a:endParaRPr lang="tr-TR"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noProof="0"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CE0D7EAE-6B40-42B4-9C34-6BA0B13E0324}" type="datetime1">
              <a:rPr lang="tr-TR" noProof="0" smtClean="0"/>
              <a:t>29.01.2020</a:t>
            </a:fld>
            <a:endParaRPr lang="tr-TR" noProof="0"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noProof="0"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noProof="0" dirty="0" smtClean="0"/>
              <a:t>Asıl metin stillerini düzenle</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noProof="0"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10E1E9A-E921-4174-A0FC-51868D7AC568}" type="slidenum">
              <a:rPr lang="tr-TR" noProof="0" smtClean="0"/>
              <a:t>‹#›</a:t>
            </a:fld>
            <a:endParaRPr lang="tr-TR" noProof="0"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rtl="0"/>
            <a:fld id="{810E1E9A-E921-4174-A0FC-51868D7AC568}" type="slidenum">
              <a:rPr lang="tr-TR" smtClean="0"/>
              <a:t>1</a:t>
            </a:fld>
            <a:endParaRPr lang="tr-TR" dirty="0"/>
          </a:p>
        </p:txBody>
      </p:sp>
    </p:spTree>
    <p:extLst>
      <p:ext uri="{BB962C8B-B14F-4D97-AF65-F5344CB8AC3E}">
        <p14:creationId xmlns:p14="http://schemas.microsoft.com/office/powerpoint/2010/main" val="409459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First stem of a plant develops from part of a seed embryo</a:t>
            </a:r>
            <a:r>
              <a:rPr lang="tr-TR"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called epicotyl, w/c is a continuation of the hypocotyl</a:t>
            </a:r>
            <a:endParaRPr lang="en-US" dirty="0"/>
          </a:p>
        </p:txBody>
      </p:sp>
      <p:sp>
        <p:nvSpPr>
          <p:cNvPr id="4" name="Slayt Numarası Yer Tutucusu 3"/>
          <p:cNvSpPr>
            <a:spLocks noGrp="1"/>
          </p:cNvSpPr>
          <p:nvPr>
            <p:ph type="sldNum" sz="quarter" idx="10"/>
          </p:nvPr>
        </p:nvSpPr>
        <p:spPr/>
        <p:txBody>
          <a:bodyPr/>
          <a:lstStyle/>
          <a:p>
            <a:fld id="{33344379-6736-4ECA-8F07-25078D125CCA}" type="slidenum">
              <a:rPr lang="en-US" smtClean="0"/>
              <a:t>2</a:t>
            </a:fld>
            <a:endParaRPr lang="en-US"/>
          </a:p>
        </p:txBody>
      </p:sp>
    </p:spTree>
    <p:extLst>
      <p:ext uri="{BB962C8B-B14F-4D97-AF65-F5344CB8AC3E}">
        <p14:creationId xmlns:p14="http://schemas.microsoft.com/office/powerpoint/2010/main" val="133593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u="sng" dirty="0" err="1" smtClean="0">
                <a:solidFill>
                  <a:srgbClr val="C00000"/>
                </a:solidFill>
                <a:latin typeface="Arial" panose="020B0604020202020204" pitchFamily="34" charset="0"/>
                <a:cs typeface="Arial" panose="020B0604020202020204" pitchFamily="34" charset="0"/>
              </a:rPr>
              <a:t>Lets</a:t>
            </a:r>
            <a:r>
              <a:rPr lang="tr-TR" sz="1200" u="sng" baseline="0" dirty="0" smtClean="0">
                <a:solidFill>
                  <a:srgbClr val="C00000"/>
                </a:solidFill>
                <a:latin typeface="Arial" panose="020B0604020202020204" pitchFamily="34" charset="0"/>
                <a:cs typeface="Arial" panose="020B0604020202020204" pitchFamily="34" charset="0"/>
              </a:rPr>
              <a:t> </a:t>
            </a:r>
            <a:r>
              <a:rPr lang="tr-TR" sz="1200" u="sng" baseline="0" dirty="0" err="1" smtClean="0">
                <a:solidFill>
                  <a:srgbClr val="C00000"/>
                </a:solidFill>
                <a:latin typeface="Arial" panose="020B0604020202020204" pitchFamily="34" charset="0"/>
                <a:cs typeface="Arial" panose="020B0604020202020204" pitchFamily="34" charset="0"/>
              </a:rPr>
              <a:t>look</a:t>
            </a:r>
            <a:r>
              <a:rPr lang="tr-TR" sz="1200" u="sng" baseline="0" dirty="0" smtClean="0">
                <a:solidFill>
                  <a:srgbClr val="C00000"/>
                </a:solidFill>
                <a:latin typeface="Arial" panose="020B0604020202020204" pitchFamily="34" charset="0"/>
                <a:cs typeface="Arial" panose="020B0604020202020204" pitchFamily="34" charset="0"/>
              </a:rPr>
              <a:t> at </a:t>
            </a:r>
            <a:r>
              <a:rPr lang="tr-TR" sz="1200" u="sng" baseline="0" dirty="0" err="1" smtClean="0">
                <a:solidFill>
                  <a:srgbClr val="C00000"/>
                </a:solidFill>
                <a:latin typeface="Arial" panose="020B0604020202020204" pitchFamily="34" charset="0"/>
                <a:cs typeface="Arial" panose="020B0604020202020204" pitchFamily="34" charset="0"/>
              </a:rPr>
              <a:t>the</a:t>
            </a:r>
            <a:r>
              <a:rPr lang="tr-TR" sz="1200" u="sng" baseline="0" dirty="0" smtClean="0">
                <a:solidFill>
                  <a:srgbClr val="C00000"/>
                </a:solidFill>
                <a:latin typeface="Arial" panose="020B0604020202020204" pitchFamily="34" charset="0"/>
                <a:cs typeface="Arial" panose="020B0604020202020204" pitchFamily="34" charset="0"/>
              </a:rPr>
              <a:t> </a:t>
            </a:r>
            <a:r>
              <a:rPr lang="tr-TR" sz="1200" u="sng" baseline="0" dirty="0" err="1" smtClean="0">
                <a:solidFill>
                  <a:srgbClr val="C00000"/>
                </a:solidFill>
                <a:latin typeface="Arial" panose="020B0604020202020204" pitchFamily="34" charset="0"/>
                <a:cs typeface="Arial" panose="020B0604020202020204" pitchFamily="34" charset="0"/>
              </a:rPr>
              <a:t>functions</a:t>
            </a:r>
            <a:r>
              <a:rPr lang="tr-TR" sz="1200" u="sng" baseline="0" dirty="0" smtClean="0">
                <a:solidFill>
                  <a:srgbClr val="C00000"/>
                </a:solidFill>
                <a:latin typeface="Arial" panose="020B0604020202020204" pitchFamily="34" charset="0"/>
                <a:cs typeface="Arial" panose="020B0604020202020204" pitchFamily="34" charset="0"/>
              </a:rPr>
              <a:t> of </a:t>
            </a:r>
            <a:r>
              <a:rPr lang="tr-TR" sz="1200" u="sng" baseline="0" dirty="0" err="1" smtClean="0">
                <a:solidFill>
                  <a:srgbClr val="C00000"/>
                </a:solidFill>
                <a:latin typeface="Arial" panose="020B0604020202020204" pitchFamily="34" charset="0"/>
                <a:cs typeface="Arial" panose="020B0604020202020204" pitchFamily="34" charset="0"/>
              </a:rPr>
              <a:t>stem</a:t>
            </a:r>
            <a:r>
              <a:rPr lang="tr-TR" sz="1200" u="sng" baseline="0" dirty="0" smtClean="0">
                <a:solidFill>
                  <a:srgbClr val="C00000"/>
                </a:solidFill>
                <a:latin typeface="Arial" panose="020B0604020202020204" pitchFamily="34" charset="0"/>
                <a:cs typeface="Arial" panose="020B0604020202020204" pitchFamily="34" charset="0"/>
              </a:rPr>
              <a:t> </a:t>
            </a:r>
            <a:r>
              <a:rPr lang="tr-TR" sz="1200" u="sng" dirty="0" err="1" smtClean="0">
                <a:solidFill>
                  <a:srgbClr val="C00000"/>
                </a:solidFill>
                <a:latin typeface="Arial" panose="020B0604020202020204" pitchFamily="34" charset="0"/>
                <a:cs typeface="Arial" panose="020B0604020202020204" pitchFamily="34" charset="0"/>
              </a:rPr>
              <a:t>Stems</a:t>
            </a:r>
            <a:r>
              <a:rPr lang="tr-TR" sz="1200" u="sng" dirty="0" smtClean="0">
                <a:solidFill>
                  <a:srgbClr val="C00000"/>
                </a:solidFill>
                <a:latin typeface="Arial" panose="020B0604020202020204" pitchFamily="34" charset="0"/>
                <a:cs typeface="Arial" panose="020B0604020202020204" pitchFamily="34" charset="0"/>
              </a:rPr>
              <a:t> </a:t>
            </a:r>
            <a:r>
              <a:rPr lang="tr-TR" sz="1200" u="sng" dirty="0" err="1" smtClean="0">
                <a:solidFill>
                  <a:srgbClr val="C00000"/>
                </a:solidFill>
                <a:latin typeface="Arial" panose="020B0604020202020204" pitchFamily="34" charset="0"/>
                <a:cs typeface="Arial" panose="020B0604020202020204" pitchFamily="34" charset="0"/>
              </a:rPr>
              <a:t>are</a:t>
            </a:r>
            <a:r>
              <a:rPr lang="tr-TR" sz="1200" u="sng" dirty="0" smtClean="0">
                <a:solidFill>
                  <a:srgbClr val="C00000"/>
                </a:solidFill>
                <a:latin typeface="Arial" panose="020B0604020202020204" pitchFamily="34" charset="0"/>
                <a:cs typeface="Arial" panose="020B0604020202020204" pitchFamily="34" charset="0"/>
              </a:rPr>
              <a:t> </a:t>
            </a:r>
            <a:r>
              <a:rPr lang="en-US" sz="1200" u="sng" dirty="0" smtClean="0">
                <a:solidFill>
                  <a:srgbClr val="C00000"/>
                </a:solidFill>
                <a:latin typeface="Arial" panose="020B0604020202020204" pitchFamily="34" charset="0"/>
                <a:cs typeface="Arial" panose="020B0604020202020204" pitchFamily="34" charset="0"/>
              </a:rPr>
              <a:t>responsible for the following functions:</a:t>
            </a:r>
            <a:endParaRPr lang="en-US" dirty="0"/>
          </a:p>
        </p:txBody>
      </p:sp>
      <p:sp>
        <p:nvSpPr>
          <p:cNvPr id="4" name="Slayt Numarası Yer Tutucusu 3"/>
          <p:cNvSpPr>
            <a:spLocks noGrp="1"/>
          </p:cNvSpPr>
          <p:nvPr>
            <p:ph type="sldNum" sz="quarter" idx="10"/>
          </p:nvPr>
        </p:nvSpPr>
        <p:spPr/>
        <p:txBody>
          <a:bodyPr/>
          <a:lstStyle/>
          <a:p>
            <a:fld id="{33344379-6736-4ECA-8F07-25078D125CCA}" type="slidenum">
              <a:rPr lang="en-US" smtClean="0"/>
              <a:t>3</a:t>
            </a:fld>
            <a:endParaRPr lang="en-US"/>
          </a:p>
        </p:txBody>
      </p:sp>
    </p:spTree>
    <p:extLst>
      <p:ext uri="{BB962C8B-B14F-4D97-AF65-F5344CB8AC3E}">
        <p14:creationId xmlns:p14="http://schemas.microsoft.com/office/powerpoint/2010/main" val="366694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Based on nature o</a:t>
            </a:r>
            <a:r>
              <a:rPr lang="tr-TR" dirty="0" smtClean="0"/>
              <a:t>f </a:t>
            </a:r>
            <a:r>
              <a:rPr lang="en-US" dirty="0" smtClean="0"/>
              <a:t>stem,</a:t>
            </a:r>
            <a:r>
              <a:rPr lang="tr-TR" dirty="0" smtClean="0"/>
              <a:t> </a:t>
            </a:r>
            <a:r>
              <a:rPr lang="en-US" dirty="0" smtClean="0"/>
              <a:t>plants are</a:t>
            </a:r>
            <a:r>
              <a:rPr lang="tr-TR" dirty="0" smtClean="0"/>
              <a:t> </a:t>
            </a:r>
            <a:r>
              <a:rPr lang="en-US" dirty="0" smtClean="0"/>
              <a:t>divided into</a:t>
            </a:r>
            <a:r>
              <a:rPr lang="tr-TR" dirty="0" smtClean="0"/>
              <a:t> </a:t>
            </a:r>
            <a:r>
              <a:rPr lang="en-US" dirty="0" err="1" smtClean="0"/>
              <a:t>herbs,shrubs</a:t>
            </a:r>
            <a:r>
              <a:rPr lang="en-US" dirty="0" smtClean="0"/>
              <a:t> &amp; trees</a:t>
            </a:r>
            <a:r>
              <a:rPr lang="tr-TR" dirty="0" smtClean="0"/>
              <a:t>.</a:t>
            </a:r>
          </a:p>
          <a:p>
            <a:pPr marL="285750" indent="-285750">
              <a:buFont typeface="Wingdings" panose="05000000000000000000" pitchFamily="2" charset="2"/>
              <a:buChar char="v"/>
            </a:pPr>
            <a:r>
              <a:rPr lang="tr-TR" sz="1200" b="1" dirty="0" err="1" smtClean="0">
                <a:latin typeface="Arial" panose="020B0604020202020204" pitchFamily="34" charset="0"/>
                <a:cs typeface="Arial" panose="020B0604020202020204" pitchFamily="34" charset="0"/>
              </a:rPr>
              <a:t>There</a:t>
            </a:r>
            <a:r>
              <a:rPr lang="tr-TR" sz="1200" b="1" dirty="0" smtClean="0">
                <a:latin typeface="Arial" panose="020B0604020202020204" pitchFamily="34" charset="0"/>
                <a:cs typeface="Arial" panose="020B0604020202020204" pitchFamily="34" charset="0"/>
              </a:rPr>
              <a:t> </a:t>
            </a:r>
            <a:r>
              <a:rPr lang="tr-TR" sz="1200" b="1" dirty="0" err="1" smtClean="0">
                <a:latin typeface="Arial" panose="020B0604020202020204" pitchFamily="34" charset="0"/>
                <a:cs typeface="Arial" panose="020B0604020202020204" pitchFamily="34" charset="0"/>
              </a:rPr>
              <a:t>are</a:t>
            </a:r>
            <a:r>
              <a:rPr lang="tr-TR" sz="1200" b="1" dirty="0" smtClean="0">
                <a:latin typeface="Arial" panose="020B0604020202020204" pitchFamily="34" charset="0"/>
                <a:cs typeface="Arial" panose="020B0604020202020204" pitchFamily="34" charset="0"/>
              </a:rPr>
              <a:t> </a:t>
            </a:r>
            <a:r>
              <a:rPr lang="tr-TR" sz="1200" b="1" dirty="0" err="1" smtClean="0">
                <a:latin typeface="Arial" panose="020B0604020202020204" pitchFamily="34" charset="0"/>
                <a:cs typeface="Arial" panose="020B0604020202020204" pitchFamily="34" charset="0"/>
              </a:rPr>
              <a:t>two</a:t>
            </a:r>
            <a:r>
              <a:rPr lang="tr-TR" sz="1200" b="1" dirty="0" smtClean="0">
                <a:latin typeface="Arial" panose="020B0604020202020204" pitchFamily="34" charset="0"/>
                <a:cs typeface="Arial" panose="020B0604020202020204" pitchFamily="34" charset="0"/>
              </a:rPr>
              <a:t> </a:t>
            </a:r>
            <a:r>
              <a:rPr lang="tr-TR" sz="1200" b="1" dirty="0" err="1" smtClean="0">
                <a:latin typeface="Arial" panose="020B0604020202020204" pitchFamily="34" charset="0"/>
                <a:cs typeface="Arial" panose="020B0604020202020204" pitchFamily="34" charset="0"/>
              </a:rPr>
              <a:t>types</a:t>
            </a:r>
            <a:r>
              <a:rPr lang="tr-TR" sz="1200" b="1" dirty="0" smtClean="0">
                <a:latin typeface="Arial" panose="020B0604020202020204" pitchFamily="34" charset="0"/>
                <a:cs typeface="Arial" panose="020B0604020202020204" pitchFamily="34" charset="0"/>
              </a:rPr>
              <a:t> </a:t>
            </a:r>
            <a:r>
              <a:rPr lang="tr-TR" sz="1200" b="1" dirty="0" err="1" smtClean="0">
                <a:latin typeface="Arial" panose="020B0604020202020204" pitchFamily="34" charset="0"/>
                <a:cs typeface="Arial" panose="020B0604020202020204" pitchFamily="34" charset="0"/>
              </a:rPr>
              <a:t>for</a:t>
            </a:r>
            <a:r>
              <a:rPr lang="tr-TR" sz="1200" b="1" dirty="0" smtClean="0">
                <a:latin typeface="Arial" panose="020B0604020202020204" pitchFamily="34" charset="0"/>
                <a:cs typeface="Arial" panose="020B0604020202020204" pitchFamily="34" charset="0"/>
              </a:rPr>
              <a:t> </a:t>
            </a:r>
            <a:r>
              <a:rPr lang="tr-TR" sz="1200" b="1" dirty="0" err="1" smtClean="0">
                <a:latin typeface="Arial" panose="020B0604020202020204" pitchFamily="34" charset="0"/>
                <a:cs typeface="Arial" panose="020B0604020202020204" pitchFamily="34" charset="0"/>
              </a:rPr>
              <a:t>aboveground</a:t>
            </a:r>
            <a:r>
              <a:rPr lang="tr-TR" sz="1200" b="1" dirty="0" smtClean="0">
                <a:latin typeface="Arial" panose="020B0604020202020204" pitchFamily="34" charset="0"/>
                <a:cs typeface="Arial" panose="020B0604020202020204" pitchFamily="34" charset="0"/>
              </a:rPr>
              <a:t> </a:t>
            </a:r>
            <a:r>
              <a:rPr lang="tr-TR" sz="1200" b="1" dirty="0" err="1" smtClean="0">
                <a:latin typeface="Arial" panose="020B0604020202020204" pitchFamily="34" charset="0"/>
                <a:cs typeface="Arial" panose="020B0604020202020204" pitchFamily="34" charset="0"/>
              </a:rPr>
              <a:t>stems</a:t>
            </a:r>
            <a:r>
              <a:rPr lang="tr-TR" sz="1200" b="1" dirty="0" smtClean="0">
                <a:latin typeface="Arial" panose="020B0604020202020204" pitchFamily="34" charset="0"/>
                <a:cs typeface="Arial" panose="020B0604020202020204" pitchFamily="34" charset="0"/>
              </a:rPr>
              <a:t>:</a:t>
            </a:r>
          </a:p>
          <a:p>
            <a:r>
              <a:rPr lang="tr-TR" sz="1200" b="1"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Herbaceous plants </a:t>
            </a:r>
            <a:r>
              <a:rPr lang="tr-TR" sz="1200" b="1" dirty="0" smtClean="0">
                <a:latin typeface="Arial" panose="020B0604020202020204" pitchFamily="34" charset="0"/>
                <a:cs typeface="Arial" panose="020B0604020202020204" pitchFamily="34" charset="0"/>
              </a:rPr>
              <a:t>:</a:t>
            </a:r>
            <a:r>
              <a:rPr lang="en-US" sz="1200" b="1" dirty="0" smtClean="0">
                <a:latin typeface="Arial" panose="020B0604020202020204" pitchFamily="34" charset="0"/>
                <a:cs typeface="Arial" panose="020B0604020202020204" pitchFamily="34" charset="0"/>
              </a:rPr>
              <a:t> </a:t>
            </a:r>
            <a:r>
              <a:rPr lang="en-US" sz="1200" b="1" dirty="0" smtClean="0">
                <a:solidFill>
                  <a:srgbClr val="C00000"/>
                </a:solidFill>
                <a:latin typeface="Arial" panose="020B0604020202020204" pitchFamily="34" charset="0"/>
                <a:cs typeface="Arial" panose="020B0604020202020204" pitchFamily="34" charset="0"/>
              </a:rPr>
              <a:t>with very flexible stems. Their leaves and stems die down to soil level at the end of every growing season. Herbaceous plants can be annual, biennial or perennial. </a:t>
            </a:r>
            <a:r>
              <a:rPr lang="en-US" sz="1200" b="1" dirty="0" smtClean="0">
                <a:latin typeface="Arial" panose="020B0604020202020204" pitchFamily="34" charset="0"/>
                <a:cs typeface="Arial" panose="020B0604020202020204" pitchFamily="34" charset="0"/>
              </a:rPr>
              <a:t>Annual herbaceous completely die every year then grow back again from the seed. With biennial and perennial herbaceous only the stems and leaves die at the end of growing season but parts of the plant survives and grows back from those parts the next year. </a:t>
            </a:r>
            <a:endParaRPr lang="tr-TR" sz="1200" b="1" dirty="0" smtClean="0">
              <a:latin typeface="Arial" panose="020B0604020202020204" pitchFamily="34" charset="0"/>
              <a:cs typeface="Arial" panose="020B0604020202020204" pitchFamily="34" charset="0"/>
            </a:endParaRPr>
          </a:p>
          <a:p>
            <a:r>
              <a:rPr lang="en-US" sz="1200" b="1" dirty="0" smtClean="0">
                <a:latin typeface="Arial" panose="020B0604020202020204" pitchFamily="34" charset="0"/>
                <a:cs typeface="Arial" panose="020B0604020202020204" pitchFamily="34" charset="0"/>
              </a:rPr>
              <a:t>Woody plants</a:t>
            </a:r>
            <a:r>
              <a:rPr lang="tr-TR" sz="1200" b="1" dirty="0" smtClean="0">
                <a:latin typeface="Arial" panose="020B0604020202020204" pitchFamily="34" charset="0"/>
                <a:cs typeface="Arial" panose="020B0604020202020204" pitchFamily="34" charset="0"/>
              </a:rPr>
              <a:t>:</a:t>
            </a:r>
            <a:r>
              <a:rPr lang="en-US" sz="1200" b="1" dirty="0" smtClean="0">
                <a:latin typeface="Arial" panose="020B0604020202020204" pitchFamily="34" charset="0"/>
                <a:cs typeface="Arial" panose="020B0604020202020204" pitchFamily="34" charset="0"/>
              </a:rPr>
              <a:t> </a:t>
            </a:r>
            <a:r>
              <a:rPr lang="en-US" sz="1200" b="1" dirty="0" smtClean="0">
                <a:solidFill>
                  <a:srgbClr val="C00000"/>
                </a:solidFill>
                <a:latin typeface="Arial" panose="020B0604020202020204" pitchFamily="34" charset="0"/>
                <a:cs typeface="Arial" panose="020B0604020202020204" pitchFamily="34" charset="0"/>
              </a:rPr>
              <a:t>with very strong and not easily bendable stems such as trees. Woody plants produce wood as a structural tissue</a:t>
            </a:r>
            <a:r>
              <a:rPr lang="en-US" sz="1200" b="1" dirty="0" smtClean="0">
                <a:latin typeface="Arial" panose="020B0604020202020204" pitchFamily="34" charset="0"/>
                <a:cs typeface="Arial" panose="020B0604020202020204" pitchFamily="34" charset="0"/>
              </a:rPr>
              <a:t>. The stems branches and roots are usually covered with a layer of bark. The wood that woody plants produce is a structural cellular adaptation that allows them to survive harsh winters and continue growing instead of dying. </a:t>
            </a:r>
            <a:endParaRPr lang="tr-TR" sz="1200" b="1" dirty="0" smtClean="0">
              <a:latin typeface="Arial" panose="020B0604020202020204" pitchFamily="34" charset="0"/>
              <a:cs typeface="Arial" panose="020B0604020202020204" pitchFamily="34" charset="0"/>
            </a:endParaRPr>
          </a:p>
          <a:p>
            <a:endParaRPr lang="en-US" dirty="0" smtClean="0"/>
          </a:p>
          <a:p>
            <a:endParaRPr lang="en-US" dirty="0" smtClean="0"/>
          </a:p>
          <a:p>
            <a:endParaRPr lang="en-US" dirty="0"/>
          </a:p>
        </p:txBody>
      </p:sp>
      <p:sp>
        <p:nvSpPr>
          <p:cNvPr id="4" name="Slayt Numarası Yer Tutucusu 3"/>
          <p:cNvSpPr>
            <a:spLocks noGrp="1"/>
          </p:cNvSpPr>
          <p:nvPr>
            <p:ph type="sldNum" sz="quarter" idx="10"/>
          </p:nvPr>
        </p:nvSpPr>
        <p:spPr/>
        <p:txBody>
          <a:bodyPr/>
          <a:lstStyle/>
          <a:p>
            <a:fld id="{33344379-6736-4ECA-8F07-25078D125CCA}" type="slidenum">
              <a:rPr lang="en-US" smtClean="0"/>
              <a:t>5</a:t>
            </a:fld>
            <a:endParaRPr lang="en-US"/>
          </a:p>
        </p:txBody>
      </p:sp>
    </p:spTree>
    <p:extLst>
      <p:ext uri="{BB962C8B-B14F-4D97-AF65-F5344CB8AC3E}">
        <p14:creationId xmlns:p14="http://schemas.microsoft.com/office/powerpoint/2010/main" val="384709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dirty="0" smtClean="0"/>
              <a:t>primary tissues can be originated from the apical meristem</a:t>
            </a:r>
            <a:r>
              <a:rPr lang="tr-TR" dirty="0" smtClean="0"/>
              <a:t>. </a:t>
            </a:r>
            <a:r>
              <a:rPr lang="tr-TR" dirty="0" err="1" smtClean="0"/>
              <a:t>Shoot</a:t>
            </a:r>
            <a:r>
              <a:rPr lang="tr-TR" dirty="0" smtClean="0"/>
              <a:t> </a:t>
            </a:r>
            <a:r>
              <a:rPr lang="tr-TR" dirty="0" err="1" smtClean="0"/>
              <a:t>apex</a:t>
            </a:r>
            <a:r>
              <a:rPr lang="tr-TR" dirty="0" smtClean="0"/>
              <a:t> </a:t>
            </a:r>
            <a:r>
              <a:rPr lang="tr-TR" dirty="0" err="1" smtClean="0"/>
              <a:t>pf</a:t>
            </a:r>
            <a:r>
              <a:rPr lang="tr-TR" dirty="0" smtClean="0"/>
              <a:t> </a:t>
            </a:r>
            <a:r>
              <a:rPr lang="tr-TR" dirty="0" err="1" smtClean="0"/>
              <a:t>the</a:t>
            </a:r>
            <a:r>
              <a:rPr lang="tr-TR" dirty="0" smtClean="0"/>
              <a:t> </a:t>
            </a:r>
            <a:r>
              <a:rPr lang="tr-TR" dirty="0" err="1" smtClean="0"/>
              <a:t>plants</a:t>
            </a:r>
            <a:r>
              <a:rPr lang="tr-TR" dirty="0" smtClean="0"/>
              <a:t> </a:t>
            </a:r>
            <a:r>
              <a:rPr lang="tr-TR" dirty="0" err="1" smtClean="0"/>
              <a:t>composed</a:t>
            </a:r>
            <a:r>
              <a:rPr lang="tr-TR" baseline="0" dirty="0" smtClean="0"/>
              <a:t> of </a:t>
            </a:r>
            <a:r>
              <a:rPr lang="tr-TR" baseline="0" dirty="0" err="1" smtClean="0"/>
              <a:t>the</a:t>
            </a:r>
            <a:r>
              <a:rPr lang="tr-TR" baseline="0" dirty="0" smtClean="0"/>
              <a:t> </a:t>
            </a:r>
            <a:r>
              <a:rPr lang="tr-TR" baseline="0" dirty="0" err="1" smtClean="0"/>
              <a:t>apical</a:t>
            </a:r>
            <a:r>
              <a:rPr lang="tr-TR" baseline="0" dirty="0" smtClean="0"/>
              <a:t> meristem</a:t>
            </a:r>
            <a:endParaRPr lang="en-US" dirty="0"/>
          </a:p>
        </p:txBody>
      </p:sp>
      <p:sp>
        <p:nvSpPr>
          <p:cNvPr id="4" name="Slayt Numarası Yer Tutucusu 3"/>
          <p:cNvSpPr>
            <a:spLocks noGrp="1"/>
          </p:cNvSpPr>
          <p:nvPr>
            <p:ph type="sldNum" sz="quarter" idx="10"/>
          </p:nvPr>
        </p:nvSpPr>
        <p:spPr/>
        <p:txBody>
          <a:bodyPr/>
          <a:lstStyle/>
          <a:p>
            <a:fld id="{33344379-6736-4ECA-8F07-25078D125CCA}" type="slidenum">
              <a:rPr lang="en-US" smtClean="0"/>
              <a:t>6</a:t>
            </a:fld>
            <a:endParaRPr lang="en-US"/>
          </a:p>
        </p:txBody>
      </p:sp>
    </p:spTree>
    <p:extLst>
      <p:ext uri="{BB962C8B-B14F-4D97-AF65-F5344CB8AC3E}">
        <p14:creationId xmlns:p14="http://schemas.microsoft.com/office/powerpoint/2010/main" val="1940224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entury Gothic" pitchFamily="34" charset="0"/>
              </a:rPr>
              <a:t>Apical meristem gives rise to </a:t>
            </a:r>
            <a:r>
              <a:rPr lang="en-US" b="1" dirty="0" err="1" smtClean="0">
                <a:solidFill>
                  <a:srgbClr val="66FF33"/>
                </a:solidFill>
                <a:latin typeface="Century Gothic" pitchFamily="34" charset="0"/>
              </a:rPr>
              <a:t>protoderm</a:t>
            </a:r>
            <a:r>
              <a:rPr lang="en-US" dirty="0" smtClean="0">
                <a:latin typeface="Century Gothic" pitchFamily="34" charset="0"/>
              </a:rPr>
              <a:t>, </a:t>
            </a:r>
            <a:r>
              <a:rPr lang="en-US" b="1" dirty="0" err="1" smtClean="0">
                <a:solidFill>
                  <a:srgbClr val="66FF33"/>
                </a:solidFill>
                <a:latin typeface="Century Gothic" pitchFamily="34" charset="0"/>
              </a:rPr>
              <a:t>procambium</a:t>
            </a:r>
            <a:r>
              <a:rPr lang="en-US" dirty="0" smtClean="0">
                <a:latin typeface="Century Gothic" pitchFamily="34" charset="0"/>
              </a:rPr>
              <a:t> and </a:t>
            </a:r>
            <a:r>
              <a:rPr lang="en-US" b="1" dirty="0" smtClean="0">
                <a:solidFill>
                  <a:srgbClr val="66FF33"/>
                </a:solidFill>
                <a:latin typeface="Century Gothic" pitchFamily="34" charset="0"/>
              </a:rPr>
              <a:t>ground meristem</a:t>
            </a:r>
          </a:p>
          <a:p>
            <a:endParaRPr lang="en-US" dirty="0"/>
          </a:p>
        </p:txBody>
      </p:sp>
      <p:sp>
        <p:nvSpPr>
          <p:cNvPr id="4" name="Slayt Numarası Yer Tutucusu 3"/>
          <p:cNvSpPr>
            <a:spLocks noGrp="1"/>
          </p:cNvSpPr>
          <p:nvPr>
            <p:ph type="sldNum" sz="quarter" idx="10"/>
          </p:nvPr>
        </p:nvSpPr>
        <p:spPr/>
        <p:txBody>
          <a:bodyPr/>
          <a:lstStyle/>
          <a:p>
            <a:fld id="{33344379-6736-4ECA-8F07-25078D125CCA}" type="slidenum">
              <a:rPr lang="en-US" smtClean="0"/>
              <a:t>7</a:t>
            </a:fld>
            <a:endParaRPr lang="en-US"/>
          </a:p>
        </p:txBody>
      </p:sp>
    </p:spTree>
    <p:extLst>
      <p:ext uri="{BB962C8B-B14F-4D97-AF65-F5344CB8AC3E}">
        <p14:creationId xmlns:p14="http://schemas.microsoft.com/office/powerpoint/2010/main" val="4242255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ctr">
              <a:lnSpc>
                <a:spcPct val="90000"/>
              </a:lnSpc>
              <a:buFont typeface="Wingdings" panose="05000000000000000000" pitchFamily="2" charset="2"/>
              <a:buNone/>
              <a:defRPr/>
            </a:pPr>
            <a:r>
              <a:rPr lang="en-US" dirty="0" smtClean="0">
                <a:latin typeface="Century Gothic" pitchFamily="34" charset="0"/>
              </a:rPr>
              <a:t>Elongation of roots and shoots from the apical meristems is called </a:t>
            </a:r>
            <a:r>
              <a:rPr lang="en-US" b="1" dirty="0" smtClean="0">
                <a:solidFill>
                  <a:srgbClr val="66FF33"/>
                </a:solidFill>
                <a:latin typeface="Century Gothic" pitchFamily="34" charset="0"/>
              </a:rPr>
              <a:t>primary growth</a:t>
            </a:r>
            <a:r>
              <a:rPr lang="tr-TR" b="1" dirty="0" smtClean="0">
                <a:solidFill>
                  <a:srgbClr val="66FF33"/>
                </a:solidFill>
                <a:latin typeface="Century Gothic" pitchFamily="34" charset="0"/>
              </a:rPr>
              <a:t>. </a:t>
            </a:r>
            <a:r>
              <a:rPr lang="en-US" dirty="0" smtClean="0">
                <a:latin typeface="Century Gothic" pitchFamily="34" charset="0"/>
              </a:rPr>
              <a:t>Progressive thickening of roots and shoots as a product of lateral meristems is called </a:t>
            </a:r>
            <a:r>
              <a:rPr lang="en-US" b="1" dirty="0" smtClean="0">
                <a:solidFill>
                  <a:srgbClr val="66FF33"/>
                </a:solidFill>
                <a:latin typeface="Century Gothic" pitchFamily="34" charset="0"/>
              </a:rPr>
              <a:t>secondary growth</a:t>
            </a:r>
          </a:p>
          <a:p>
            <a:pPr algn="ctr">
              <a:lnSpc>
                <a:spcPct val="90000"/>
              </a:lnSpc>
              <a:buFont typeface="Wingdings" panose="05000000000000000000" pitchFamily="2" charset="2"/>
              <a:buNone/>
              <a:defRPr/>
            </a:pPr>
            <a:r>
              <a:rPr lang="en-US" dirty="0" smtClean="0">
                <a:latin typeface="Century Gothic" pitchFamily="34" charset="0"/>
              </a:rPr>
              <a:t>Both occur simultaneously in woody plants!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66FF33"/>
              </a:solidFill>
              <a:latin typeface="Century Gothic" pitchFamily="34" charset="0"/>
            </a:endParaRPr>
          </a:p>
          <a:p>
            <a:endParaRPr lang="en-US" dirty="0"/>
          </a:p>
        </p:txBody>
      </p:sp>
      <p:sp>
        <p:nvSpPr>
          <p:cNvPr id="4" name="Slayt Numarası Yer Tutucusu 3"/>
          <p:cNvSpPr>
            <a:spLocks noGrp="1"/>
          </p:cNvSpPr>
          <p:nvPr>
            <p:ph type="sldNum" sz="quarter" idx="10"/>
          </p:nvPr>
        </p:nvSpPr>
        <p:spPr/>
        <p:txBody>
          <a:bodyPr/>
          <a:lstStyle/>
          <a:p>
            <a:fld id="{33344379-6736-4ECA-8F07-25078D125CCA}" type="slidenum">
              <a:rPr lang="en-US" smtClean="0"/>
              <a:t>8</a:t>
            </a:fld>
            <a:endParaRPr lang="en-US"/>
          </a:p>
        </p:txBody>
      </p:sp>
    </p:spTree>
    <p:extLst>
      <p:ext uri="{BB962C8B-B14F-4D97-AF65-F5344CB8AC3E}">
        <p14:creationId xmlns:p14="http://schemas.microsoft.com/office/powerpoint/2010/main" val="866043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609600" indent="-609600" algn="l" eaLnBrk="1" hangingPunct="1">
              <a:buFont typeface="Wingdings" panose="05000000000000000000" pitchFamily="2" charset="2"/>
              <a:buNone/>
              <a:defRPr/>
            </a:pPr>
            <a:r>
              <a:rPr lang="tr-TR" sz="1200" dirty="0" err="1" smtClean="0">
                <a:solidFill>
                  <a:schemeClr val="tx1"/>
                </a:solidFill>
                <a:latin typeface="+mn-lt"/>
              </a:rPr>
              <a:t>plant</a:t>
            </a:r>
            <a:r>
              <a:rPr lang="tr-TR" sz="1200" baseline="0" dirty="0" smtClean="0">
                <a:solidFill>
                  <a:schemeClr val="tx1"/>
                </a:solidFill>
                <a:latin typeface="+mn-lt"/>
              </a:rPr>
              <a:t> </a:t>
            </a:r>
            <a:r>
              <a:rPr lang="tr-TR" sz="1200" baseline="0" dirty="0" err="1" smtClean="0">
                <a:solidFill>
                  <a:schemeClr val="tx1"/>
                </a:solidFill>
                <a:latin typeface="+mn-lt"/>
              </a:rPr>
              <a:t>organs</a:t>
            </a:r>
            <a:r>
              <a:rPr lang="tr-TR" sz="1200" baseline="0" dirty="0" smtClean="0">
                <a:solidFill>
                  <a:schemeClr val="tx1"/>
                </a:solidFill>
                <a:latin typeface="+mn-lt"/>
              </a:rPr>
              <a:t> </a:t>
            </a:r>
            <a:r>
              <a:rPr lang="tr-TR" sz="1200" baseline="0" dirty="0" err="1" smtClean="0">
                <a:solidFill>
                  <a:schemeClr val="tx1"/>
                </a:solidFill>
                <a:latin typeface="+mn-lt"/>
              </a:rPr>
              <a:t>are</a:t>
            </a:r>
            <a:r>
              <a:rPr lang="tr-TR" sz="1200" baseline="0" dirty="0" smtClean="0">
                <a:solidFill>
                  <a:schemeClr val="tx1"/>
                </a:solidFill>
                <a:latin typeface="+mn-lt"/>
              </a:rPr>
              <a:t> </a:t>
            </a:r>
            <a:r>
              <a:rPr lang="tr-TR" sz="1200" baseline="0" dirty="0" err="1" smtClean="0">
                <a:solidFill>
                  <a:schemeClr val="tx1"/>
                </a:solidFill>
                <a:latin typeface="+mn-lt"/>
              </a:rPr>
              <a:t>composed</a:t>
            </a:r>
            <a:r>
              <a:rPr lang="tr-TR" sz="1200" baseline="0" dirty="0" smtClean="0">
                <a:solidFill>
                  <a:schemeClr val="tx1"/>
                </a:solidFill>
                <a:latin typeface="+mn-lt"/>
              </a:rPr>
              <a:t> of </a:t>
            </a:r>
            <a:r>
              <a:rPr lang="en-US" sz="1200" baseline="0" dirty="0" smtClean="0">
                <a:solidFill>
                  <a:schemeClr val="tx1"/>
                </a:solidFill>
                <a:latin typeface="+mn-lt"/>
              </a:rPr>
              <a:t>.  Dermal Tissue</a:t>
            </a:r>
            <a:r>
              <a:rPr lang="tr-TR" sz="1200" baseline="0" dirty="0" smtClean="0">
                <a:solidFill>
                  <a:schemeClr val="tx1"/>
                </a:solidFill>
                <a:latin typeface="+mn-lt"/>
              </a:rPr>
              <a:t> </a:t>
            </a:r>
            <a:r>
              <a:rPr lang="en-US" sz="1200" baseline="0" dirty="0" smtClean="0">
                <a:solidFill>
                  <a:schemeClr val="tx1"/>
                </a:solidFill>
                <a:latin typeface="+mn-lt"/>
              </a:rPr>
              <a:t>2.  Vascular Tissue</a:t>
            </a:r>
            <a:r>
              <a:rPr lang="tr-TR" sz="1200" baseline="0" dirty="0" smtClean="0">
                <a:solidFill>
                  <a:schemeClr val="tx1"/>
                </a:solidFill>
                <a:latin typeface="+mn-lt"/>
              </a:rPr>
              <a:t> </a:t>
            </a:r>
            <a:r>
              <a:rPr lang="en-US" sz="1200" baseline="0" dirty="0" smtClean="0">
                <a:solidFill>
                  <a:schemeClr val="tx1"/>
                </a:solidFill>
                <a:latin typeface="+mn-lt"/>
              </a:rPr>
              <a:t>3.  Ground Tissue</a:t>
            </a:r>
          </a:p>
          <a:p>
            <a:pPr marL="609600" indent="-609600" algn="l" eaLnBrk="1" hangingPunct="1">
              <a:buFont typeface="Wingdings" panose="05000000000000000000" pitchFamily="2" charset="2"/>
              <a:buNone/>
              <a:defRPr/>
            </a:pPr>
            <a:endParaRPr lang="en-US" sz="1200" dirty="0" smtClean="0">
              <a:solidFill>
                <a:srgbClr val="66FF33"/>
              </a:solidFill>
              <a:latin typeface="Century Gothic" pitchFamily="34" charset="0"/>
            </a:endParaRPr>
          </a:p>
          <a:p>
            <a:endParaRPr lang="en-US" dirty="0"/>
          </a:p>
        </p:txBody>
      </p:sp>
      <p:sp>
        <p:nvSpPr>
          <p:cNvPr id="4" name="Slayt Numarası Yer Tutucusu 3"/>
          <p:cNvSpPr>
            <a:spLocks noGrp="1"/>
          </p:cNvSpPr>
          <p:nvPr>
            <p:ph type="sldNum" sz="quarter" idx="10"/>
          </p:nvPr>
        </p:nvSpPr>
        <p:spPr/>
        <p:txBody>
          <a:bodyPr/>
          <a:lstStyle/>
          <a:p>
            <a:fld id="{33344379-6736-4ECA-8F07-25078D125CCA}" type="slidenum">
              <a:rPr lang="en-US" smtClean="0"/>
              <a:t>9</a:t>
            </a:fld>
            <a:endParaRPr lang="en-US"/>
          </a:p>
        </p:txBody>
      </p:sp>
    </p:spTree>
    <p:extLst>
      <p:ext uri="{BB962C8B-B14F-4D97-AF65-F5344CB8AC3E}">
        <p14:creationId xmlns:p14="http://schemas.microsoft.com/office/powerpoint/2010/main" val="83834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524000" y="1041400"/>
            <a:ext cx="9144000" cy="2387600"/>
          </a:xfrm>
        </p:spPr>
        <p:txBody>
          <a:bodyPr rtlCol="0" anchor="b"/>
          <a:lstStyle>
            <a:lvl1pPr algn="ctr" rtl="0">
              <a:defRPr sz="6000"/>
            </a:lvl1pPr>
          </a:lstStyle>
          <a:p>
            <a:pPr rtl="0"/>
            <a:r>
              <a:rPr lang="tr-TR" smtClean="0"/>
              <a:t>Asıl başlık stili için tıklatın</a:t>
            </a:r>
            <a:endParaRPr lang="tr-TR" noProof="0" dirty="0"/>
          </a:p>
        </p:txBody>
      </p:sp>
      <p:sp>
        <p:nvSpPr>
          <p:cNvPr id="3" name="Alt Başlık 2"/>
          <p:cNvSpPr>
            <a:spLocks noGrp="1"/>
          </p:cNvSpPr>
          <p:nvPr>
            <p:ph type="subTitle" idx="1"/>
          </p:nvPr>
        </p:nvSpPr>
        <p:spPr>
          <a:xfrm>
            <a:off x="1524000" y="3602038"/>
            <a:ext cx="9144000" cy="1655762"/>
          </a:xfrm>
        </p:spPr>
        <p:txBody>
          <a:bodyPr rtlCol="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r-TR" noProof="0" smtClean="0"/>
              <a:t>Asıl alt başlık stilini düzenlemek için tıklatın</a:t>
            </a:r>
            <a:endParaRPr lang="tr-TR" noProof="0" dirty="0"/>
          </a:p>
        </p:txBody>
      </p:sp>
      <p:sp>
        <p:nvSpPr>
          <p:cNvPr id="4" name="Tarih Yer Tutucusu 3"/>
          <p:cNvSpPr>
            <a:spLocks noGrp="1"/>
          </p:cNvSpPr>
          <p:nvPr>
            <p:ph type="dt" sz="half" idx="10"/>
          </p:nvPr>
        </p:nvSpPr>
        <p:spPr/>
        <p:txBody>
          <a:bodyPr rtlCol="0"/>
          <a:lstStyle/>
          <a:p>
            <a:pPr rtl="0"/>
            <a:fld id="{04C94E88-F1F8-4CAB-9F29-9B03A1C10A31}" type="datetime1">
              <a:rPr lang="tr-TR" noProof="0" smtClean="0"/>
              <a:t>29.01.2020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Dikey Metin Yer Tutucusu 2"/>
          <p:cNvSpPr>
            <a:spLocks noGrp="1"/>
          </p:cNvSpPr>
          <p:nvPr>
            <p:ph type="body" orient="vert" idx="1"/>
          </p:nvPr>
        </p:nvSpPr>
        <p:spPr>
          <a:xfrm>
            <a:off x="1562100" y="1825625"/>
            <a:ext cx="9791700" cy="4351338"/>
          </a:xfrm>
        </p:spPr>
        <p:txBody>
          <a:bodyPr vert="eaVert" rtlCol="0"/>
          <a:lstStyle>
            <a:lvl1pPr marL="0" marR="0" indent="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None/>
              <a:tabLst/>
              <a:defRPr/>
            </a:lvl1pPr>
          </a:lstStyle>
          <a:p>
            <a:pPr marL="228600" marR="0" lvl="0"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smtClean="0"/>
              <a:t>Asıl metin stillerini düzenlemek için tıklatın</a:t>
            </a:r>
          </a:p>
          <a:p>
            <a:pPr marL="228600" marR="0" lvl="1"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smtClean="0"/>
              <a:t>İkinci düzey</a:t>
            </a:r>
          </a:p>
          <a:p>
            <a:pPr marL="228600" marR="0" lvl="2"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smtClean="0"/>
              <a:t>Üçüncü düzey</a:t>
            </a:r>
          </a:p>
          <a:p>
            <a:pPr marL="228600" marR="0" lvl="3"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smtClean="0"/>
              <a:t>Dördüncü düzey</a:t>
            </a:r>
          </a:p>
          <a:p>
            <a:pPr marL="228600" marR="0" lvl="4" indent="-228600" algn="l" defTabSz="914400" rtl="0" eaLnBrk="1" fontAlgn="auto" latinLnBrk="0" hangingPunct="1">
              <a:lnSpc>
                <a:spcPct val="90000"/>
              </a:lnSpc>
              <a:spcBef>
                <a:spcPct val="30000"/>
              </a:spcBef>
              <a:spcAft>
                <a:spcPts val="0"/>
              </a:spcAft>
              <a:buClr>
                <a:schemeClr val="accent3"/>
              </a:buClr>
              <a:buSzTx/>
              <a:buFont typeface="Arial" panose="020B0604020202020204" pitchFamily="34" charset="0"/>
              <a:buChar char="•"/>
              <a:tabLst/>
              <a:defRPr/>
            </a:pPr>
            <a:r>
              <a:rPr lang="tr-TR" smtClean="0"/>
              <a:t>Beşinci düzey</a:t>
            </a:r>
            <a:endParaRPr lang="tr-TR" noProof="0" dirty="0"/>
          </a:p>
        </p:txBody>
      </p:sp>
      <p:sp>
        <p:nvSpPr>
          <p:cNvPr id="4" name="Tarih Yer Tutucusu 3"/>
          <p:cNvSpPr>
            <a:spLocks noGrp="1"/>
          </p:cNvSpPr>
          <p:nvPr>
            <p:ph type="dt" sz="half" idx="10"/>
          </p:nvPr>
        </p:nvSpPr>
        <p:spPr/>
        <p:txBody>
          <a:bodyPr rtlCol="0"/>
          <a:lstStyle/>
          <a:p>
            <a:pPr rtl="0"/>
            <a:fld id="{AB5EF780-D8D0-49CD-835A-B5D244B8054E}" type="datetime1">
              <a:rPr lang="tr-TR" noProof="0" smtClean="0"/>
              <a:t>29.01.2020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rtlCol="0"/>
          <a:lstStyle>
            <a:lvl1pPr rtl="0">
              <a:defRPr/>
            </a:lvl1pPr>
          </a:lstStyle>
          <a:p>
            <a:pPr rtl="0"/>
            <a:r>
              <a:rPr lang="tr-TR" smtClean="0"/>
              <a:t>Asıl başlık stili için tıklatın</a:t>
            </a:r>
            <a:endParaRPr lang="tr-TR" noProof="0" dirty="0"/>
          </a:p>
        </p:txBody>
      </p:sp>
      <p:sp>
        <p:nvSpPr>
          <p:cNvPr id="3" name="Dikey Metin Yer Tutucusu 2"/>
          <p:cNvSpPr>
            <a:spLocks noGrp="1"/>
          </p:cNvSpPr>
          <p:nvPr>
            <p:ph type="body" orient="vert" idx="1"/>
          </p:nvPr>
        </p:nvSpPr>
        <p:spPr>
          <a:xfrm>
            <a:off x="1562100" y="365125"/>
            <a:ext cx="7010400" cy="5811838"/>
          </a:xfrm>
        </p:spPr>
        <p:txBody>
          <a:bodyPr vert="eaVert"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4" name="Tarih Yer Tutucusu 3"/>
          <p:cNvSpPr>
            <a:spLocks noGrp="1"/>
          </p:cNvSpPr>
          <p:nvPr>
            <p:ph type="dt" sz="half" idx="10"/>
          </p:nvPr>
        </p:nvSpPr>
        <p:spPr/>
        <p:txBody>
          <a:bodyPr rtlCol="0"/>
          <a:lstStyle/>
          <a:p>
            <a:pPr rtl="0"/>
            <a:fld id="{F4D95DCC-1E7A-4E1F-9CCC-D117988B022E}" type="datetime1">
              <a:rPr lang="tr-TR" noProof="0" smtClean="0"/>
              <a:t>29.01.2020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sim Yazılı Resim">
    <p:spTree>
      <p:nvGrpSpPr>
        <p:cNvPr id="1" name=""/>
        <p:cNvGrpSpPr/>
        <p:nvPr/>
      </p:nvGrpSpPr>
      <p:grpSpPr>
        <a:xfrm>
          <a:off x="0" y="0"/>
          <a:ext cx="0" cy="0"/>
          <a:chOff x="0" y="0"/>
          <a:chExt cx="0" cy="0"/>
        </a:xfrm>
      </p:grpSpPr>
      <p:sp>
        <p:nvSpPr>
          <p:cNvPr id="9" name="Başlık 1"/>
          <p:cNvSpPr>
            <a:spLocks noGrp="1"/>
          </p:cNvSpPr>
          <p:nvPr>
            <p:ph type="title"/>
          </p:nvPr>
        </p:nvSpPr>
        <p:spPr>
          <a:xfrm>
            <a:off x="1562100" y="457200"/>
            <a:ext cx="3932237" cy="1600200"/>
          </a:xfrm>
        </p:spPr>
        <p:txBody>
          <a:bodyPr rtlCol="0" anchor="b"/>
          <a:lstStyle>
            <a:lvl1pPr rtl="0">
              <a:defRPr sz="3200"/>
            </a:lvl1pPr>
          </a:lstStyle>
          <a:p>
            <a:pPr rtl="0"/>
            <a:r>
              <a:rPr lang="tr-TR" smtClean="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dirty="0"/>
          </a:p>
        </p:txBody>
      </p:sp>
      <p:sp>
        <p:nvSpPr>
          <p:cNvPr id="8" name="Metin Yer Tutucusu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Tarih Yer Tutucusu 4"/>
          <p:cNvSpPr>
            <a:spLocks noGrp="1"/>
          </p:cNvSpPr>
          <p:nvPr>
            <p:ph type="dt" sz="half" idx="10"/>
          </p:nvPr>
        </p:nvSpPr>
        <p:spPr/>
        <p:txBody>
          <a:bodyPr rtlCol="0"/>
          <a:lstStyle/>
          <a:p>
            <a:pPr rtl="0"/>
            <a:fld id="{88885324-8F32-4C80-A359-D3A8C5DB7931}" type="datetime1">
              <a:rPr lang="tr-TR" noProof="0" smtClean="0"/>
              <a:t>29.01.2020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İçerik Yer Tutucusu 2"/>
          <p:cNvSpPr>
            <a:spLocks noGrp="1"/>
          </p:cNvSpPr>
          <p:nvPr>
            <p:ph idx="1"/>
          </p:nvPr>
        </p:nvSpPr>
        <p:spPr/>
        <p:txBody>
          <a:bodyPr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4" name="Tarih Yer Tutucusu 3"/>
          <p:cNvSpPr>
            <a:spLocks noGrp="1"/>
          </p:cNvSpPr>
          <p:nvPr>
            <p:ph type="dt" sz="half" idx="10"/>
          </p:nvPr>
        </p:nvSpPr>
        <p:spPr/>
        <p:txBody>
          <a:bodyPr rtlCol="0"/>
          <a:lstStyle/>
          <a:p>
            <a:pPr rtl="0"/>
            <a:fld id="{1D21EFAB-5A3E-4A81-B1B7-3E6936263CBE}" type="datetime1">
              <a:rPr lang="tr-TR" noProof="0" smtClean="0"/>
              <a:t>29.01.2020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1241658" y="1709738"/>
            <a:ext cx="10105791" cy="2862262"/>
          </a:xfrm>
        </p:spPr>
        <p:txBody>
          <a:bodyPr rtlCol="0" anchor="b"/>
          <a:lstStyle>
            <a:lvl1pPr rtl="0">
              <a:defRPr sz="6000"/>
            </a:lvl1pPr>
          </a:lstStyle>
          <a:p>
            <a:pPr rtl="0"/>
            <a:r>
              <a:rPr lang="tr-TR" smtClean="0"/>
              <a:t>Asıl başlık stili için tıklatın</a:t>
            </a:r>
            <a:endParaRPr lang="tr-TR" noProof="0" dirty="0"/>
          </a:p>
        </p:txBody>
      </p:sp>
      <p:sp>
        <p:nvSpPr>
          <p:cNvPr id="3" name="Metin Yer Tutucusu 2"/>
          <p:cNvSpPr>
            <a:spLocks noGrp="1"/>
          </p:cNvSpPr>
          <p:nvPr>
            <p:ph type="body" idx="1"/>
          </p:nvPr>
        </p:nvSpPr>
        <p:spPr>
          <a:xfrm>
            <a:off x="1241658" y="4589463"/>
            <a:ext cx="10105791" cy="1500187"/>
          </a:xfrm>
        </p:spPr>
        <p:txBody>
          <a:bodyPr rtlCol="0"/>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tr-TR" smtClean="0"/>
              <a:t>Asıl metin stillerini düzenlemek için tıklatın</a:t>
            </a:r>
          </a:p>
        </p:txBody>
      </p:sp>
      <p:sp>
        <p:nvSpPr>
          <p:cNvPr id="4" name="Tarih Yer Tutucusu 3"/>
          <p:cNvSpPr>
            <a:spLocks noGrp="1"/>
          </p:cNvSpPr>
          <p:nvPr>
            <p:ph type="dt" sz="half" idx="10"/>
          </p:nvPr>
        </p:nvSpPr>
        <p:spPr/>
        <p:txBody>
          <a:bodyPr rtlCol="0"/>
          <a:lstStyle/>
          <a:p>
            <a:pPr rtl="0"/>
            <a:fld id="{27C1D2FD-63FB-47C0-929B-561F88D39C7E}" type="datetime1">
              <a:rPr lang="tr-TR" noProof="0" smtClean="0"/>
              <a:t>29.01.2020</a:t>
            </a:fld>
            <a:endParaRPr lang="tr-TR" noProof="0" dirty="0"/>
          </a:p>
        </p:txBody>
      </p:sp>
      <p:sp>
        <p:nvSpPr>
          <p:cNvPr id="5" name="Alt Bilgi Yer Tutucusu 4"/>
          <p:cNvSpPr>
            <a:spLocks noGrp="1"/>
          </p:cNvSpPr>
          <p:nvPr>
            <p:ph type="ftr" sz="quarter" idx="11"/>
          </p:nvPr>
        </p:nvSpPr>
        <p:spPr/>
        <p:txBody>
          <a:bodyPr rtlCol="0"/>
          <a:lstStyle/>
          <a:p>
            <a:pPr rtl="0"/>
            <a:r>
              <a:rPr lang="tr-TR" noProof="0" dirty="0" smtClean="0"/>
              <a:t>Alt bilgi ekleme</a:t>
            </a:r>
            <a:endParaRPr lang="tr-TR" noProof="0" dirty="0"/>
          </a:p>
        </p:txBody>
      </p:sp>
      <p:sp>
        <p:nvSpPr>
          <p:cNvPr id="6" name="Slayt Numarası Yer Tutucusu 5"/>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İçerik Yer Tutucusu 2"/>
          <p:cNvSpPr>
            <a:spLocks noGrp="1"/>
          </p:cNvSpPr>
          <p:nvPr>
            <p:ph sz="half" idx="1"/>
          </p:nvPr>
        </p:nvSpPr>
        <p:spPr>
          <a:xfrm>
            <a:off x="1569700"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4" name="İçerik Yer Tutucusu 3"/>
          <p:cNvSpPr>
            <a:spLocks noGrp="1"/>
          </p:cNvSpPr>
          <p:nvPr>
            <p:ph sz="half" idx="2"/>
          </p:nvPr>
        </p:nvSpPr>
        <p:spPr>
          <a:xfrm>
            <a:off x="6605325" y="1825625"/>
            <a:ext cx="4754880" cy="4351338"/>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5" name="Tarih Yer Tutucusu 4"/>
          <p:cNvSpPr>
            <a:spLocks noGrp="1"/>
          </p:cNvSpPr>
          <p:nvPr>
            <p:ph type="dt" sz="half" idx="10"/>
          </p:nvPr>
        </p:nvSpPr>
        <p:spPr/>
        <p:txBody>
          <a:bodyPr rtlCol="0"/>
          <a:lstStyle/>
          <a:p>
            <a:pPr rtl="0"/>
            <a:fld id="{F5140FE2-8244-4E8C-89F6-A069EF214C54}" type="datetime1">
              <a:rPr lang="tr-TR" noProof="0" smtClean="0"/>
              <a:t>29.01.2020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2324100" y="274638"/>
            <a:ext cx="9023350" cy="1143000"/>
          </a:xfrm>
        </p:spPr>
        <p:txBody>
          <a:bodyPr rtlCol="0"/>
          <a:lstStyle>
            <a:lvl1pPr rtl="0">
              <a:defRPr/>
            </a:lvl1pPr>
          </a:lstStyle>
          <a:p>
            <a:pPr rtl="0"/>
            <a:r>
              <a:rPr lang="tr-TR" smtClean="0"/>
              <a:t>Asıl başlık stili için tıklatın</a:t>
            </a:r>
            <a:endParaRPr lang="tr-TR" noProof="0" dirty="0"/>
          </a:p>
        </p:txBody>
      </p:sp>
      <p:sp>
        <p:nvSpPr>
          <p:cNvPr id="3" name="Metin Yer Tutucusu 2"/>
          <p:cNvSpPr>
            <a:spLocks noGrp="1"/>
          </p:cNvSpPr>
          <p:nvPr>
            <p:ph type="body" idx="1"/>
          </p:nvPr>
        </p:nvSpPr>
        <p:spPr>
          <a:xfrm>
            <a:off x="156210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156210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5" name="Metin Yer Tutucusu 4"/>
          <p:cNvSpPr>
            <a:spLocks noGrp="1"/>
          </p:cNvSpPr>
          <p:nvPr>
            <p:ph type="body" sz="quarter" idx="3"/>
          </p:nvPr>
        </p:nvSpPr>
        <p:spPr>
          <a:xfrm>
            <a:off x="6598920" y="1489075"/>
            <a:ext cx="4754880" cy="641350"/>
          </a:xfrm>
          <a:noFill/>
          <a:ln>
            <a:noFill/>
          </a:ln>
        </p:spPr>
        <p:txBody>
          <a:bodyPr rtlCol="0"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598920" y="2193925"/>
            <a:ext cx="4754880" cy="3978275"/>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7" name="Tarih Yer Tutucusu 6"/>
          <p:cNvSpPr>
            <a:spLocks noGrp="1"/>
          </p:cNvSpPr>
          <p:nvPr>
            <p:ph type="dt" sz="half" idx="10"/>
          </p:nvPr>
        </p:nvSpPr>
        <p:spPr/>
        <p:txBody>
          <a:bodyPr rtlCol="0"/>
          <a:lstStyle/>
          <a:p>
            <a:pPr rtl="0"/>
            <a:fld id="{4BF57108-5D1B-4AF3-A09D-3E9B51DD64F9}" type="datetime1">
              <a:rPr lang="tr-TR" noProof="0" smtClean="0"/>
              <a:t>29.01.2020</a:t>
            </a:fld>
            <a:endParaRPr lang="tr-TR" noProof="0" dirty="0"/>
          </a:p>
        </p:txBody>
      </p:sp>
      <p:sp>
        <p:nvSpPr>
          <p:cNvPr id="8" name="Alt Bilgi Yer Tutucusu 7"/>
          <p:cNvSpPr>
            <a:spLocks noGrp="1"/>
          </p:cNvSpPr>
          <p:nvPr>
            <p:ph type="ftr" sz="quarter" idx="11"/>
          </p:nvPr>
        </p:nvSpPr>
        <p:spPr/>
        <p:txBody>
          <a:bodyPr rtlCol="0"/>
          <a:lstStyle/>
          <a:p>
            <a:pPr rtl="0"/>
            <a:r>
              <a:rPr lang="tr-TR" noProof="0" dirty="0" smtClean="0"/>
              <a:t>Alt bilgi ekleme</a:t>
            </a:r>
            <a:endParaRPr lang="tr-TR" noProof="0" dirty="0"/>
          </a:p>
        </p:txBody>
      </p:sp>
      <p:sp>
        <p:nvSpPr>
          <p:cNvPr id="9" name="Slayt Numarası Yer Tutucusu 8"/>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lstStyle>
            <a:lvl1pPr rtl="0">
              <a:defRPr/>
            </a:lvl1pPr>
          </a:lstStyle>
          <a:p>
            <a:pPr rtl="0"/>
            <a:r>
              <a:rPr lang="tr-TR" smtClean="0"/>
              <a:t>Asıl başlık stili için tıklatın</a:t>
            </a:r>
            <a:endParaRPr lang="tr-TR" noProof="0" dirty="0"/>
          </a:p>
        </p:txBody>
      </p:sp>
      <p:sp>
        <p:nvSpPr>
          <p:cNvPr id="3" name="Tarih Yer Tutucusu 2"/>
          <p:cNvSpPr>
            <a:spLocks noGrp="1"/>
          </p:cNvSpPr>
          <p:nvPr>
            <p:ph type="dt" sz="half" idx="10"/>
          </p:nvPr>
        </p:nvSpPr>
        <p:spPr/>
        <p:txBody>
          <a:bodyPr rtlCol="0"/>
          <a:lstStyle/>
          <a:p>
            <a:pPr rtl="0"/>
            <a:fld id="{44DF5B11-2220-4957-B834-D72A7A6865A5}" type="datetime1">
              <a:rPr lang="tr-TR" noProof="0" smtClean="0"/>
              <a:t>29.01.2020</a:t>
            </a:fld>
            <a:endParaRPr lang="tr-TR" noProof="0" dirty="0"/>
          </a:p>
        </p:txBody>
      </p:sp>
      <p:sp>
        <p:nvSpPr>
          <p:cNvPr id="4" name="Alt Bilgi Yer Tutucusu 3"/>
          <p:cNvSpPr>
            <a:spLocks noGrp="1"/>
          </p:cNvSpPr>
          <p:nvPr>
            <p:ph type="ftr" sz="quarter" idx="11"/>
          </p:nvPr>
        </p:nvSpPr>
        <p:spPr/>
        <p:txBody>
          <a:bodyPr rtlCol="0"/>
          <a:lstStyle/>
          <a:p>
            <a:pPr rtl="0"/>
            <a:r>
              <a:rPr lang="tr-TR" noProof="0" dirty="0" smtClean="0"/>
              <a:t>Alt bilgi ekleme</a:t>
            </a:r>
            <a:endParaRPr lang="tr-TR" noProof="0" dirty="0"/>
          </a:p>
        </p:txBody>
      </p:sp>
      <p:sp>
        <p:nvSpPr>
          <p:cNvPr id="5" name="Slayt Numarası Yer Tutucusu 4"/>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rtlCol="0"/>
          <a:lstStyle/>
          <a:p>
            <a:pPr rtl="0"/>
            <a:fld id="{96C8F7A0-535A-4EF9-8CED-F049CF164F43}" type="datetime1">
              <a:rPr lang="tr-TR" noProof="0" smtClean="0"/>
              <a:t>29.01.2020</a:t>
            </a:fld>
            <a:endParaRPr lang="tr-TR" noProof="0" dirty="0"/>
          </a:p>
        </p:txBody>
      </p:sp>
      <p:sp>
        <p:nvSpPr>
          <p:cNvPr id="3" name="Alt Bilgi Yer Tutucusu 2"/>
          <p:cNvSpPr>
            <a:spLocks noGrp="1"/>
          </p:cNvSpPr>
          <p:nvPr>
            <p:ph type="ftr" sz="quarter" idx="11"/>
          </p:nvPr>
        </p:nvSpPr>
        <p:spPr/>
        <p:txBody>
          <a:bodyPr rtlCol="0"/>
          <a:lstStyle/>
          <a:p>
            <a:pPr rtl="0"/>
            <a:r>
              <a:rPr lang="tr-TR" noProof="0" dirty="0" smtClean="0"/>
              <a:t>Alt bilgi ekleme</a:t>
            </a:r>
            <a:endParaRPr lang="tr-TR" noProof="0" dirty="0"/>
          </a:p>
        </p:txBody>
      </p:sp>
      <p:sp>
        <p:nvSpPr>
          <p:cNvPr id="4" name="Slayt Numarası Yer Tutucusu 3"/>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Resim Yazı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562100" y="457200"/>
            <a:ext cx="3932237" cy="1600200"/>
          </a:xfrm>
        </p:spPr>
        <p:txBody>
          <a:bodyPr rtlCol="0" anchor="b"/>
          <a:lstStyle>
            <a:lvl1pPr rtl="0">
              <a:defRPr sz="3200"/>
            </a:lvl1pPr>
          </a:lstStyle>
          <a:p>
            <a:pPr rtl="0"/>
            <a:r>
              <a:rPr lang="tr-TR" smtClean="0"/>
              <a:t>Asıl başlık stili için tıklatın</a:t>
            </a:r>
            <a:endParaRPr lang="tr-TR" noProof="0" dirty="0"/>
          </a:p>
        </p:txBody>
      </p:sp>
      <p:sp>
        <p:nvSpPr>
          <p:cNvPr id="3" name="İçerik Yer Tutucusu 2"/>
          <p:cNvSpPr>
            <a:spLocks noGrp="1"/>
          </p:cNvSpPr>
          <p:nvPr>
            <p:ph idx="1"/>
          </p:nvPr>
        </p:nvSpPr>
        <p:spPr>
          <a:xfrm>
            <a:off x="5678905" y="987425"/>
            <a:ext cx="5676483"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noProof="0" dirty="0"/>
          </a:p>
        </p:txBody>
      </p:sp>
      <p:sp>
        <p:nvSpPr>
          <p:cNvPr id="4" name="Metin Yer Tutucusu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Tarih Yer Tutucusu 4"/>
          <p:cNvSpPr>
            <a:spLocks noGrp="1"/>
          </p:cNvSpPr>
          <p:nvPr>
            <p:ph type="dt" sz="half" idx="10"/>
          </p:nvPr>
        </p:nvSpPr>
        <p:spPr/>
        <p:txBody>
          <a:bodyPr rtlCol="0"/>
          <a:lstStyle/>
          <a:p>
            <a:pPr rtl="0"/>
            <a:fld id="{3705B58F-6C21-4971-B0FC-C86C7EDDE00A}" type="datetime1">
              <a:rPr lang="tr-TR" noProof="0" smtClean="0"/>
              <a:t>29.01.2020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esim Yazılı Resim">
    <p:spTree>
      <p:nvGrpSpPr>
        <p:cNvPr id="1" name=""/>
        <p:cNvGrpSpPr/>
        <p:nvPr/>
      </p:nvGrpSpPr>
      <p:grpSpPr>
        <a:xfrm>
          <a:off x="0" y="0"/>
          <a:ext cx="0" cy="0"/>
          <a:chOff x="0" y="0"/>
          <a:chExt cx="0" cy="0"/>
        </a:xfrm>
      </p:grpSpPr>
      <p:sp>
        <p:nvSpPr>
          <p:cNvPr id="9" name="Başlık 1"/>
          <p:cNvSpPr>
            <a:spLocks noGrp="1"/>
          </p:cNvSpPr>
          <p:nvPr>
            <p:ph type="title"/>
          </p:nvPr>
        </p:nvSpPr>
        <p:spPr>
          <a:xfrm>
            <a:off x="1562100" y="457200"/>
            <a:ext cx="3932237" cy="1600200"/>
          </a:xfrm>
        </p:spPr>
        <p:txBody>
          <a:bodyPr rtlCol="0" anchor="b"/>
          <a:lstStyle>
            <a:lvl1pPr rtl="0">
              <a:defRPr sz="3200"/>
            </a:lvl1pPr>
          </a:lstStyle>
          <a:p>
            <a:pPr rtl="0"/>
            <a:r>
              <a:rPr lang="tr-TR" smtClean="0"/>
              <a:t>Asıl başlık stili için tıklatın</a:t>
            </a:r>
            <a:endParaRPr lang="tr-TR" noProof="0" dirty="0"/>
          </a:p>
        </p:txBody>
      </p:sp>
      <p:sp>
        <p:nvSpPr>
          <p:cNvPr id="3" name="Resim Yer Tutucusu 2" descr="Resim eklemek için boş yer tutucu. Yer tutucuya tıklayın ve eklemek istediğiniz resmi seçin"/>
          <p:cNvSpPr>
            <a:spLocks noGrp="1"/>
          </p:cNvSpPr>
          <p:nvPr>
            <p:ph type="pic" idx="1"/>
          </p:nvPr>
        </p:nvSpPr>
        <p:spPr>
          <a:xfrm>
            <a:off x="5678904" y="987425"/>
            <a:ext cx="5678424"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tr-TR" noProof="0" smtClean="0"/>
              <a:t>Resim eklemek için simgeyi tıklatın</a:t>
            </a:r>
            <a:endParaRPr lang="tr-TR" noProof="0" dirty="0"/>
          </a:p>
        </p:txBody>
      </p:sp>
      <p:sp>
        <p:nvSpPr>
          <p:cNvPr id="8" name="Metin Yer Tutucusu 3"/>
          <p:cNvSpPr>
            <a:spLocks noGrp="1"/>
          </p:cNvSpPr>
          <p:nvPr>
            <p:ph type="body" sz="half" idx="2"/>
          </p:nvPr>
        </p:nvSpPr>
        <p:spPr>
          <a:xfrm>
            <a:off x="1562100" y="2101850"/>
            <a:ext cx="3932237" cy="375920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Tarih Yer Tutucusu 4"/>
          <p:cNvSpPr>
            <a:spLocks noGrp="1"/>
          </p:cNvSpPr>
          <p:nvPr>
            <p:ph type="dt" sz="half" idx="10"/>
          </p:nvPr>
        </p:nvSpPr>
        <p:spPr/>
        <p:txBody>
          <a:bodyPr rtlCol="0"/>
          <a:lstStyle/>
          <a:p>
            <a:pPr rtl="0"/>
            <a:fld id="{8E913516-4ACF-42A6-85AA-BE881FC0FF15}" type="datetime1">
              <a:rPr lang="tr-TR" noProof="0" smtClean="0"/>
              <a:t>29.01.2020</a:t>
            </a:fld>
            <a:endParaRPr lang="tr-TR" noProof="0" dirty="0"/>
          </a:p>
        </p:txBody>
      </p:sp>
      <p:sp>
        <p:nvSpPr>
          <p:cNvPr id="6" name="Alt Bilgi Yer Tutucusu 5"/>
          <p:cNvSpPr>
            <a:spLocks noGrp="1"/>
          </p:cNvSpPr>
          <p:nvPr>
            <p:ph type="ftr" sz="quarter" idx="11"/>
          </p:nvPr>
        </p:nvSpPr>
        <p:spPr/>
        <p:txBody>
          <a:bodyPr rtlCol="0"/>
          <a:lstStyle/>
          <a:p>
            <a:pPr rtl="0"/>
            <a:r>
              <a:rPr lang="tr-TR" noProof="0" dirty="0" smtClean="0"/>
              <a:t>Alt bilgi ekleme</a:t>
            </a:r>
            <a:endParaRPr lang="tr-TR" noProof="0" dirty="0"/>
          </a:p>
        </p:txBody>
      </p:sp>
      <p:sp>
        <p:nvSpPr>
          <p:cNvPr id="7" name="Slayt Numarası Yer Tutucusu 6"/>
          <p:cNvSpPr>
            <a:spLocks noGrp="1"/>
          </p:cNvSpPr>
          <p:nvPr>
            <p:ph type="sldNum" sz="quarter" idx="12"/>
          </p:nvPr>
        </p:nvSpPr>
        <p:spPr/>
        <p:txBody>
          <a:bodyPr rtlCol="0"/>
          <a:lstStyle/>
          <a:p>
            <a:pPr rtl="0"/>
            <a:fld id="{71B7BAC7-FE87-40F6-AA24-4F4685D1B022}" type="slidenum">
              <a:rPr lang="tr-TR" noProof="0" smtClean="0"/>
              <a:t>‹#›</a:t>
            </a:fld>
            <a:endParaRPr lang="tr-TR" noProof="0"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pPr rtl="0"/>
            <a:r>
              <a:rPr lang="tr-TR" dirty="0" smtClean="0"/>
              <a:t>Asıl başlık stili için tıklatın</a:t>
            </a:r>
            <a:endParaRPr lang="tr-TR" noProof="0" dirty="0"/>
          </a:p>
        </p:txBody>
      </p:sp>
      <p:sp>
        <p:nvSpPr>
          <p:cNvPr id="3" name="Metin Yer Tutucusu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tr-TR" dirty="0" smtClean="0"/>
              <a:t>Asıl metin stillerini düzenle</a:t>
            </a:r>
          </a:p>
          <a:p>
            <a:pPr lvl="1" rtl="0"/>
            <a:r>
              <a:rPr lang="tr-TR" noProof="0" dirty="0" smtClean="0"/>
              <a:t>İkinci düzey</a:t>
            </a:r>
          </a:p>
          <a:p>
            <a:pPr lvl="2" rtl="0"/>
            <a:r>
              <a:rPr lang="tr-TR" noProof="0" dirty="0" smtClean="0"/>
              <a:t>Üçüncü düzey</a:t>
            </a:r>
          </a:p>
          <a:p>
            <a:pPr lvl="3" rtl="0"/>
            <a:r>
              <a:rPr lang="tr-TR" noProof="0" dirty="0" smtClean="0"/>
              <a:t>Dördüncü düzey</a:t>
            </a:r>
          </a:p>
          <a:p>
            <a:pPr lvl="4" rtl="0"/>
            <a:r>
              <a:rPr lang="tr-TR" noProof="0" dirty="0" smtClean="0"/>
              <a:t>Beşinci düzey</a:t>
            </a:r>
            <a:endParaRPr lang="tr-TR" noProof="0" dirty="0"/>
          </a:p>
        </p:txBody>
      </p:sp>
      <p:sp>
        <p:nvSpPr>
          <p:cNvPr id="4" name="Tarih Yer Tutucusu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CFA9B00F-A425-434F-A181-0B307C38ADD4}" type="datetime1">
              <a:rPr lang="tr-TR" noProof="0" smtClean="0"/>
              <a:t>29.01.2020</a:t>
            </a:fld>
            <a:endParaRPr lang="tr-TR" noProof="0" dirty="0"/>
          </a:p>
        </p:txBody>
      </p:sp>
      <p:sp>
        <p:nvSpPr>
          <p:cNvPr id="5" name="Alt Bilgi Yer Tutucusu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r>
              <a:rPr lang="tr-TR" noProof="0" dirty="0" smtClean="0"/>
              <a:t>Alt bilgi ekleme</a:t>
            </a:r>
            <a:endParaRPr lang="tr-TR" noProof="0" dirty="0"/>
          </a:p>
        </p:txBody>
      </p:sp>
      <p:sp>
        <p:nvSpPr>
          <p:cNvPr id="6" name="Slayt Numarası Yer Tutucusu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71B7BAC7-FE87-40F6-AA24-4F4685D1B022}" type="slidenum">
              <a:rPr lang="tr-TR" noProof="0" smtClean="0"/>
              <a:pPr/>
              <a:t>‹#›</a:t>
            </a:fld>
            <a:endParaRPr lang="tr-TR" noProof="0" dirty="0"/>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8" Type="http://schemas.openxmlformats.org/officeDocument/2006/relationships/hyperlink" Target="https://global.britannica.com/science/epidermis-plant-tissue" TargetMode="External"/><Relationship Id="rId3" Type="http://schemas.openxmlformats.org/officeDocument/2006/relationships/hyperlink" Target="https://global.britannica.com/plant/dicotyledon" TargetMode="External"/><Relationship Id="rId7" Type="http://schemas.openxmlformats.org/officeDocument/2006/relationships/hyperlink" Target="https://www.merriam-webster.com/dictionary/compris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global.britannica.com/science/cortex-plant-tissue" TargetMode="External"/><Relationship Id="rId5" Type="http://schemas.openxmlformats.org/officeDocument/2006/relationships/hyperlink" Target="https://global.britannica.com/science/tissue" TargetMode="External"/><Relationship Id="rId10" Type="http://schemas.openxmlformats.org/officeDocument/2006/relationships/image" Target="../media/image17.png"/><Relationship Id="rId4" Type="http://schemas.openxmlformats.org/officeDocument/2006/relationships/hyperlink" Target="https://global.britannica.com/plant/gymnosperm" TargetMode="Externa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05308" y="680792"/>
            <a:ext cx="10899820" cy="2387600"/>
          </a:xfrm>
        </p:spPr>
        <p:txBody>
          <a:bodyPr rtlCol="0"/>
          <a:lstStyle/>
          <a:p>
            <a:pPr rtl="0"/>
            <a:r>
              <a:rPr lang="tr-TR" dirty="0" smtClean="0"/>
              <a:t>BIO 206 </a:t>
            </a:r>
            <a:br>
              <a:rPr lang="tr-TR" dirty="0" smtClean="0"/>
            </a:br>
            <a:r>
              <a:rPr lang="tr-TR" dirty="0" smtClean="0"/>
              <a:t>PLANT MORPHOLOGY</a:t>
            </a:r>
            <a:endParaRPr lang="tr-TR" dirty="0"/>
          </a:p>
        </p:txBody>
      </p:sp>
      <p:sp>
        <p:nvSpPr>
          <p:cNvPr id="3" name="Alt Başlık 2"/>
          <p:cNvSpPr>
            <a:spLocks noGrp="1"/>
          </p:cNvSpPr>
          <p:nvPr>
            <p:ph type="subTitle" idx="1"/>
          </p:nvPr>
        </p:nvSpPr>
        <p:spPr>
          <a:xfrm>
            <a:off x="1330817" y="3808099"/>
            <a:ext cx="9144000" cy="1655762"/>
          </a:xfrm>
        </p:spPr>
        <p:txBody>
          <a:bodyPr rtlCol="0">
            <a:normAutofit fontScale="92500" lnSpcReduction="20000"/>
          </a:bodyPr>
          <a:lstStyle/>
          <a:p>
            <a:pPr rtl="0"/>
            <a:r>
              <a:rPr lang="tr-TR" sz="3200" b="1" dirty="0" smtClean="0"/>
              <a:t>LECTURE NOTES</a:t>
            </a:r>
          </a:p>
          <a:p>
            <a:pPr rtl="0"/>
            <a:r>
              <a:rPr lang="tr-TR" sz="3200" b="1" dirty="0" smtClean="0"/>
              <a:t>2ND WEEK</a:t>
            </a:r>
          </a:p>
          <a:p>
            <a:pPr rtl="0"/>
            <a:endParaRPr lang="tr-TR" dirty="0"/>
          </a:p>
          <a:p>
            <a:pPr rtl="0"/>
            <a:r>
              <a:rPr lang="tr-TR" dirty="0" smtClean="0"/>
              <a:t>DR. AYDAN ACAR ŞAHİN</a:t>
            </a:r>
            <a:endParaRPr lang="tr-TR" dirty="0"/>
          </a:p>
        </p:txBody>
      </p:sp>
    </p:spTree>
    <p:extLst>
      <p:ext uri="{BB962C8B-B14F-4D97-AF65-F5344CB8AC3E}">
        <p14:creationId xmlns:p14="http://schemas.microsoft.com/office/powerpoint/2010/main" val="9230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76975" y="567728"/>
            <a:ext cx="8911687" cy="1280890"/>
          </a:xfrm>
        </p:spPr>
        <p:txBody>
          <a:bodyPr>
            <a:normAutofit/>
          </a:bodyPr>
          <a:lstStyle/>
          <a:p>
            <a:r>
              <a:rPr lang="tr-TR" sz="4000" dirty="0" smtClean="0">
                <a:latin typeface="Arial" panose="020B0604020202020204" pitchFamily="34" charset="0"/>
                <a:cs typeface="Arial" panose="020B0604020202020204" pitchFamily="34" charset="0"/>
              </a:rPr>
              <a:t>STEM:</a:t>
            </a:r>
            <a:endParaRPr lang="en-US" sz="40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111838" y="1476460"/>
            <a:ext cx="4923202" cy="5144033"/>
          </a:xfrm>
        </p:spPr>
        <p:style>
          <a:lnRef idx="1">
            <a:schemeClr val="accent1"/>
          </a:lnRef>
          <a:fillRef idx="2">
            <a:schemeClr val="accent1"/>
          </a:fillRef>
          <a:effectRef idx="1">
            <a:schemeClr val="accent1"/>
          </a:effectRef>
          <a:fontRef idx="minor">
            <a:schemeClr val="dk1"/>
          </a:fontRef>
        </p:style>
        <p:txBody>
          <a:bodyPr>
            <a:noAutofit/>
          </a:bodyPr>
          <a:lstStyle/>
          <a:p>
            <a:r>
              <a:rPr lang="tr-TR" sz="2800" dirty="0" err="1">
                <a:latin typeface="Georgia" panose="02040502050405020303" pitchFamily="18" charset="0"/>
                <a:cs typeface="Arial" panose="020B0604020202020204" pitchFamily="34" charset="0"/>
              </a:rPr>
              <a:t>The</a:t>
            </a:r>
            <a:r>
              <a:rPr lang="tr-TR" sz="2800" dirty="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stem</a:t>
            </a:r>
            <a:r>
              <a:rPr lang="tr-TR" sz="2800" dirty="0">
                <a:latin typeface="Georgia" panose="02040502050405020303" pitchFamily="18" charset="0"/>
                <a:cs typeface="Arial" panose="020B0604020202020204" pitchFamily="34" charset="0"/>
              </a:rPr>
              <a:t> is an </a:t>
            </a:r>
            <a:r>
              <a:rPr lang="tr-TR" sz="2800" dirty="0" err="1">
                <a:latin typeface="Georgia" panose="02040502050405020303" pitchFamily="18" charset="0"/>
                <a:cs typeface="Arial" panose="020B0604020202020204" pitchFamily="34" charset="0"/>
              </a:rPr>
              <a:t>axial</a:t>
            </a:r>
            <a:r>
              <a:rPr lang="tr-TR" sz="2800" dirty="0">
                <a:latin typeface="Georgia" panose="02040502050405020303" pitchFamily="18" charset="0"/>
                <a:cs typeface="Arial" panose="020B0604020202020204" pitchFamily="34" charset="0"/>
              </a:rPr>
              <a:t> organ of </a:t>
            </a:r>
            <a:r>
              <a:rPr lang="tr-TR" sz="2800" dirty="0" err="1">
                <a:latin typeface="Georgia" panose="02040502050405020303" pitchFamily="18" charset="0"/>
                <a:cs typeface="Arial" panose="020B0604020202020204" pitchFamily="34" charset="0"/>
              </a:rPr>
              <a:t>shoot</a:t>
            </a:r>
            <a:r>
              <a:rPr lang="tr-TR" sz="2800" dirty="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Stem</a:t>
            </a:r>
            <a:r>
              <a:rPr lang="tr-TR" sz="2800" dirty="0">
                <a:latin typeface="Georgia" panose="02040502050405020303" pitchFamily="18" charset="0"/>
                <a:cs typeface="Arial" panose="020B0604020202020204" pitchFamily="34" charset="0"/>
              </a:rPr>
              <a:t> is a </a:t>
            </a:r>
            <a:r>
              <a:rPr lang="tr-TR" sz="2800" dirty="0" err="1">
                <a:latin typeface="Georgia" panose="02040502050405020303" pitchFamily="18" charset="0"/>
                <a:cs typeface="Arial" panose="020B0604020202020204" pitchFamily="34" charset="0"/>
              </a:rPr>
              <a:t>part</a:t>
            </a:r>
            <a:r>
              <a:rPr lang="tr-TR" sz="2800" dirty="0">
                <a:latin typeface="Georgia" panose="02040502050405020303" pitchFamily="18" charset="0"/>
                <a:cs typeface="Arial" panose="020B0604020202020204" pitchFamily="34" charset="0"/>
              </a:rPr>
              <a:t> of </a:t>
            </a:r>
            <a:r>
              <a:rPr lang="tr-TR" sz="2800" dirty="0" err="1">
                <a:latin typeface="Georgia" panose="02040502050405020303" pitchFamily="18" charset="0"/>
                <a:cs typeface="Arial" panose="020B0604020202020204" pitchFamily="34" charset="0"/>
              </a:rPr>
              <a:t>plant</a:t>
            </a:r>
            <a:r>
              <a:rPr lang="tr-TR" sz="2800" dirty="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which</a:t>
            </a:r>
            <a:r>
              <a:rPr lang="tr-TR" sz="2800" dirty="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lies</a:t>
            </a:r>
            <a:r>
              <a:rPr lang="tr-TR" sz="2800" dirty="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above</a:t>
            </a:r>
            <a:r>
              <a:rPr lang="tr-TR" sz="2800" dirty="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from</a:t>
            </a:r>
            <a:r>
              <a:rPr lang="tr-TR" sz="2800" dirty="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surface</a:t>
            </a:r>
            <a:r>
              <a:rPr lang="tr-TR" sz="2800" dirty="0">
                <a:latin typeface="Georgia" panose="02040502050405020303" pitchFamily="18" charset="0"/>
                <a:cs typeface="Arial" panose="020B0604020202020204" pitchFamily="34" charset="0"/>
              </a:rPr>
              <a:t> of </a:t>
            </a:r>
            <a:r>
              <a:rPr lang="tr-TR" sz="2800" dirty="0" err="1">
                <a:latin typeface="Georgia" panose="02040502050405020303" pitchFamily="18" charset="0"/>
                <a:cs typeface="Arial" panose="020B0604020202020204" pitchFamily="34" charset="0"/>
              </a:rPr>
              <a:t>soil</a:t>
            </a:r>
            <a:r>
              <a:rPr lang="tr-TR" sz="2800" dirty="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i.e</a:t>
            </a:r>
            <a:r>
              <a:rPr lang="tr-TR" sz="2800" dirty="0">
                <a:latin typeface="Georgia" panose="02040502050405020303" pitchFamily="18" charset="0"/>
                <a:cs typeface="Arial" panose="020B0604020202020204" pitchFamily="34" charset="0"/>
              </a:rPr>
              <a:t>. </a:t>
            </a:r>
            <a:endParaRPr lang="tr-TR" sz="2800" dirty="0" smtClean="0">
              <a:latin typeface="Georgia" panose="02040502050405020303" pitchFamily="18" charset="0"/>
              <a:cs typeface="Arial" panose="020B0604020202020204" pitchFamily="34" charset="0"/>
            </a:endParaRPr>
          </a:p>
          <a:p>
            <a:r>
              <a:rPr lang="tr-TR" sz="2800" dirty="0" err="1">
                <a:latin typeface="Georgia" panose="02040502050405020303" pitchFamily="18" charset="0"/>
                <a:cs typeface="Arial" panose="020B0604020202020204" pitchFamily="34" charset="0"/>
              </a:rPr>
              <a:t>I</a:t>
            </a:r>
            <a:r>
              <a:rPr lang="tr-TR" sz="2800" dirty="0" err="1" smtClean="0">
                <a:latin typeface="Georgia" panose="02040502050405020303" pitchFamily="18" charset="0"/>
                <a:cs typeface="Arial" panose="020B0604020202020204" pitchFamily="34" charset="0"/>
              </a:rPr>
              <a:t>t</a:t>
            </a:r>
            <a:r>
              <a:rPr lang="tr-TR" sz="2800" dirty="0" smtClean="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shows</a:t>
            </a:r>
            <a:r>
              <a:rPr lang="tr-TR" sz="2800" dirty="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negative</a:t>
            </a:r>
            <a:r>
              <a:rPr lang="tr-TR" sz="2800" dirty="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geotropic</a:t>
            </a:r>
            <a:r>
              <a:rPr lang="tr-TR" sz="2800" dirty="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growth</a:t>
            </a:r>
            <a:r>
              <a:rPr lang="tr-TR" sz="2800" dirty="0">
                <a:latin typeface="Georgia" panose="02040502050405020303" pitchFamily="18" charset="0"/>
                <a:cs typeface="Arial" panose="020B0604020202020204" pitchFamily="34" charset="0"/>
              </a:rPr>
              <a:t>. </a:t>
            </a:r>
            <a:endParaRPr lang="tr-TR" sz="2800" dirty="0" smtClean="0">
              <a:latin typeface="Georgia" panose="02040502050405020303" pitchFamily="18" charset="0"/>
              <a:cs typeface="Arial" panose="020B0604020202020204" pitchFamily="34" charset="0"/>
            </a:endParaRPr>
          </a:p>
          <a:p>
            <a:r>
              <a:rPr lang="tr-TR" sz="2800" dirty="0" err="1" smtClean="0">
                <a:latin typeface="Georgia" panose="02040502050405020303" pitchFamily="18" charset="0"/>
                <a:cs typeface="Arial" panose="020B0604020202020204" pitchFamily="34" charset="0"/>
              </a:rPr>
              <a:t>It</a:t>
            </a:r>
            <a:r>
              <a:rPr lang="tr-TR" sz="2800" dirty="0" smtClean="0">
                <a:latin typeface="Georgia" panose="02040502050405020303" pitchFamily="18" charset="0"/>
                <a:cs typeface="Arial" panose="020B0604020202020204" pitchFamily="34" charset="0"/>
              </a:rPr>
              <a:t> </a:t>
            </a:r>
            <a:r>
              <a:rPr lang="tr-TR" sz="2800" dirty="0">
                <a:latin typeface="Georgia" panose="02040502050405020303" pitchFamily="18" charset="0"/>
                <a:cs typeface="Arial" panose="020B0604020202020204" pitchFamily="34" charset="0"/>
              </a:rPr>
              <a:t>has </a:t>
            </a:r>
            <a:r>
              <a:rPr lang="tr-TR" sz="2800" dirty="0" err="1">
                <a:latin typeface="Georgia" panose="02040502050405020303" pitchFamily="18" charset="0"/>
                <a:cs typeface="Arial" panose="020B0604020202020204" pitchFamily="34" charset="0"/>
              </a:rPr>
              <a:t>functions</a:t>
            </a:r>
            <a:r>
              <a:rPr lang="tr-TR" sz="2800" dirty="0">
                <a:latin typeface="Georgia" panose="02040502050405020303" pitchFamily="18" charset="0"/>
                <a:cs typeface="Arial" panose="020B0604020202020204" pitchFamily="34" charset="0"/>
              </a:rPr>
              <a:t> of </a:t>
            </a:r>
            <a:r>
              <a:rPr lang="tr-TR" sz="2800" dirty="0" err="1">
                <a:latin typeface="Georgia" panose="02040502050405020303" pitchFamily="18" charset="0"/>
                <a:cs typeface="Arial" panose="020B0604020202020204" pitchFamily="34" charset="0"/>
              </a:rPr>
              <a:t>support</a:t>
            </a:r>
            <a:r>
              <a:rPr lang="tr-TR" sz="2800" dirty="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transportation</a:t>
            </a:r>
            <a:r>
              <a:rPr lang="tr-TR" sz="2800" dirty="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photosynthesis</a:t>
            </a:r>
            <a:r>
              <a:rPr lang="tr-TR" sz="2800" dirty="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and</a:t>
            </a:r>
            <a:r>
              <a:rPr lang="tr-TR" sz="2800" dirty="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storage</a:t>
            </a:r>
            <a:r>
              <a:rPr lang="tr-TR" sz="2800" dirty="0">
                <a:latin typeface="Georgia" panose="02040502050405020303" pitchFamily="18" charset="0"/>
                <a:cs typeface="Arial" panose="020B0604020202020204" pitchFamily="34" charset="0"/>
              </a:rPr>
              <a:t>. </a:t>
            </a:r>
            <a:endParaRPr lang="tr-TR" sz="2800" dirty="0" smtClean="0">
              <a:latin typeface="Georgia" panose="02040502050405020303" pitchFamily="18" charset="0"/>
              <a:cs typeface="Arial" panose="020B0604020202020204" pitchFamily="34" charset="0"/>
            </a:endParaRPr>
          </a:p>
          <a:p>
            <a:r>
              <a:rPr lang="tr-TR" sz="2800" dirty="0" err="1" smtClean="0">
                <a:latin typeface="Georgia" panose="02040502050405020303" pitchFamily="18" charset="0"/>
                <a:cs typeface="Arial" panose="020B0604020202020204" pitchFamily="34" charset="0"/>
              </a:rPr>
              <a:t>Stem</a:t>
            </a:r>
            <a:r>
              <a:rPr lang="tr-TR" sz="2800" dirty="0" smtClean="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arises</a:t>
            </a:r>
            <a:r>
              <a:rPr lang="tr-TR" sz="2800" dirty="0">
                <a:latin typeface="Georgia" panose="02040502050405020303" pitchFamily="18" charset="0"/>
                <a:cs typeface="Arial" panose="020B0604020202020204" pitchFamily="34" charset="0"/>
              </a:rPr>
              <a:t> </a:t>
            </a:r>
            <a:r>
              <a:rPr lang="tr-TR" sz="2800" dirty="0" err="1">
                <a:latin typeface="Georgia" panose="02040502050405020303" pitchFamily="18" charset="0"/>
                <a:cs typeface="Arial" panose="020B0604020202020204" pitchFamily="34" charset="0"/>
              </a:rPr>
              <a:t>from</a:t>
            </a:r>
            <a:r>
              <a:rPr lang="tr-TR" sz="2800" dirty="0">
                <a:latin typeface="Georgia" panose="02040502050405020303" pitchFamily="18" charset="0"/>
                <a:cs typeface="Arial" panose="020B0604020202020204" pitchFamily="34" charset="0"/>
              </a:rPr>
              <a:t> </a:t>
            </a:r>
            <a:r>
              <a:rPr lang="tr-TR" sz="2800" dirty="0" err="1" smtClean="0">
                <a:latin typeface="Georgia" panose="02040502050405020303" pitchFamily="18" charset="0"/>
                <a:cs typeface="Arial" panose="020B0604020202020204" pitchFamily="34" charset="0"/>
              </a:rPr>
              <a:t>plumule</a:t>
            </a:r>
            <a:r>
              <a:rPr lang="tr-TR" sz="2800" dirty="0">
                <a:latin typeface="Georgia" panose="02040502050405020303" pitchFamily="18" charset="0"/>
                <a:cs typeface="Arial" panose="020B0604020202020204" pitchFamily="34" charset="0"/>
              </a:rPr>
              <a:t>.</a:t>
            </a:r>
            <a:endParaRPr lang="en-US" sz="2800" dirty="0">
              <a:latin typeface="Georgia" panose="02040502050405020303" pitchFamily="18" charset="0"/>
              <a:cs typeface="Arial" panose="020B0604020202020204" pitchFamily="34" charset="0"/>
            </a:endParaRPr>
          </a:p>
          <a:p>
            <a:endParaRPr lang="en-US" sz="2800" dirty="0">
              <a:latin typeface="Georgia" panose="02040502050405020303" pitchFamily="18" charset="0"/>
              <a:cs typeface="Arial" panose="020B0604020202020204" pitchFamily="34" charset="0"/>
            </a:endParaRPr>
          </a:p>
        </p:txBody>
      </p:sp>
      <p:pic>
        <p:nvPicPr>
          <p:cNvPr id="1026" name="Picture 2" descr="Ä°lgili res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0785" y="181061"/>
            <a:ext cx="5303520" cy="39776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umule ile ilgili gÃ¶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751" y="3732506"/>
            <a:ext cx="2739389" cy="2903753"/>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897226" y="210456"/>
            <a:ext cx="3211136" cy="729430"/>
          </a:xfrm>
          <a:prstGeom prst="rect">
            <a:avLst/>
          </a:prstGeom>
        </p:spPr>
        <p:txBody>
          <a:bodyPr wrap="none">
            <a:spAutoFit/>
          </a:bodyPr>
          <a:lstStyle/>
          <a:p>
            <a:pPr algn="ctr">
              <a:lnSpc>
                <a:spcPct val="115000"/>
              </a:lnSpc>
              <a:spcAft>
                <a:spcPts val="1000"/>
              </a:spcAft>
            </a:pPr>
            <a:r>
              <a:rPr lang="tr-TR" sz="3600" b="1" u="sng" dirty="0" err="1">
                <a:solidFill>
                  <a:schemeClr val="accent5"/>
                </a:solidFill>
                <a:latin typeface="Arial" panose="020B0604020202020204" pitchFamily="34" charset="0"/>
                <a:ea typeface="Calibri" panose="020F0502020204030204" pitchFamily="34" charset="0"/>
                <a:cs typeface="Arial" panose="020B0604020202020204" pitchFamily="34" charset="0"/>
              </a:rPr>
              <a:t>Shoot</a:t>
            </a:r>
            <a:r>
              <a:rPr lang="tr-TR" sz="3600" b="1" u="sng" dirty="0">
                <a:solidFill>
                  <a:schemeClr val="accent5"/>
                </a:solidFill>
                <a:latin typeface="Arial" panose="020B0604020202020204" pitchFamily="34" charset="0"/>
                <a:ea typeface="Calibri" panose="020F0502020204030204" pitchFamily="34" charset="0"/>
                <a:cs typeface="Arial" panose="020B0604020202020204" pitchFamily="34" charset="0"/>
              </a:rPr>
              <a:t> </a:t>
            </a:r>
            <a:r>
              <a:rPr lang="tr-TR" sz="3600" b="1" u="sng" dirty="0" err="1" smtClean="0">
                <a:solidFill>
                  <a:schemeClr val="accent5"/>
                </a:solidFill>
                <a:latin typeface="Arial" panose="020B0604020202020204" pitchFamily="34" charset="0"/>
                <a:ea typeface="Calibri" panose="020F0502020204030204" pitchFamily="34" charset="0"/>
                <a:cs typeface="Arial" panose="020B0604020202020204" pitchFamily="34" charset="0"/>
              </a:rPr>
              <a:t>system</a:t>
            </a:r>
            <a:endParaRPr lang="en-US" sz="3600" dirty="0">
              <a:solidFill>
                <a:schemeClr val="accent5"/>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484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36709" y="-117657"/>
            <a:ext cx="9257215" cy="1280890"/>
          </a:xfrm>
        </p:spPr>
        <p:txBody>
          <a:bodyPr>
            <a:normAutofit/>
          </a:bodyPr>
          <a:lstStyle/>
          <a:p>
            <a:r>
              <a:rPr lang="tr-TR" sz="3200" u="sng" dirty="0" smtClean="0">
                <a:solidFill>
                  <a:srgbClr val="C00000"/>
                </a:solidFill>
                <a:latin typeface="Arial" panose="020B0604020202020204" pitchFamily="34" charset="0"/>
                <a:cs typeface="Arial" panose="020B0604020202020204" pitchFamily="34" charset="0"/>
              </a:rPr>
              <a:t>STEM FUNCTIONS</a:t>
            </a:r>
            <a:endParaRPr lang="tr-TR" sz="3200" u="sng" dirty="0">
              <a:solidFill>
                <a:srgbClr val="C0000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936709" y="909154"/>
            <a:ext cx="5113571" cy="4122312"/>
          </a:xfrm>
        </p:spPr>
        <p:txBody>
          <a:bodyPr>
            <a:noAutofit/>
          </a:bodyPr>
          <a:lstStyle/>
          <a:p>
            <a:pPr marL="0" indent="0">
              <a:lnSpc>
                <a:spcPct val="90000"/>
              </a:lnSpc>
              <a:buNone/>
            </a:pPr>
            <a:r>
              <a:rPr lang="en-US" sz="2800" dirty="0">
                <a:latin typeface="Arial" panose="020B0604020202020204" pitchFamily="34" charset="0"/>
                <a:cs typeface="Arial" panose="020B0604020202020204" pitchFamily="34" charset="0"/>
              </a:rPr>
              <a:t>1.  Stems support the leaves</a:t>
            </a:r>
          </a:p>
          <a:p>
            <a:pPr lvl="1">
              <a:lnSpc>
                <a:spcPct val="90000"/>
              </a:lnSpc>
            </a:pPr>
            <a:r>
              <a:rPr lang="en-US" sz="2800" dirty="0">
                <a:latin typeface="Arial" panose="020B0604020202020204" pitchFamily="34" charset="0"/>
                <a:cs typeface="Arial" panose="020B0604020202020204" pitchFamily="34" charset="0"/>
              </a:rPr>
              <a:t>Able to stretch the leaves into the best positions for catching sunlight</a:t>
            </a:r>
          </a:p>
          <a:p>
            <a:pPr marL="0" indent="0">
              <a:lnSpc>
                <a:spcPct val="90000"/>
              </a:lnSpc>
              <a:buNone/>
            </a:pPr>
            <a:r>
              <a:rPr lang="en-US" sz="2800" dirty="0">
                <a:latin typeface="Arial" panose="020B0604020202020204" pitchFamily="34" charset="0"/>
                <a:cs typeface="Arial" panose="020B0604020202020204" pitchFamily="34" charset="0"/>
              </a:rPr>
              <a:t>2.  Move water, minerals and food through the whole plant</a:t>
            </a:r>
          </a:p>
          <a:p>
            <a:pPr marL="0" indent="0">
              <a:lnSpc>
                <a:spcPct val="90000"/>
              </a:lnSpc>
              <a:buNone/>
            </a:pPr>
            <a:r>
              <a:rPr lang="en-US" sz="2800" dirty="0">
                <a:latin typeface="Arial" panose="020B0604020202020204" pitchFamily="34" charset="0"/>
                <a:cs typeface="Arial" panose="020B0604020202020204" pitchFamily="34" charset="0"/>
              </a:rPr>
              <a:t>3.  Can also produced food through photosynthesis</a:t>
            </a:r>
          </a:p>
          <a:p>
            <a:pPr lvl="1">
              <a:lnSpc>
                <a:spcPct val="90000"/>
              </a:lnSpc>
            </a:pPr>
            <a:r>
              <a:rPr lang="en-US" sz="2800" dirty="0">
                <a:latin typeface="Arial" panose="020B0604020202020204" pitchFamily="34" charset="0"/>
                <a:cs typeface="Arial" panose="020B0604020202020204" pitchFamily="34" charset="0"/>
              </a:rPr>
              <a:t>Not its main job, but will occur in plants with small or no leaves</a:t>
            </a:r>
          </a:p>
          <a:p>
            <a:pPr marL="0" indent="0">
              <a:lnSpc>
                <a:spcPct val="90000"/>
              </a:lnSpc>
              <a:buNone/>
            </a:pPr>
            <a:r>
              <a:rPr lang="en-US" sz="2800" dirty="0">
                <a:latin typeface="Arial" panose="020B0604020202020204" pitchFamily="34" charset="0"/>
                <a:cs typeface="Arial" panose="020B0604020202020204" pitchFamily="34" charset="0"/>
              </a:rPr>
              <a:t>4.  Store food that has been manufactured by the plant</a:t>
            </a:r>
          </a:p>
          <a:p>
            <a:pPr algn="just">
              <a:lnSpc>
                <a:spcPct val="160000"/>
              </a:lnSpc>
            </a:pPr>
            <a:endParaRPr lang="en-US" sz="2800" dirty="0">
              <a:latin typeface="Arial" panose="020B0604020202020204" pitchFamily="34" charset="0"/>
              <a:cs typeface="Arial" panose="020B0604020202020204" pitchFamily="34" charset="0"/>
            </a:endParaRPr>
          </a:p>
        </p:txBody>
      </p:sp>
      <p:pic>
        <p:nvPicPr>
          <p:cNvPr id="4" name="Resim 3"/>
          <p:cNvPicPr/>
          <p:nvPr/>
        </p:nvPicPr>
        <p:blipFill rotWithShape="1">
          <a:blip r:embed="rId3">
            <a:extLst>
              <a:ext uri="{28A0092B-C50C-407E-A947-70E740481C1C}">
                <a14:useLocalDpi xmlns:a14="http://schemas.microsoft.com/office/drawing/2010/main" val="0"/>
              </a:ext>
            </a:extLst>
          </a:blip>
          <a:srcRect t="6388" r="4433" b="3757"/>
          <a:stretch/>
        </p:blipFill>
        <p:spPr>
          <a:xfrm>
            <a:off x="6181169" y="909154"/>
            <a:ext cx="5760721" cy="5516880"/>
          </a:xfrm>
          <a:prstGeom prst="rect">
            <a:avLst/>
          </a:prstGeom>
          <a:noFill/>
        </p:spPr>
      </p:pic>
    </p:spTree>
    <p:extLst>
      <p:ext uri="{BB962C8B-B14F-4D97-AF65-F5344CB8AC3E}">
        <p14:creationId xmlns:p14="http://schemas.microsoft.com/office/powerpoint/2010/main" val="214456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7803" y="201678"/>
            <a:ext cx="10178322" cy="1492132"/>
          </a:xfrm>
        </p:spPr>
        <p:txBody>
          <a:bodyPr/>
          <a:lstStyle/>
          <a:p>
            <a:r>
              <a:rPr lang="en-US" dirty="0" smtClean="0"/>
              <a:t>External Stem Structure</a:t>
            </a:r>
            <a:endParaRPr lang="en-US" dirty="0"/>
          </a:p>
        </p:txBody>
      </p:sp>
      <p:grpSp>
        <p:nvGrpSpPr>
          <p:cNvPr id="3" name="Grup 2"/>
          <p:cNvGrpSpPr/>
          <p:nvPr/>
        </p:nvGrpSpPr>
        <p:grpSpPr>
          <a:xfrm>
            <a:off x="925364" y="1475937"/>
            <a:ext cx="9753600" cy="5225795"/>
            <a:chOff x="1524000" y="1447801"/>
            <a:chExt cx="9753600" cy="5225795"/>
          </a:xfrm>
        </p:grpSpPr>
        <p:pic>
          <p:nvPicPr>
            <p:cNvPr id="31747" name="Picture 3"/>
            <p:cNvPicPr>
              <a:picLocks noChangeAspect="1" noChangeArrowheads="1"/>
            </p:cNvPicPr>
            <p:nvPr/>
          </p:nvPicPr>
          <p:blipFill>
            <a:blip r:embed="rId2" cstate="print"/>
            <a:srcRect/>
            <a:stretch>
              <a:fillRect/>
            </a:stretch>
          </p:blipFill>
          <p:spPr bwMode="auto">
            <a:xfrm>
              <a:off x="4191001" y="1828800"/>
              <a:ext cx="3755655" cy="4844796"/>
            </a:xfrm>
            <a:prstGeom prst="rect">
              <a:avLst/>
            </a:prstGeom>
            <a:noFill/>
            <a:ln w="9525" cap="flat" cmpd="sng" algn="ctr">
              <a:noFill/>
              <a:prstDash val="solid"/>
              <a:miter lim="800000"/>
              <a:headEnd/>
              <a:tailEnd/>
            </a:ln>
          </p:spPr>
        </p:pic>
        <p:cxnSp>
          <p:nvCxnSpPr>
            <p:cNvPr id="7" name="Straight Connector 6"/>
            <p:cNvCxnSpPr/>
            <p:nvPr/>
          </p:nvCxnSpPr>
          <p:spPr bwMode="auto">
            <a:xfrm>
              <a:off x="7162800" y="2286000"/>
              <a:ext cx="1219200" cy="0"/>
            </a:xfrm>
            <a:prstGeom prst="line">
              <a:avLst/>
            </a:prstGeom>
            <a:noFill/>
            <a:ln w="9525" cap="flat" cmpd="sng" algn="ctr">
              <a:noFill/>
              <a:prstDash val="solid"/>
              <a:round/>
              <a:headEnd type="none" w="med" len="med"/>
              <a:tailEnd type="none" w="med" len="med"/>
            </a:ln>
            <a:effectLst/>
          </p:spPr>
        </p:cxnSp>
        <p:cxnSp>
          <p:nvCxnSpPr>
            <p:cNvPr id="9" name="Straight Connector 8"/>
            <p:cNvCxnSpPr/>
            <p:nvPr/>
          </p:nvCxnSpPr>
          <p:spPr bwMode="auto">
            <a:xfrm>
              <a:off x="7086600" y="2286000"/>
              <a:ext cx="762000" cy="30480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bwMode="auto">
            <a:xfrm rot="5400000" flipH="1" flipV="1">
              <a:off x="7239000" y="3124200"/>
              <a:ext cx="304800" cy="30480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bwMode="auto">
            <a:xfrm>
              <a:off x="6705600" y="5715000"/>
              <a:ext cx="762000" cy="22860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bwMode="auto">
            <a:xfrm>
              <a:off x="7086600" y="3733800"/>
              <a:ext cx="762000"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bwMode="auto">
            <a:xfrm>
              <a:off x="4953000" y="5562600"/>
              <a:ext cx="1447800"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bwMode="auto">
            <a:xfrm>
              <a:off x="3733800" y="2895600"/>
              <a:ext cx="990600" cy="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 name="Right Brace 17"/>
            <p:cNvSpPr/>
            <p:nvPr/>
          </p:nvSpPr>
          <p:spPr bwMode="auto">
            <a:xfrm>
              <a:off x="6858000" y="4800600"/>
              <a:ext cx="685800" cy="914400"/>
            </a:xfrm>
            <a:prstGeom prst="rightBrace">
              <a:avLst>
                <a:gd name="adj1" fmla="val 8333"/>
                <a:gd name="adj2" fmla="val 50000"/>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a:latin typeface="Times" pitchFamily="18" charset="0"/>
              </a:endParaRPr>
            </a:p>
          </p:txBody>
        </p:sp>
        <p:sp>
          <p:nvSpPr>
            <p:cNvPr id="20" name="Left Brace 19"/>
            <p:cNvSpPr/>
            <p:nvPr/>
          </p:nvSpPr>
          <p:spPr bwMode="auto">
            <a:xfrm rot="20304557">
              <a:off x="4201005" y="3000754"/>
              <a:ext cx="685800" cy="599308"/>
            </a:xfrm>
            <a:prstGeom prst="lef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2400">
                <a:latin typeface="Times" pitchFamily="18" charset="0"/>
              </a:endParaRPr>
            </a:p>
          </p:txBody>
        </p:sp>
        <p:sp>
          <p:nvSpPr>
            <p:cNvPr id="21" name="TextBox 20"/>
            <p:cNvSpPr txBox="1"/>
            <p:nvPr/>
          </p:nvSpPr>
          <p:spPr>
            <a:xfrm>
              <a:off x="7696200" y="2209800"/>
              <a:ext cx="2819400" cy="523220"/>
            </a:xfrm>
            <a:prstGeom prst="rect">
              <a:avLst/>
            </a:prstGeom>
            <a:noFill/>
          </p:spPr>
          <p:txBody>
            <a:bodyPr wrap="square" rtlCol="0">
              <a:spAutoFit/>
            </a:bodyPr>
            <a:lstStyle/>
            <a:p>
              <a:pPr algn="l"/>
              <a:r>
                <a:rPr lang="en-US" sz="2800" dirty="0"/>
                <a:t>Terminal Bud</a:t>
              </a:r>
            </a:p>
          </p:txBody>
        </p:sp>
        <p:sp>
          <p:nvSpPr>
            <p:cNvPr id="27" name="TextBox 26"/>
            <p:cNvSpPr txBox="1"/>
            <p:nvPr/>
          </p:nvSpPr>
          <p:spPr>
            <a:xfrm>
              <a:off x="7620000" y="2804755"/>
              <a:ext cx="3657600" cy="461665"/>
            </a:xfrm>
            <a:prstGeom prst="rect">
              <a:avLst/>
            </a:prstGeom>
            <a:noFill/>
          </p:spPr>
          <p:txBody>
            <a:bodyPr wrap="square" rtlCol="0">
              <a:spAutoFit/>
            </a:bodyPr>
            <a:lstStyle/>
            <a:p>
              <a:pPr algn="l"/>
              <a:r>
                <a:rPr lang="en-US" sz="2400" dirty="0"/>
                <a:t>Axillary/Lateral Bud </a:t>
              </a:r>
            </a:p>
          </p:txBody>
        </p:sp>
        <p:sp>
          <p:nvSpPr>
            <p:cNvPr id="30" name="TextBox 29"/>
            <p:cNvSpPr txBox="1"/>
            <p:nvPr/>
          </p:nvSpPr>
          <p:spPr>
            <a:xfrm>
              <a:off x="7848600" y="3429000"/>
              <a:ext cx="2362200" cy="523220"/>
            </a:xfrm>
            <a:prstGeom prst="rect">
              <a:avLst/>
            </a:prstGeom>
            <a:noFill/>
          </p:spPr>
          <p:txBody>
            <a:bodyPr wrap="square" rtlCol="0">
              <a:spAutoFit/>
            </a:bodyPr>
            <a:lstStyle/>
            <a:p>
              <a:pPr algn="l"/>
              <a:r>
                <a:rPr lang="en-US" sz="2800" dirty="0"/>
                <a:t>Leaf Scar</a:t>
              </a:r>
            </a:p>
          </p:txBody>
        </p:sp>
        <p:sp>
          <p:nvSpPr>
            <p:cNvPr id="32" name="TextBox 31"/>
            <p:cNvSpPr txBox="1"/>
            <p:nvPr/>
          </p:nvSpPr>
          <p:spPr>
            <a:xfrm>
              <a:off x="7467600" y="4724401"/>
              <a:ext cx="2971800" cy="954107"/>
            </a:xfrm>
            <a:prstGeom prst="rect">
              <a:avLst/>
            </a:prstGeom>
            <a:noFill/>
          </p:spPr>
          <p:txBody>
            <a:bodyPr wrap="square" rtlCol="0">
              <a:spAutoFit/>
            </a:bodyPr>
            <a:lstStyle/>
            <a:p>
              <a:pPr algn="l"/>
              <a:r>
                <a:rPr lang="en-US" sz="2800" dirty="0"/>
                <a:t>One Year’s Growth</a:t>
              </a:r>
            </a:p>
          </p:txBody>
        </p:sp>
        <p:sp>
          <p:nvSpPr>
            <p:cNvPr id="34" name="TextBox 33"/>
            <p:cNvSpPr txBox="1"/>
            <p:nvPr/>
          </p:nvSpPr>
          <p:spPr>
            <a:xfrm>
              <a:off x="7391400" y="5715000"/>
              <a:ext cx="3048000" cy="523220"/>
            </a:xfrm>
            <a:prstGeom prst="rect">
              <a:avLst/>
            </a:prstGeom>
            <a:noFill/>
          </p:spPr>
          <p:txBody>
            <a:bodyPr wrap="square" rtlCol="0">
              <a:spAutoFit/>
            </a:bodyPr>
            <a:lstStyle/>
            <a:p>
              <a:pPr algn="l"/>
              <a:r>
                <a:rPr lang="en-US" sz="2800" dirty="0"/>
                <a:t>Bud Scale Scar</a:t>
              </a:r>
            </a:p>
          </p:txBody>
        </p:sp>
        <p:sp>
          <p:nvSpPr>
            <p:cNvPr id="35" name="TextBox 34"/>
            <p:cNvSpPr txBox="1"/>
            <p:nvPr/>
          </p:nvSpPr>
          <p:spPr>
            <a:xfrm>
              <a:off x="2667000" y="5257800"/>
              <a:ext cx="2362200" cy="523220"/>
            </a:xfrm>
            <a:prstGeom prst="rect">
              <a:avLst/>
            </a:prstGeom>
            <a:noFill/>
          </p:spPr>
          <p:txBody>
            <a:bodyPr wrap="square" rtlCol="0">
              <a:spAutoFit/>
            </a:bodyPr>
            <a:lstStyle/>
            <a:p>
              <a:pPr algn="r"/>
              <a:r>
                <a:rPr lang="en-US" sz="2800" dirty="0" err="1"/>
                <a:t>Lenticel</a:t>
              </a:r>
              <a:endParaRPr lang="en-US" sz="2800" dirty="0"/>
            </a:p>
          </p:txBody>
        </p:sp>
        <p:sp>
          <p:nvSpPr>
            <p:cNvPr id="37" name="TextBox 36"/>
            <p:cNvSpPr txBox="1"/>
            <p:nvPr/>
          </p:nvSpPr>
          <p:spPr>
            <a:xfrm>
              <a:off x="1905000" y="2667000"/>
              <a:ext cx="1828800" cy="523220"/>
            </a:xfrm>
            <a:prstGeom prst="rect">
              <a:avLst/>
            </a:prstGeom>
            <a:noFill/>
          </p:spPr>
          <p:txBody>
            <a:bodyPr wrap="square" rtlCol="0">
              <a:spAutoFit/>
            </a:bodyPr>
            <a:lstStyle/>
            <a:p>
              <a:pPr algn="r"/>
              <a:r>
                <a:rPr lang="en-US" sz="2800" dirty="0"/>
                <a:t>Node</a:t>
              </a:r>
            </a:p>
          </p:txBody>
        </p:sp>
        <p:sp>
          <p:nvSpPr>
            <p:cNvPr id="38" name="TextBox 37"/>
            <p:cNvSpPr txBox="1"/>
            <p:nvPr/>
          </p:nvSpPr>
          <p:spPr>
            <a:xfrm>
              <a:off x="2438400" y="3276601"/>
              <a:ext cx="1828800" cy="954107"/>
            </a:xfrm>
            <a:prstGeom prst="rect">
              <a:avLst/>
            </a:prstGeom>
            <a:noFill/>
          </p:spPr>
          <p:txBody>
            <a:bodyPr wrap="square" rtlCol="0">
              <a:spAutoFit/>
            </a:bodyPr>
            <a:lstStyle/>
            <a:p>
              <a:pPr algn="r"/>
              <a:r>
                <a:rPr lang="en-US" sz="2800" dirty="0" err="1"/>
                <a:t>Internode</a:t>
              </a:r>
              <a:endParaRPr lang="en-US" sz="2800" dirty="0"/>
            </a:p>
          </p:txBody>
        </p:sp>
        <p:cxnSp>
          <p:nvCxnSpPr>
            <p:cNvPr id="39" name="Straight Connector 38"/>
            <p:cNvCxnSpPr/>
            <p:nvPr/>
          </p:nvCxnSpPr>
          <p:spPr bwMode="auto">
            <a:xfrm>
              <a:off x="3810000" y="2209800"/>
              <a:ext cx="685800" cy="15240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1" name="TextBox 40"/>
            <p:cNvSpPr txBox="1"/>
            <p:nvPr/>
          </p:nvSpPr>
          <p:spPr>
            <a:xfrm>
              <a:off x="1524000" y="1447801"/>
              <a:ext cx="2667000" cy="954107"/>
            </a:xfrm>
            <a:prstGeom prst="rect">
              <a:avLst/>
            </a:prstGeom>
            <a:noFill/>
          </p:spPr>
          <p:txBody>
            <a:bodyPr wrap="square" rtlCol="0">
              <a:spAutoFit/>
            </a:bodyPr>
            <a:lstStyle/>
            <a:p>
              <a:r>
                <a:rPr lang="en-US" sz="2800" dirty="0"/>
                <a:t>Apical </a:t>
              </a:r>
              <a:r>
                <a:rPr lang="en-US" sz="2800" dirty="0" err="1"/>
                <a:t>Meristem</a:t>
              </a:r>
              <a:endParaRPr lang="en-US" sz="2800" dirty="0"/>
            </a:p>
          </p:txBody>
        </p:sp>
        <p:cxnSp>
          <p:nvCxnSpPr>
            <p:cNvPr id="43" name="Straight Connector 42"/>
            <p:cNvCxnSpPr/>
            <p:nvPr/>
          </p:nvCxnSpPr>
          <p:spPr bwMode="auto">
            <a:xfrm flipV="1">
              <a:off x="7086600" y="1905000"/>
              <a:ext cx="533400" cy="228600"/>
            </a:xfrm>
            <a:prstGeom prst="line">
              <a:avLst/>
            </a:prstGeom>
            <a:ln w="381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7" name="TextBox 46"/>
            <p:cNvSpPr txBox="1"/>
            <p:nvPr/>
          </p:nvSpPr>
          <p:spPr>
            <a:xfrm>
              <a:off x="7543800" y="1600200"/>
              <a:ext cx="2286000" cy="523220"/>
            </a:xfrm>
            <a:prstGeom prst="rect">
              <a:avLst/>
            </a:prstGeom>
            <a:noFill/>
          </p:spPr>
          <p:txBody>
            <a:bodyPr wrap="square" rtlCol="0">
              <a:spAutoFit/>
            </a:bodyPr>
            <a:lstStyle/>
            <a:p>
              <a:pPr algn="l"/>
              <a:r>
                <a:rPr lang="en-US" sz="2800" dirty="0"/>
                <a:t>Bud Scale</a:t>
              </a:r>
            </a:p>
          </p:txBody>
        </p:sp>
      </p:grpSp>
      <p:grpSp>
        <p:nvGrpSpPr>
          <p:cNvPr id="25" name="Group 8"/>
          <p:cNvGrpSpPr>
            <a:grpSpLocks/>
          </p:cNvGrpSpPr>
          <p:nvPr/>
        </p:nvGrpSpPr>
        <p:grpSpPr bwMode="auto">
          <a:xfrm>
            <a:off x="9588171" y="28136"/>
            <a:ext cx="2660748" cy="2236763"/>
            <a:chOff x="921760" y="1143000"/>
            <a:chExt cx="4640840" cy="4212009"/>
          </a:xfrm>
        </p:grpSpPr>
        <p:pic>
          <p:nvPicPr>
            <p:cNvPr id="26" name="Picture 2" descr="http://www.saylorplants.com/images/Syringa/Syrinvulg_HT07_Dec21_med.JPG"/>
            <p:cNvPicPr>
              <a:picLocks noChangeAspect="1" noChangeArrowheads="1"/>
            </p:cNvPicPr>
            <p:nvPr/>
          </p:nvPicPr>
          <p:blipFill rotWithShape="1">
            <a:blip r:embed="rId3">
              <a:extLst>
                <a:ext uri="{28A0092B-C50C-407E-A947-70E740481C1C}">
                  <a14:useLocalDpi xmlns:a14="http://schemas.microsoft.com/office/drawing/2010/main" val="0"/>
                </a:ext>
              </a:extLst>
            </a:blip>
            <a:srcRect l="12128" t="3333" r="8873" b="4540"/>
            <a:stretch/>
          </p:blipFill>
          <p:spPr bwMode="auto">
            <a:xfrm>
              <a:off x="921760" y="1143000"/>
              <a:ext cx="4514749" cy="4212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7"/>
            <p:cNvGrpSpPr>
              <a:grpSpLocks/>
            </p:cNvGrpSpPr>
            <p:nvPr/>
          </p:nvGrpSpPr>
          <p:grpSpPr bwMode="auto">
            <a:xfrm>
              <a:off x="3886200" y="1981200"/>
              <a:ext cx="1676400" cy="685798"/>
              <a:chOff x="5486400" y="2057400"/>
              <a:chExt cx="1676400" cy="685798"/>
            </a:xfrm>
          </p:grpSpPr>
          <p:sp>
            <p:nvSpPr>
              <p:cNvPr id="29" name="TextBox 4"/>
              <p:cNvSpPr txBox="1">
                <a:spLocks noChangeArrowheads="1"/>
              </p:cNvSpPr>
              <p:nvPr/>
            </p:nvSpPr>
            <p:spPr bwMode="auto">
              <a:xfrm>
                <a:off x="5943600" y="2057400"/>
                <a:ext cx="1219200" cy="42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sz="1400" dirty="0">
                    <a:solidFill>
                      <a:schemeClr val="bg1"/>
                    </a:solidFill>
                  </a:rPr>
                  <a:t>bud scales</a:t>
                </a:r>
              </a:p>
            </p:txBody>
          </p:sp>
          <p:cxnSp>
            <p:nvCxnSpPr>
              <p:cNvPr id="31" name="Straight Arrow Connector 6"/>
              <p:cNvCxnSpPr>
                <a:cxnSpLocks noChangeShapeType="1"/>
                <a:stCxn id="29" idx="1"/>
              </p:cNvCxnSpPr>
              <p:nvPr/>
            </p:nvCxnSpPr>
            <p:spPr bwMode="auto">
              <a:xfrm rot="10800000" flipV="1">
                <a:off x="5486400" y="2267588"/>
                <a:ext cx="457200" cy="475610"/>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120976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3536"/>
            <a:ext cx="8229600" cy="1575264"/>
          </a:xfrm>
        </p:spPr>
        <p:txBody>
          <a:bodyPr>
            <a:normAutofit/>
          </a:bodyPr>
          <a:lstStyle/>
          <a:p>
            <a:pPr marL="54864">
              <a:defRPr/>
            </a:pPr>
            <a:r>
              <a:rPr lang="en-US" b="1" u="sng" dirty="0" smtClean="0">
                <a:solidFill>
                  <a:schemeClr val="tx2">
                    <a:tint val="100000"/>
                    <a:shade val="90000"/>
                    <a:satMod val="250000"/>
                    <a:alpha val="100000"/>
                  </a:schemeClr>
                </a:solidFill>
              </a:rPr>
              <a:t>Stem Types</a:t>
            </a:r>
            <a:endParaRPr lang="en-US" b="1" u="sng" dirty="0">
              <a:solidFill>
                <a:schemeClr val="accent1">
                  <a:lumMod val="20000"/>
                  <a:lumOff val="80000"/>
                </a:schemeClr>
              </a:solidFill>
            </a:endParaRPr>
          </a:p>
        </p:txBody>
      </p:sp>
      <p:sp>
        <p:nvSpPr>
          <p:cNvPr id="5" name="Content Placeholder 4"/>
          <p:cNvSpPr>
            <a:spLocks noGrp="1"/>
          </p:cNvSpPr>
          <p:nvPr>
            <p:ph idx="1"/>
          </p:nvPr>
        </p:nvSpPr>
        <p:spPr>
          <a:xfrm>
            <a:off x="618323" y="1479373"/>
            <a:ext cx="7439981" cy="4920175"/>
          </a:xfrm>
        </p:spPr>
        <p:txBody>
          <a:bodyPr>
            <a:normAutofit/>
          </a:bodyPr>
          <a:lstStyle/>
          <a:p>
            <a:pPr marL="0" indent="0">
              <a:spcBef>
                <a:spcPts val="0"/>
              </a:spcBef>
              <a:buNone/>
              <a:defRPr/>
            </a:pPr>
            <a:r>
              <a:rPr lang="en-US" sz="2800" b="1" i="1" dirty="0" smtClean="0"/>
              <a:t>Herbaceous stems</a:t>
            </a:r>
          </a:p>
          <a:p>
            <a:pPr>
              <a:spcBef>
                <a:spcPts val="0"/>
              </a:spcBef>
              <a:buFontTx/>
              <a:buChar char="-"/>
              <a:defRPr/>
            </a:pPr>
            <a:r>
              <a:rPr lang="en-US" sz="2800" dirty="0"/>
              <a:t>S</a:t>
            </a:r>
            <a:r>
              <a:rPr lang="en-US" sz="2800" dirty="0" smtClean="0"/>
              <a:t>oft, green, flexible</a:t>
            </a:r>
          </a:p>
          <a:p>
            <a:pPr>
              <a:spcBef>
                <a:spcPts val="0"/>
              </a:spcBef>
              <a:buFontTx/>
              <a:buChar char="-"/>
              <a:defRPr/>
            </a:pPr>
            <a:r>
              <a:rPr lang="en-US" sz="2800" dirty="0"/>
              <a:t>A</a:t>
            </a:r>
            <a:r>
              <a:rPr lang="en-US" sz="2800" dirty="0" smtClean="0"/>
              <a:t>nnuals, biennials, or perennials that </a:t>
            </a:r>
            <a:r>
              <a:rPr lang="en-US" sz="2800" u="sng" dirty="0" smtClean="0"/>
              <a:t>die to the ground </a:t>
            </a:r>
            <a:r>
              <a:rPr lang="en-US" sz="2800" dirty="0" smtClean="0"/>
              <a:t>at the end of the growing season </a:t>
            </a:r>
            <a:endParaRPr lang="en-US" sz="2800" dirty="0"/>
          </a:p>
          <a:p>
            <a:pPr marL="0" indent="0">
              <a:spcBef>
                <a:spcPts val="0"/>
              </a:spcBef>
              <a:buNone/>
              <a:defRPr/>
            </a:pPr>
            <a:r>
              <a:rPr lang="en-US" sz="2800" b="1" i="1" dirty="0" smtClean="0"/>
              <a:t>Woody stems</a:t>
            </a:r>
          </a:p>
          <a:p>
            <a:pPr>
              <a:spcBef>
                <a:spcPts val="0"/>
              </a:spcBef>
              <a:buFontTx/>
              <a:buChar char="-"/>
              <a:defRPr/>
            </a:pPr>
            <a:r>
              <a:rPr lang="en-US" sz="2800" dirty="0" smtClean="0"/>
              <a:t>Hard, produce secondary growth</a:t>
            </a:r>
          </a:p>
          <a:p>
            <a:pPr>
              <a:spcBef>
                <a:spcPts val="0"/>
              </a:spcBef>
              <a:buFontTx/>
              <a:buChar char="-"/>
              <a:defRPr/>
            </a:pPr>
            <a:r>
              <a:rPr lang="en-US" sz="2800" dirty="0"/>
              <a:t>M</a:t>
            </a:r>
            <a:r>
              <a:rPr lang="en-US" sz="2800" dirty="0" smtClean="0"/>
              <a:t>ay go dormant at the end of a growing season</a:t>
            </a:r>
            <a:endParaRPr lang="en-US" sz="2800" dirty="0"/>
          </a:p>
        </p:txBody>
      </p:sp>
      <p:pic>
        <p:nvPicPr>
          <p:cNvPr id="3074" name="Picture 2" descr="C:\Documents and Settings\myers\Local Settings\Temporary Internet Files\Content.IE5\NIVAYTIG\MPj03989770000[1].jpg"/>
          <p:cNvPicPr>
            <a:picLocks noChangeAspect="1" noChangeArrowheads="1"/>
          </p:cNvPicPr>
          <p:nvPr/>
        </p:nvPicPr>
        <p:blipFill>
          <a:blip r:embed="rId3"/>
          <a:srcRect/>
          <a:stretch>
            <a:fillRect/>
          </a:stretch>
        </p:blipFill>
        <p:spPr bwMode="auto">
          <a:xfrm>
            <a:off x="8772347" y="432980"/>
            <a:ext cx="1553294" cy="2717625"/>
          </a:xfrm>
          <a:prstGeom prst="rect">
            <a:avLst/>
          </a:prstGeom>
          <a:noFill/>
          <a:ln w="9525">
            <a:noFill/>
            <a:miter lim="800000"/>
            <a:headEnd/>
            <a:tailEnd/>
          </a:ln>
        </p:spPr>
      </p:pic>
      <p:pic>
        <p:nvPicPr>
          <p:cNvPr id="6" name="Picture 5" descr="catalpaleafscar"/>
          <p:cNvPicPr>
            <a:picLocks noChangeAspect="1" noChangeArrowheads="1"/>
          </p:cNvPicPr>
          <p:nvPr/>
        </p:nvPicPr>
        <p:blipFill rotWithShape="1">
          <a:blip r:embed="rId4">
            <a:extLst>
              <a:ext uri="{28A0092B-C50C-407E-A947-70E740481C1C}">
                <a14:useLocalDpi xmlns:a14="http://schemas.microsoft.com/office/drawing/2010/main" val="0"/>
              </a:ext>
            </a:extLst>
          </a:blip>
          <a:srcRect b="5398"/>
          <a:stretch/>
        </p:blipFill>
        <p:spPr bwMode="auto">
          <a:xfrm>
            <a:off x="8348122" y="3385669"/>
            <a:ext cx="2054431" cy="339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Düz Ok Bağlayıcısı 6"/>
          <p:cNvCxnSpPr>
            <a:endCxn id="13" idx="1"/>
          </p:cNvCxnSpPr>
          <p:nvPr/>
        </p:nvCxnSpPr>
        <p:spPr>
          <a:xfrm>
            <a:off x="9451068" y="5064412"/>
            <a:ext cx="1295812" cy="702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Düz Ok Bağlayıcısı 8"/>
          <p:cNvCxnSpPr>
            <a:endCxn id="11" idx="1"/>
          </p:cNvCxnSpPr>
          <p:nvPr/>
        </p:nvCxnSpPr>
        <p:spPr>
          <a:xfrm flipV="1">
            <a:off x="9776208" y="4386775"/>
            <a:ext cx="859515" cy="3195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Metin kutusu 10"/>
          <p:cNvSpPr txBox="1"/>
          <p:nvPr/>
        </p:nvSpPr>
        <p:spPr>
          <a:xfrm>
            <a:off x="10635723" y="4202109"/>
            <a:ext cx="1310640" cy="369332"/>
          </a:xfrm>
          <a:prstGeom prst="rect">
            <a:avLst/>
          </a:prstGeom>
          <a:noFill/>
        </p:spPr>
        <p:txBody>
          <a:bodyPr wrap="square" rtlCol="0">
            <a:spAutoFit/>
          </a:bodyPr>
          <a:lstStyle/>
          <a:p>
            <a:r>
              <a:rPr lang="tr-TR" dirty="0" err="1" smtClean="0"/>
              <a:t>lenticel</a:t>
            </a:r>
            <a:endParaRPr lang="en-US" dirty="0"/>
          </a:p>
        </p:txBody>
      </p:sp>
      <p:sp>
        <p:nvSpPr>
          <p:cNvPr id="13" name="Metin kutusu 12"/>
          <p:cNvSpPr txBox="1"/>
          <p:nvPr/>
        </p:nvSpPr>
        <p:spPr>
          <a:xfrm>
            <a:off x="10746880" y="4950041"/>
            <a:ext cx="1310640" cy="369332"/>
          </a:xfrm>
          <a:prstGeom prst="rect">
            <a:avLst/>
          </a:prstGeom>
          <a:noFill/>
        </p:spPr>
        <p:txBody>
          <a:bodyPr wrap="square" rtlCol="0">
            <a:spAutoFit/>
          </a:bodyPr>
          <a:lstStyle/>
          <a:p>
            <a:r>
              <a:rPr lang="tr-TR" dirty="0" err="1" smtClean="0"/>
              <a:t>Leaf</a:t>
            </a:r>
            <a:r>
              <a:rPr lang="tr-TR" dirty="0" smtClean="0"/>
              <a:t> </a:t>
            </a:r>
            <a:r>
              <a:rPr lang="tr-TR" dirty="0" err="1" smtClean="0"/>
              <a:t>scar</a:t>
            </a:r>
            <a:endParaRPr lang="en-US" dirty="0"/>
          </a:p>
        </p:txBody>
      </p:sp>
      <p:pic>
        <p:nvPicPr>
          <p:cNvPr id="14" name="Picture 2" descr="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826" y="4391735"/>
            <a:ext cx="5071865" cy="23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0290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890" y="0"/>
            <a:ext cx="8911687" cy="1280890"/>
          </a:xfrm>
        </p:spPr>
        <p:txBody>
          <a:bodyPr>
            <a:normAutofit/>
          </a:bodyPr>
          <a:lstStyle/>
          <a:p>
            <a:r>
              <a:rPr lang="tr-TR" sz="4800" dirty="0" err="1" smtClean="0"/>
              <a:t>Primary</a:t>
            </a:r>
            <a:r>
              <a:rPr lang="tr-TR" sz="4800" dirty="0" smtClean="0"/>
              <a:t> </a:t>
            </a:r>
            <a:r>
              <a:rPr lang="tr-TR" sz="4800" dirty="0" err="1" smtClean="0"/>
              <a:t>stem</a:t>
            </a:r>
            <a:r>
              <a:rPr lang="tr-TR" sz="4800" dirty="0" smtClean="0"/>
              <a:t> </a:t>
            </a:r>
            <a:r>
              <a:rPr lang="tr-TR" sz="4800" dirty="0" err="1" smtClean="0"/>
              <a:t>structure</a:t>
            </a:r>
            <a:endParaRPr lang="tr-TR" sz="4800" dirty="0"/>
          </a:p>
        </p:txBody>
      </p:sp>
      <p:sp>
        <p:nvSpPr>
          <p:cNvPr id="4" name="Dikdörtgen 3"/>
          <p:cNvSpPr/>
          <p:nvPr/>
        </p:nvSpPr>
        <p:spPr>
          <a:xfrm>
            <a:off x="1063242" y="1953282"/>
            <a:ext cx="5048516" cy="4154984"/>
          </a:xfrm>
          <a:prstGeom prst="rect">
            <a:avLst/>
          </a:prstGeom>
        </p:spPr>
        <p:txBody>
          <a:bodyPr wrap="square">
            <a:spAutoFit/>
          </a:bodyPr>
          <a:lstStyle/>
          <a:p>
            <a:pPr marL="285750" indent="-285750" algn="just">
              <a:buFont typeface="Wingdings" panose="05000000000000000000" pitchFamily="2" charset="2"/>
              <a:buChar char="v"/>
            </a:pPr>
            <a:endParaRPr lang="tr-TR" sz="2400" dirty="0" smtClean="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v"/>
            </a:pPr>
            <a:r>
              <a:rPr lang="en-US" sz="2400" b="1"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shoot apical meristem and the primary meristems lie at the </a:t>
            </a:r>
            <a:r>
              <a:rPr lang="en-US" sz="2400" b="1" dirty="0">
                <a:solidFill>
                  <a:srgbClr val="FF0000"/>
                </a:solidFill>
                <a:latin typeface="Arial" panose="020B0604020202020204" pitchFamily="34" charset="0"/>
                <a:cs typeface="Arial" panose="020B0604020202020204" pitchFamily="34" charset="0"/>
              </a:rPr>
              <a:t>apex of the shoot </a:t>
            </a:r>
            <a:r>
              <a:rPr lang="en-US" sz="2400" b="1" dirty="0" smtClean="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give rise to the primary tissues of the stem. </a:t>
            </a:r>
            <a:r>
              <a:rPr lang="en-US" sz="2400" dirty="0">
                <a:latin typeface="Arial" panose="020B0604020202020204" pitchFamily="34" charset="0"/>
                <a:cs typeface="Arial" panose="020B0604020202020204" pitchFamily="34" charset="0"/>
              </a:rPr>
              <a:t>The shoot apical meristem produces leaves and axillary buds exogenously; as a result, the epidermis of stems and leaves is continuous. </a:t>
            </a:r>
            <a:endParaRPr lang="tr-TR" sz="2400" dirty="0" smtClean="0">
              <a:latin typeface="Arial" panose="020B0604020202020204" pitchFamily="34" charset="0"/>
              <a:cs typeface="Arial" panose="020B0604020202020204" pitchFamily="34" charset="0"/>
            </a:endParaRPr>
          </a:p>
          <a:p>
            <a:pPr algn="just"/>
            <a:endParaRPr lang="tr-TR" sz="2400" dirty="0">
              <a:solidFill>
                <a:srgbClr val="7030A0"/>
              </a:solidFill>
              <a:latin typeface="Arial" panose="020B0604020202020204" pitchFamily="34" charset="0"/>
              <a:cs typeface="Arial" panose="020B0604020202020204" pitchFamily="34" charset="0"/>
            </a:endParaRPr>
          </a:p>
        </p:txBody>
      </p:sp>
      <p:pic>
        <p:nvPicPr>
          <p:cNvPr id="3074" name="Picture 2" descr="shoot apex stem ile ilgili görsel sonucu"/>
          <p:cNvPicPr>
            <a:picLocks noChangeAspect="1" noChangeArrowheads="1"/>
          </p:cNvPicPr>
          <p:nvPr/>
        </p:nvPicPr>
        <p:blipFill rotWithShape="1">
          <a:blip r:embed="rId3">
            <a:extLst>
              <a:ext uri="{28A0092B-C50C-407E-A947-70E740481C1C}">
                <a14:useLocalDpi xmlns:a14="http://schemas.microsoft.com/office/drawing/2010/main" val="0"/>
              </a:ext>
            </a:extLst>
          </a:blip>
          <a:srcRect l="13334" t="2605" r="6653"/>
          <a:stretch/>
        </p:blipFill>
        <p:spPr bwMode="auto">
          <a:xfrm>
            <a:off x="6443458" y="931652"/>
            <a:ext cx="5456239" cy="577803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8822027" y="884056"/>
            <a:ext cx="2077275" cy="59242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84802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en-US"/>
          </a:p>
        </p:txBody>
      </p:sp>
      <p:pic>
        <p:nvPicPr>
          <p:cNvPr id="5" name="Resim 4"/>
          <p:cNvPicPr>
            <a:picLocks noChangeAspect="1"/>
          </p:cNvPicPr>
          <p:nvPr/>
        </p:nvPicPr>
        <p:blipFill rotWithShape="1">
          <a:blip r:embed="rId3"/>
          <a:srcRect l="4198" t="13289" r="6661" b="11532"/>
          <a:stretch/>
        </p:blipFill>
        <p:spPr>
          <a:xfrm>
            <a:off x="5178154" y="15240"/>
            <a:ext cx="7013847" cy="4450080"/>
          </a:xfrm>
          <a:prstGeom prst="rect">
            <a:avLst/>
          </a:prstGeom>
        </p:spPr>
      </p:pic>
      <p:pic>
        <p:nvPicPr>
          <p:cNvPr id="4" name="Resim 3"/>
          <p:cNvPicPr>
            <a:picLocks noChangeAspect="1"/>
          </p:cNvPicPr>
          <p:nvPr/>
        </p:nvPicPr>
        <p:blipFill rotWithShape="1">
          <a:blip r:embed="rId4"/>
          <a:srcRect t="10442" b="7036"/>
          <a:stretch/>
        </p:blipFill>
        <p:spPr>
          <a:xfrm>
            <a:off x="8569025" y="4480560"/>
            <a:ext cx="3622975" cy="2249181"/>
          </a:xfrm>
          <a:prstGeom prst="rect">
            <a:avLst/>
          </a:prstGeom>
        </p:spPr>
      </p:pic>
      <p:pic>
        <p:nvPicPr>
          <p:cNvPr id="6" name="Picture 4" descr="DevFlowChart500"/>
          <p:cNvPicPr>
            <a:picLocks noChangeAspect="1" noChangeArrowheads="1"/>
          </p:cNvPicPr>
          <p:nvPr/>
        </p:nvPicPr>
        <p:blipFill>
          <a:blip r:embed="rId5">
            <a:extLst>
              <a:ext uri="{28A0092B-C50C-407E-A947-70E740481C1C}">
                <a14:useLocalDpi xmlns:a14="http://schemas.microsoft.com/office/drawing/2010/main" val="0"/>
              </a:ext>
            </a:extLst>
          </a:blip>
          <a:srcRect b="3127"/>
          <a:stretch>
            <a:fillRect/>
          </a:stretch>
        </p:blipFill>
        <p:spPr bwMode="auto">
          <a:xfrm>
            <a:off x="-9796" y="0"/>
            <a:ext cx="5187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480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86958" y="306185"/>
            <a:ext cx="10178322" cy="653935"/>
          </a:xfrm>
        </p:spPr>
        <p:txBody>
          <a:bodyPr>
            <a:normAutofit fontScale="90000"/>
          </a:bodyPr>
          <a:lstStyle/>
          <a:p>
            <a:r>
              <a:rPr lang="tr-TR" dirty="0" err="1" smtClean="0"/>
              <a:t>Prımary</a:t>
            </a:r>
            <a:r>
              <a:rPr lang="tr-TR" dirty="0" smtClean="0"/>
              <a:t> </a:t>
            </a:r>
            <a:r>
              <a:rPr lang="tr-TR" dirty="0" err="1" smtClean="0"/>
              <a:t>and</a:t>
            </a:r>
            <a:r>
              <a:rPr lang="tr-TR" dirty="0" smtClean="0"/>
              <a:t> </a:t>
            </a:r>
            <a:r>
              <a:rPr lang="tr-TR" dirty="0" err="1" smtClean="0"/>
              <a:t>secondary</a:t>
            </a:r>
            <a:r>
              <a:rPr lang="tr-TR" dirty="0" smtClean="0"/>
              <a:t> </a:t>
            </a:r>
            <a:r>
              <a:rPr lang="tr-TR" dirty="0" err="1" smtClean="0"/>
              <a:t>growth</a:t>
            </a:r>
            <a:endParaRPr lang="en-US" dirty="0"/>
          </a:p>
        </p:txBody>
      </p:sp>
      <p:pic>
        <p:nvPicPr>
          <p:cNvPr id="4" name="Resim 3"/>
          <p:cNvPicPr>
            <a:picLocks noChangeAspect="1"/>
          </p:cNvPicPr>
          <p:nvPr/>
        </p:nvPicPr>
        <p:blipFill>
          <a:blip r:embed="rId3"/>
          <a:stretch>
            <a:fillRect/>
          </a:stretch>
        </p:blipFill>
        <p:spPr>
          <a:xfrm>
            <a:off x="1341120" y="1210780"/>
            <a:ext cx="4518015" cy="5559114"/>
          </a:xfrm>
          <a:prstGeom prst="rect">
            <a:avLst/>
          </a:prstGeom>
        </p:spPr>
      </p:pic>
      <p:pic>
        <p:nvPicPr>
          <p:cNvPr id="5" name="Resim 4"/>
          <p:cNvPicPr>
            <a:picLocks noChangeAspect="1"/>
          </p:cNvPicPr>
          <p:nvPr/>
        </p:nvPicPr>
        <p:blipFill>
          <a:blip r:embed="rId4"/>
          <a:stretch>
            <a:fillRect/>
          </a:stretch>
        </p:blipFill>
        <p:spPr>
          <a:xfrm>
            <a:off x="6484777" y="1210780"/>
            <a:ext cx="4462222" cy="5559114"/>
          </a:xfrm>
          <a:prstGeom prst="rect">
            <a:avLst/>
          </a:prstGeom>
        </p:spPr>
      </p:pic>
    </p:spTree>
    <p:extLst>
      <p:ext uri="{BB962C8B-B14F-4D97-AF65-F5344CB8AC3E}">
        <p14:creationId xmlns:p14="http://schemas.microsoft.com/office/powerpoint/2010/main" val="81601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951534" y="700448"/>
            <a:ext cx="10676586" cy="1631216"/>
          </a:xfrm>
          <a:prstGeom prst="rect">
            <a:avLst/>
          </a:prstGeom>
        </p:spPr>
        <p:txBody>
          <a:bodyPr wrap="square">
            <a:spAutoFit/>
          </a:bodyPr>
          <a:lstStyle/>
          <a:p>
            <a:pPr algn="just"/>
            <a:r>
              <a:rPr lang="en-US" sz="2000" dirty="0">
                <a:solidFill>
                  <a:srgbClr val="000000"/>
                </a:solidFill>
                <a:latin typeface="Arial" panose="020B0604020202020204" pitchFamily="34" charset="0"/>
                <a:cs typeface="Arial" panose="020B0604020202020204" pitchFamily="34" charset="0"/>
              </a:rPr>
              <a:t>In the stems of young </a:t>
            </a:r>
            <a:r>
              <a:rPr lang="en-US" sz="2000" u="sng" dirty="0" err="1">
                <a:solidFill>
                  <a:srgbClr val="106596"/>
                </a:solidFill>
                <a:latin typeface="Arial" panose="020B0604020202020204" pitchFamily="34" charset="0"/>
                <a:cs typeface="Arial" panose="020B0604020202020204" pitchFamily="34" charset="0"/>
                <a:hlinkClick r:id="rId3"/>
              </a:rPr>
              <a:t>dicotyledons</a:t>
            </a:r>
            <a:r>
              <a:rPr lang="en-US" sz="2000" dirty="0">
                <a:solidFill>
                  <a:srgbClr val="000000"/>
                </a:solidFill>
                <a:latin typeface="Arial" panose="020B0604020202020204" pitchFamily="34" charset="0"/>
                <a:cs typeface="Arial" panose="020B0604020202020204" pitchFamily="34" charset="0"/>
              </a:rPr>
              <a:t> and </a:t>
            </a:r>
            <a:r>
              <a:rPr lang="en-US" sz="2000" u="sng" dirty="0">
                <a:solidFill>
                  <a:srgbClr val="106596"/>
                </a:solidFill>
                <a:latin typeface="Arial" panose="020B0604020202020204" pitchFamily="34" charset="0"/>
                <a:cs typeface="Arial" panose="020B0604020202020204" pitchFamily="34" charset="0"/>
                <a:hlinkClick r:id="rId4"/>
              </a:rPr>
              <a:t>gymnosperms</a:t>
            </a:r>
            <a:r>
              <a:rPr lang="en-US" sz="2000" dirty="0">
                <a:solidFill>
                  <a:srgbClr val="000000"/>
                </a:solidFill>
                <a:latin typeface="Arial" panose="020B0604020202020204" pitchFamily="34" charset="0"/>
                <a:cs typeface="Arial" panose="020B0604020202020204" pitchFamily="34" charset="0"/>
              </a:rPr>
              <a:t>, the vascular bundles (xylem and phloem) are arranged in a </a:t>
            </a:r>
            <a:r>
              <a:rPr lang="en-US" sz="2000" dirty="0">
                <a:solidFill>
                  <a:srgbClr val="FF0000"/>
                </a:solidFill>
                <a:latin typeface="Arial" panose="020B0604020202020204" pitchFamily="34" charset="0"/>
                <a:cs typeface="Arial" panose="020B0604020202020204" pitchFamily="34" charset="0"/>
              </a:rPr>
              <a:t>circle</a:t>
            </a:r>
            <a:r>
              <a:rPr lang="en-US" sz="2000" dirty="0">
                <a:solidFill>
                  <a:srgbClr val="000000"/>
                </a:solidFill>
                <a:latin typeface="Arial" panose="020B0604020202020204" pitchFamily="34" charset="0"/>
                <a:cs typeface="Arial" panose="020B0604020202020204" pitchFamily="34" charset="0"/>
              </a:rPr>
              <a:t> around a central core of spongy ground </a:t>
            </a:r>
            <a:r>
              <a:rPr lang="en-US" sz="2000" u="sng" dirty="0">
                <a:solidFill>
                  <a:srgbClr val="106596"/>
                </a:solidFill>
                <a:latin typeface="Arial" panose="020B0604020202020204" pitchFamily="34" charset="0"/>
                <a:cs typeface="Arial" panose="020B0604020202020204" pitchFamily="34" charset="0"/>
                <a:hlinkClick r:id="rId5"/>
              </a:rPr>
              <a:t>tissue</a:t>
            </a:r>
            <a:r>
              <a:rPr lang="en-US" sz="2000" dirty="0">
                <a:solidFill>
                  <a:srgbClr val="000000"/>
                </a:solidFill>
                <a:latin typeface="Arial" panose="020B0604020202020204" pitchFamily="34" charset="0"/>
                <a:cs typeface="Arial" panose="020B0604020202020204" pitchFamily="34" charset="0"/>
              </a:rPr>
              <a:t> called the pith. Surrounding the vascular bundles is a layer that varies in thickness in different species and is called the </a:t>
            </a:r>
            <a:r>
              <a:rPr lang="en-US" sz="2000" u="sng" dirty="0">
                <a:solidFill>
                  <a:srgbClr val="106596"/>
                </a:solidFill>
                <a:latin typeface="Arial" panose="020B0604020202020204" pitchFamily="34" charset="0"/>
                <a:cs typeface="Arial" panose="020B0604020202020204" pitchFamily="34" charset="0"/>
                <a:hlinkClick r:id="rId6"/>
              </a:rPr>
              <a:t>cortex</a:t>
            </a:r>
            <a:r>
              <a:rPr lang="en-US" sz="2000" dirty="0">
                <a:solidFill>
                  <a:srgbClr val="000000"/>
                </a:solidFill>
                <a:latin typeface="Arial" panose="020B0604020202020204" pitchFamily="34" charset="0"/>
                <a:cs typeface="Arial" panose="020B0604020202020204" pitchFamily="34" charset="0"/>
              </a:rPr>
              <a:t>. Surrounding this and </a:t>
            </a:r>
            <a:r>
              <a:rPr lang="en-US" sz="2000" u="sng" dirty="0">
                <a:solidFill>
                  <a:srgbClr val="000000"/>
                </a:solidFill>
                <a:latin typeface="Arial" panose="020B0604020202020204" pitchFamily="34" charset="0"/>
                <a:cs typeface="Arial" panose="020B0604020202020204" pitchFamily="34" charset="0"/>
                <a:hlinkClick r:id="rId7"/>
              </a:rPr>
              <a:t>comprising</a:t>
            </a:r>
            <a:r>
              <a:rPr lang="en-US" sz="2000" dirty="0">
                <a:solidFill>
                  <a:srgbClr val="000000"/>
                </a:solidFill>
                <a:latin typeface="Arial" panose="020B0604020202020204" pitchFamily="34" charset="0"/>
                <a:cs typeface="Arial" panose="020B0604020202020204" pitchFamily="34" charset="0"/>
              </a:rPr>
              <a:t> the exterior surface of the stem is a layer called the </a:t>
            </a:r>
            <a:r>
              <a:rPr lang="en-US" sz="2000" u="sng" dirty="0">
                <a:solidFill>
                  <a:srgbClr val="106596"/>
                </a:solidFill>
                <a:latin typeface="Arial" panose="020B0604020202020204" pitchFamily="34" charset="0"/>
                <a:cs typeface="Arial" panose="020B0604020202020204" pitchFamily="34" charset="0"/>
                <a:hlinkClick r:id="rId8"/>
              </a:rPr>
              <a:t>epidermis</a:t>
            </a:r>
            <a:r>
              <a:rPr lang="en-US" sz="2000" dirty="0">
                <a:solidFill>
                  <a:srgbClr val="000000"/>
                </a:solidFill>
                <a:latin typeface="Arial" panose="020B0604020202020204" pitchFamily="34" charset="0"/>
                <a:cs typeface="Arial" panose="020B0604020202020204" pitchFamily="34" charset="0"/>
              </a:rPr>
              <a:t>.</a:t>
            </a:r>
            <a:endParaRPr lang="tr-TR" sz="2000" dirty="0">
              <a:latin typeface="Arial" panose="020B0604020202020204" pitchFamily="34" charset="0"/>
              <a:cs typeface="Arial" panose="020B0604020202020204" pitchFamily="34" charset="0"/>
            </a:endParaRPr>
          </a:p>
        </p:txBody>
      </p:sp>
      <p:sp>
        <p:nvSpPr>
          <p:cNvPr id="6" name="Metin kutusu 5"/>
          <p:cNvSpPr txBox="1"/>
          <p:nvPr/>
        </p:nvSpPr>
        <p:spPr>
          <a:xfrm>
            <a:off x="1197734" y="0"/>
            <a:ext cx="5782185" cy="584775"/>
          </a:xfrm>
          <a:prstGeom prst="rect">
            <a:avLst/>
          </a:prstGeom>
          <a:noFill/>
        </p:spPr>
        <p:txBody>
          <a:bodyPr wrap="square" rtlCol="0">
            <a:spAutoFit/>
          </a:bodyPr>
          <a:lstStyle/>
          <a:p>
            <a:r>
              <a:rPr lang="tr-TR" sz="3200" b="1" u="sng" dirty="0" err="1" smtClean="0"/>
              <a:t>Primary</a:t>
            </a:r>
            <a:r>
              <a:rPr lang="tr-TR" sz="3200" b="1" u="sng" dirty="0" smtClean="0"/>
              <a:t> </a:t>
            </a:r>
            <a:r>
              <a:rPr lang="tr-TR" sz="3200" b="1" u="sng" dirty="0" err="1" smtClean="0"/>
              <a:t>Stem</a:t>
            </a:r>
            <a:r>
              <a:rPr lang="tr-TR" sz="3200" b="1" u="sng" dirty="0" smtClean="0"/>
              <a:t> </a:t>
            </a:r>
            <a:r>
              <a:rPr lang="tr-TR" sz="3200" b="1" u="sng" dirty="0" err="1" smtClean="0"/>
              <a:t>anatomy</a:t>
            </a:r>
            <a:endParaRPr lang="tr-TR" sz="3200" b="1" u="sng" dirty="0"/>
          </a:p>
        </p:txBody>
      </p:sp>
      <p:pic>
        <p:nvPicPr>
          <p:cNvPr id="1026" name="Picture 2" descr="http://www.bio.miami.edu/dana/pix/steminternal.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590" y="2447337"/>
            <a:ext cx="7970993" cy="4339653"/>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5568610" y="2558064"/>
            <a:ext cx="1442434" cy="369332"/>
          </a:xfrm>
          <a:prstGeom prst="rect">
            <a:avLst/>
          </a:prstGeom>
          <a:noFill/>
        </p:spPr>
        <p:txBody>
          <a:bodyPr wrap="square" rtlCol="0">
            <a:spAutoFit/>
          </a:bodyPr>
          <a:lstStyle/>
          <a:p>
            <a:r>
              <a:rPr lang="tr-TR" b="1" dirty="0" smtClean="0"/>
              <a:t>(CORTEX)</a:t>
            </a:r>
            <a:endParaRPr lang="tr-TR" b="1" dirty="0"/>
          </a:p>
        </p:txBody>
      </p:sp>
      <p:pic>
        <p:nvPicPr>
          <p:cNvPr id="7" name="Picture 4" descr="35-07-TissueSystems-L.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88639" y="2275894"/>
            <a:ext cx="3228916" cy="4526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85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lutlar tasarım şablo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Office_13665949_TF03460508" id="{7961A5F8-AD37-46E5-B777-83CDBC30EA30}" vid="{87683579-34D0-4B0D-9A12-F5DF22159786}"/>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DD01B8-816B-49B7-8C81-03AB51D87C54}">
  <ds:schemaRef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40262f94-9f35-4ac3-9a90-690165a166b7"/>
    <ds:schemaRef ds:uri="http://purl.org/dc/terms/"/>
    <ds:schemaRef ds:uri="http://www.w3.org/XML/1998/namespace"/>
    <ds:schemaRef ds:uri="a4f35948-e619-41b3-aa29-22878b09cfd2"/>
    <ds:schemaRef ds:uri="http://schemas.openxmlformats.org/package/2006/metadata/core-properties"/>
  </ds:schemaRefs>
</ds:datastoreItem>
</file>

<file path=customXml/itemProps2.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3.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Bulutlar tasarım slaytları</Template>
  <TotalTime>148</TotalTime>
  <Words>502</Words>
  <Application>Microsoft Office PowerPoint</Application>
  <PresentationFormat>Geniş ekran</PresentationFormat>
  <Paragraphs>66</Paragraphs>
  <Slides>9</Slides>
  <Notes>8</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9</vt:i4>
      </vt:variant>
    </vt:vector>
  </HeadingPairs>
  <TitlesOfParts>
    <vt:vector size="18" baseType="lpstr">
      <vt:lpstr>Arial</vt:lpstr>
      <vt:lpstr>Calibri</vt:lpstr>
      <vt:lpstr>Cambria</vt:lpstr>
      <vt:lpstr>Century Gothic</vt:lpstr>
      <vt:lpstr>Georgia</vt:lpstr>
      <vt:lpstr>Times</vt:lpstr>
      <vt:lpstr>Times New Roman</vt:lpstr>
      <vt:lpstr>Wingdings</vt:lpstr>
      <vt:lpstr>Bulutlar tasarım şablonu</vt:lpstr>
      <vt:lpstr>BIO 206  PLANT MORPHOLOGY</vt:lpstr>
      <vt:lpstr>STEM:</vt:lpstr>
      <vt:lpstr>STEM FUNCTIONS</vt:lpstr>
      <vt:lpstr>External Stem Structure</vt:lpstr>
      <vt:lpstr>Stem Types</vt:lpstr>
      <vt:lpstr>Primary stem structure</vt:lpstr>
      <vt:lpstr>PowerPoint Sunusu</vt:lpstr>
      <vt:lpstr>Prımary and secondary growth</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 206  PLANT MORPHOLOGY</dc:title>
  <dc:creator>aydan acar</dc:creator>
  <cp:lastModifiedBy>aydan acar</cp:lastModifiedBy>
  <cp:revision>6</cp:revision>
  <dcterms:created xsi:type="dcterms:W3CDTF">2020-01-28T17:23:05Z</dcterms:created>
  <dcterms:modified xsi:type="dcterms:W3CDTF">2020-01-29T06:45:42Z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