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  <p:sldMasterId id="2147483873" r:id="rId2"/>
  </p:sldMasterIdLst>
  <p:sldIdLst>
    <p:sldId id="259" r:id="rId3"/>
    <p:sldId id="260" r:id="rId4"/>
    <p:sldId id="263" r:id="rId5"/>
    <p:sldId id="264" r:id="rId6"/>
    <p:sldId id="262" r:id="rId7"/>
    <p:sldId id="265" r:id="rId8"/>
    <p:sldId id="266" r:id="rId9"/>
    <p:sldId id="267" r:id="rId10"/>
    <p:sldId id="261" r:id="rId11"/>
    <p:sldId id="268" r:id="rId12"/>
    <p:sldId id="269" r:id="rId13"/>
    <p:sldId id="256" r:id="rId14"/>
    <p:sldId id="257" r:id="rId15"/>
    <p:sldId id="258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00800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5" autoAdjust="0"/>
    <p:restoredTop sz="94660"/>
  </p:normalViewPr>
  <p:slideViewPr>
    <p:cSldViewPr>
      <p:cViewPr varScale="1">
        <p:scale>
          <a:sx n="72" d="100"/>
          <a:sy n="72" d="100"/>
        </p:scale>
        <p:origin x="1224" y="5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0"/>
            <a:ext cx="6858000" cy="2387600"/>
          </a:xfrm>
        </p:spPr>
        <p:txBody>
          <a:bodyPr anchor="b">
            <a:normAutofit/>
          </a:bodyPr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4226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7888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0362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0363"/>
            <a:ext cx="5800725" cy="581183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3210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67847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41222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9090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24861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2000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73144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03493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7087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41361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36684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87276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579858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06434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705920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3207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65262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88814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45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34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8914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1"/>
            <a:ext cx="3886200" cy="43513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1"/>
            <a:ext cx="3886200" cy="435133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119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1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51"/>
            <a:ext cx="3867150" cy="3680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851"/>
            <a:ext cx="38862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7551"/>
            <a:ext cx="3886201" cy="3680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248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92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949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1"/>
            <a:ext cx="2948940" cy="1600197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0347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22.11.2018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4859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1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22.11.2018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446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Wingdings 2" pitchFamily="18" charset="2"/>
        <a:buChar char="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22.11.2018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7448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  <p:sldLayoutId id="2147483885" r:id="rId12"/>
    <p:sldLayoutId id="2147483886" r:id="rId13"/>
    <p:sldLayoutId id="2147483887" r:id="rId14"/>
    <p:sldLayoutId id="2147483888" r:id="rId15"/>
    <p:sldLayoutId id="214748388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ifa.com/aboutfifa/socialresponsibility/sustainability/index.html" TargetMode="Externa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/>
          <a:srcRect l="25005" t="39640" r="25929" b="22713"/>
          <a:stretch/>
        </p:blipFill>
        <p:spPr>
          <a:xfrm>
            <a:off x="-14114" y="4192"/>
            <a:ext cx="9144000" cy="652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94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mage result for population consumption style and techn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4000" cy="537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1475657" y="310634"/>
            <a:ext cx="36818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srgbClr val="00B0F0"/>
                </a:solidFill>
              </a:rPr>
              <a:t>Population</a:t>
            </a:r>
            <a:r>
              <a:rPr lang="tr-TR" dirty="0">
                <a:solidFill>
                  <a:srgbClr val="00B0F0"/>
                </a:solidFill>
              </a:rPr>
              <a:t> </a:t>
            </a:r>
            <a:r>
              <a:rPr lang="tr-TR" sz="3200" dirty="0" err="1">
                <a:solidFill>
                  <a:srgbClr val="00B0F0"/>
                </a:solidFill>
              </a:rPr>
              <a:t>consumption</a:t>
            </a:r>
            <a:endParaRPr lang="tr-TR" sz="3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47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3664" y="807790"/>
            <a:ext cx="49502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>
                <a:solidFill>
                  <a:schemeClr val="accent2"/>
                </a:solidFill>
              </a:rPr>
              <a:t>Regional</a:t>
            </a:r>
            <a:r>
              <a:rPr lang="tr-TR" sz="2800" dirty="0">
                <a:solidFill>
                  <a:schemeClr val="accent2"/>
                </a:solidFill>
              </a:rPr>
              <a:t> (</a:t>
            </a:r>
            <a:r>
              <a:rPr lang="tr-TR" sz="2800" dirty="0" err="1">
                <a:solidFill>
                  <a:schemeClr val="accent2"/>
                </a:solidFill>
              </a:rPr>
              <a:t>fair</a:t>
            </a:r>
            <a:r>
              <a:rPr lang="tr-TR" sz="2800" dirty="0">
                <a:solidFill>
                  <a:schemeClr val="accent2"/>
                </a:solidFill>
              </a:rPr>
              <a:t>) </a:t>
            </a:r>
            <a:r>
              <a:rPr lang="tr-TR" sz="2800" dirty="0" err="1">
                <a:solidFill>
                  <a:schemeClr val="accent2"/>
                </a:solidFill>
              </a:rPr>
              <a:t>trade</a:t>
            </a:r>
            <a:r>
              <a:rPr lang="tr-TR" sz="2800" dirty="0">
                <a:solidFill>
                  <a:schemeClr val="accent2"/>
                </a:solidFill>
              </a:rPr>
              <a:t> </a:t>
            </a:r>
            <a:r>
              <a:rPr lang="tr-TR" sz="2800" dirty="0" err="1" smtClean="0">
                <a:solidFill>
                  <a:schemeClr val="accent2"/>
                </a:solidFill>
              </a:rPr>
              <a:t>products</a:t>
            </a:r>
            <a:endParaRPr lang="tr-TR" sz="2800" dirty="0">
              <a:solidFill>
                <a:schemeClr val="accent2"/>
              </a:solidFill>
            </a:endParaRPr>
          </a:p>
        </p:txBody>
      </p:sp>
      <p:pic>
        <p:nvPicPr>
          <p:cNvPr id="9218" name="Picture 2" descr="Image result for Regional (fair) trade produc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908720"/>
            <a:ext cx="2941026" cy="410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wfto.com/sites/default/files/styles/teaser/public/field/image/Charter%20web2.jpg?itok=OBPDwY6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01008"/>
            <a:ext cx="4520682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212797" y="181584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6A6A6A"/>
                </a:solidFill>
                <a:latin typeface="arial" panose="020B0604020202020204" pitchFamily="34" charset="0"/>
              </a:rPr>
              <a:t>Fair trade</a:t>
            </a:r>
            <a:r>
              <a:rPr lang="en-US" dirty="0">
                <a:solidFill>
                  <a:srgbClr val="545454"/>
                </a:solidFill>
                <a:latin typeface="arial" panose="020B0604020202020204" pitchFamily="34" charset="0"/>
              </a:rPr>
              <a:t> is a social movement whose stated goal is to help producers in developing countries achieve better trading conditions and to promote sustainability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9660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3131840" y="404664"/>
            <a:ext cx="2952328" cy="100811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Sürdürülebilirlik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1259632" y="1844824"/>
            <a:ext cx="1728192" cy="100811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rgbClr val="002060"/>
                </a:solidFill>
              </a:rPr>
              <a:t>Ekonomik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3635896" y="1844824"/>
            <a:ext cx="1728192" cy="100811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rgbClr val="008000"/>
                </a:solidFill>
              </a:rPr>
              <a:t>Çevresel</a:t>
            </a:r>
            <a:endParaRPr lang="tr-TR" b="1" dirty="0">
              <a:solidFill>
                <a:srgbClr val="008000"/>
              </a:solidFill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6012160" y="1844824"/>
            <a:ext cx="1728192" cy="100811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Sosyal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13" name="12 Metin kutusu"/>
          <p:cNvSpPr txBox="1"/>
          <p:nvPr/>
        </p:nvSpPr>
        <p:spPr>
          <a:xfrm>
            <a:off x="971600" y="3140968"/>
            <a:ext cx="20162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/>
              <a:t>-Maliyetlerin azalması</a:t>
            </a:r>
          </a:p>
          <a:p>
            <a:r>
              <a:rPr lang="tr-TR" sz="1600" dirty="0" smtClean="0"/>
              <a:t>-Özvarlıkların etkin     kullanılması.</a:t>
            </a:r>
          </a:p>
          <a:p>
            <a:r>
              <a:rPr lang="tr-TR" sz="1600" dirty="0" smtClean="0"/>
              <a:t>-Kalite</a:t>
            </a:r>
          </a:p>
          <a:p>
            <a:r>
              <a:rPr lang="tr-TR" sz="1600" dirty="0" smtClean="0"/>
              <a:t>Müşteri memnuniyeti</a:t>
            </a:r>
          </a:p>
          <a:p>
            <a:endParaRPr lang="tr-TR" sz="1600" dirty="0" smtClean="0"/>
          </a:p>
          <a:p>
            <a:endParaRPr lang="tr-TR" sz="1600" dirty="0"/>
          </a:p>
        </p:txBody>
      </p:sp>
      <p:sp>
        <p:nvSpPr>
          <p:cNvPr id="15" name="14 Metin kutusu"/>
          <p:cNvSpPr txBox="1"/>
          <p:nvPr/>
        </p:nvSpPr>
        <p:spPr>
          <a:xfrm>
            <a:off x="3419872" y="3140968"/>
            <a:ext cx="2268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-</a:t>
            </a:r>
            <a:r>
              <a:rPr lang="tr-TR" sz="1200" dirty="0" err="1" smtClean="0"/>
              <a:t>Salınımların</a:t>
            </a:r>
            <a:r>
              <a:rPr lang="tr-TR" sz="1200" dirty="0" smtClean="0"/>
              <a:t> azaltılması</a:t>
            </a:r>
          </a:p>
          <a:p>
            <a:r>
              <a:rPr lang="tr-TR" sz="1200" dirty="0" smtClean="0"/>
              <a:t>-Atıkların azaltılması</a:t>
            </a:r>
          </a:p>
          <a:p>
            <a:r>
              <a:rPr lang="tr-TR" sz="1200" dirty="0" smtClean="0"/>
              <a:t>-Enerji verimliliği</a:t>
            </a:r>
          </a:p>
          <a:p>
            <a:r>
              <a:rPr lang="tr-TR" sz="1200" dirty="0" smtClean="0"/>
              <a:t> -Doğal kaynakların korunması</a:t>
            </a:r>
            <a:endParaRPr lang="tr-TR" sz="1200" dirty="0"/>
          </a:p>
        </p:txBody>
      </p:sp>
      <p:sp>
        <p:nvSpPr>
          <p:cNvPr id="16" name="15 Metin kutusu"/>
          <p:cNvSpPr txBox="1"/>
          <p:nvPr/>
        </p:nvSpPr>
        <p:spPr>
          <a:xfrm>
            <a:off x="6084168" y="3140968"/>
            <a:ext cx="20162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 smtClean="0"/>
              <a:t>-Sağlık ve güvenlik</a:t>
            </a:r>
          </a:p>
          <a:p>
            <a:r>
              <a:rPr lang="tr-TR" sz="1200" dirty="0" smtClean="0"/>
              <a:t>-Toplum üzerinde en az olumsuz etki</a:t>
            </a:r>
          </a:p>
          <a:p>
            <a:r>
              <a:rPr lang="tr-TR" sz="1200" dirty="0" smtClean="0"/>
              <a:t>-Kanun ve  yönetmeliklere uyum</a:t>
            </a:r>
          </a:p>
          <a:p>
            <a:r>
              <a:rPr lang="tr-TR" sz="1200" dirty="0" smtClean="0"/>
              <a:t>-Paydaşlarla güçlü  ilişkilerin kurulması</a:t>
            </a:r>
            <a:endParaRPr lang="tr-TR" sz="1200" dirty="0"/>
          </a:p>
        </p:txBody>
      </p:sp>
      <p:cxnSp>
        <p:nvCxnSpPr>
          <p:cNvPr id="27" name="26 Düz Ok Bağlayıcısı"/>
          <p:cNvCxnSpPr>
            <a:stCxn id="7" idx="1"/>
          </p:cNvCxnSpPr>
          <p:nvPr/>
        </p:nvCxnSpPr>
        <p:spPr>
          <a:xfrm flipH="1">
            <a:off x="1979712" y="908720"/>
            <a:ext cx="1152128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Düz Ok Bağlayıcısı"/>
          <p:cNvCxnSpPr/>
          <p:nvPr/>
        </p:nvCxnSpPr>
        <p:spPr>
          <a:xfrm>
            <a:off x="6084168" y="836712"/>
            <a:ext cx="1224136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Düz Ok Bağlayıcısı"/>
          <p:cNvCxnSpPr>
            <a:stCxn id="10" idx="3"/>
            <a:endCxn id="11" idx="1"/>
          </p:cNvCxnSpPr>
          <p:nvPr/>
        </p:nvCxnSpPr>
        <p:spPr>
          <a:xfrm>
            <a:off x="2987824" y="2348880"/>
            <a:ext cx="648072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Düz Ok Bağlayıcısı"/>
          <p:cNvCxnSpPr/>
          <p:nvPr/>
        </p:nvCxnSpPr>
        <p:spPr>
          <a:xfrm>
            <a:off x="5364088" y="2348880"/>
            <a:ext cx="648072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331640" y="2556629"/>
            <a:ext cx="6624736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tr-TR" sz="9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Verdana" pitchFamily="34" charset="0"/>
                <a:cs typeface="Arial" pitchFamily="34" charset="0"/>
                <a:hlinkClick r:id="rId2"/>
              </a:rPr>
              <a:t/>
            </a:r>
            <a:br>
              <a:rPr kumimoji="0" lang="tr-TR" sz="9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Verdana" pitchFamily="34" charset="0"/>
                <a:cs typeface="Arial" pitchFamily="34" charset="0"/>
                <a:hlinkClick r:id="rId2"/>
              </a:rPr>
            </a:b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FIFA- Sürdürebilirlik boyutları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Football for Hope</a:t>
            </a:r>
          </a:p>
          <a:p>
            <a:r>
              <a:rPr lang="en-US" dirty="0"/>
              <a:t>Football for the Planet</a:t>
            </a:r>
          </a:p>
          <a:p>
            <a:r>
              <a:rPr lang="en-US" dirty="0"/>
              <a:t>Anti-discrimination</a:t>
            </a:r>
          </a:p>
          <a:p>
            <a:r>
              <a:rPr lang="en-US" dirty="0"/>
              <a:t>Fair Play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698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IAAF SUSTAINABLE DEVELOPMENT COMMISSION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708920"/>
            <a:ext cx="45720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366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7318" y="306010"/>
            <a:ext cx="6946132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rgbClr val="0070C0"/>
                </a:solidFill>
              </a:rPr>
              <a:t> </a:t>
            </a:r>
            <a:r>
              <a:rPr lang="tr-TR" sz="3200" dirty="0" err="1" smtClean="0">
                <a:solidFill>
                  <a:srgbClr val="0070C0"/>
                </a:solidFill>
              </a:rPr>
              <a:t>Sustainable</a:t>
            </a:r>
            <a:r>
              <a:rPr lang="tr-TR" sz="3200" dirty="0" smtClean="0">
                <a:solidFill>
                  <a:srgbClr val="0070C0"/>
                </a:solidFill>
              </a:rPr>
              <a:t> </a:t>
            </a:r>
            <a:r>
              <a:rPr lang="tr-TR" sz="3200" dirty="0" err="1">
                <a:solidFill>
                  <a:srgbClr val="0070C0"/>
                </a:solidFill>
              </a:rPr>
              <a:t>development</a:t>
            </a:r>
            <a:r>
              <a:rPr lang="tr-TR" sz="3200" dirty="0">
                <a:solidFill>
                  <a:srgbClr val="0070C0"/>
                </a:solidFill>
              </a:rPr>
              <a:t> </a:t>
            </a:r>
            <a:r>
              <a:rPr lang="tr-TR" sz="3200" dirty="0" err="1">
                <a:solidFill>
                  <a:srgbClr val="0070C0"/>
                </a:solidFill>
              </a:rPr>
              <a:t>indicators</a:t>
            </a:r>
            <a:r>
              <a:rPr lang="tr-TR" sz="3200" dirty="0">
                <a:solidFill>
                  <a:srgbClr val="0070C0"/>
                </a:solidFill>
              </a:rPr>
              <a:t> </a:t>
            </a:r>
            <a:endParaRPr lang="tr-TR" sz="3200" dirty="0" smtClean="0">
              <a:solidFill>
                <a:srgbClr val="0070C0"/>
              </a:solidFill>
            </a:endParaRPr>
          </a:p>
          <a:p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528570" y="1075996"/>
            <a:ext cx="1227067" cy="552135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vert="wordArtVert" wrap="square">
            <a:spAutoFit/>
          </a:bodyPr>
          <a:lstStyle/>
          <a:p>
            <a:r>
              <a:rPr lang="tr-TR" sz="2000" spc="-150" dirty="0" err="1" smtClean="0">
                <a:solidFill>
                  <a:srgbClr val="FFFF00"/>
                </a:solidFill>
              </a:rPr>
              <a:t>Transportation</a:t>
            </a:r>
            <a:endParaRPr lang="tr-TR" sz="2000" spc="-150" dirty="0" smtClean="0">
              <a:solidFill>
                <a:srgbClr val="FFFF00"/>
              </a:solidFill>
            </a:endParaRPr>
          </a:p>
          <a:p>
            <a:endParaRPr lang="tr-TR" sz="2000" spc="-150" dirty="0">
              <a:solidFill>
                <a:srgbClr val="FFFF00"/>
              </a:solidFill>
            </a:endParaRPr>
          </a:p>
          <a:p>
            <a:r>
              <a:rPr lang="tr-TR" sz="2000" spc="-150" dirty="0" smtClean="0">
                <a:solidFill>
                  <a:srgbClr val="FFFF00"/>
                </a:solidFill>
              </a:rPr>
              <a:t> </a:t>
            </a:r>
            <a:r>
              <a:rPr lang="tr-TR" sz="2000" spc="-150" dirty="0">
                <a:solidFill>
                  <a:srgbClr val="FFFF00"/>
                </a:solidFill>
              </a:rPr>
              <a:t>S</a:t>
            </a:r>
            <a:r>
              <a:rPr lang="tr-TR" sz="2000" spc="-150" dirty="0" smtClean="0">
                <a:solidFill>
                  <a:srgbClr val="FFFF00"/>
                </a:solidFill>
              </a:rPr>
              <a:t>ystem </a:t>
            </a:r>
            <a:endParaRPr lang="tr-TR" sz="2000" spc="-150" dirty="0">
              <a:solidFill>
                <a:srgbClr val="FFFF00"/>
              </a:solidFill>
            </a:endParaRPr>
          </a:p>
        </p:txBody>
      </p:sp>
      <p:pic>
        <p:nvPicPr>
          <p:cNvPr id="1028" name="Picture 4" descr="Factors influencing the Development of Transport System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772816"/>
            <a:ext cx="4536504" cy="4226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030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39552" y="476672"/>
            <a:ext cx="409215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400" dirty="0" err="1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</a:rPr>
              <a:t>Poverty</a:t>
            </a:r>
            <a:r>
              <a:rPr lang="tr-TR" sz="4400" dirty="0">
                <a:solidFill>
                  <a:schemeClr val="accent3">
                    <a:lumMod val="75000"/>
                  </a:schemeClr>
                </a:solidFill>
                <a:latin typeface="Cambria" panose="02040503050406030204" pitchFamily="18" charset="0"/>
              </a:rPr>
              <a:t> rate</a:t>
            </a:r>
          </a:p>
        </p:txBody>
      </p:sp>
      <p:pic>
        <p:nvPicPr>
          <p:cNvPr id="3074" name="Picture 2" descr="Image result for pover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060848"/>
            <a:ext cx="5307050" cy="34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0870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 rot="19052358">
            <a:off x="-298092" y="1192570"/>
            <a:ext cx="462658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6000" dirty="0" err="1"/>
              <a:t>Public</a:t>
            </a:r>
            <a:r>
              <a:rPr lang="tr-TR" sz="6000" dirty="0"/>
              <a:t> </a:t>
            </a:r>
            <a:r>
              <a:rPr lang="tr-TR" sz="6000" dirty="0" err="1"/>
              <a:t>safety</a:t>
            </a:r>
            <a:endParaRPr lang="tr-TR" sz="6000" dirty="0"/>
          </a:p>
        </p:txBody>
      </p:sp>
      <p:pic>
        <p:nvPicPr>
          <p:cNvPr id="4098" name="Picture 2" descr="Image result for public safety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736" y="0"/>
            <a:ext cx="3312368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 result for public safety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708920"/>
            <a:ext cx="3284467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410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social integration theo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340768"/>
            <a:ext cx="4114800" cy="471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Image result for social integration theor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34" y="120876"/>
            <a:ext cx="3384376" cy="2021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 rot="313705">
            <a:off x="1353386" y="2726475"/>
            <a:ext cx="276790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dirty="0" err="1">
                <a:solidFill>
                  <a:srgbClr val="7030A0"/>
                </a:solidFill>
              </a:rPr>
              <a:t>Social</a:t>
            </a:r>
            <a:r>
              <a:rPr lang="tr-TR" sz="4000" dirty="0">
                <a:solidFill>
                  <a:srgbClr val="7030A0"/>
                </a:solidFill>
              </a:rPr>
              <a:t> </a:t>
            </a:r>
            <a:r>
              <a:rPr lang="tr-TR" sz="4000" dirty="0" err="1" smtClean="0">
                <a:solidFill>
                  <a:srgbClr val="7030A0"/>
                </a:solidFill>
              </a:rPr>
              <a:t>integration</a:t>
            </a:r>
            <a:endParaRPr lang="tr-TR" sz="4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797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71600" y="1124744"/>
            <a:ext cx="37192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dirty="0" err="1">
                <a:solidFill>
                  <a:srgbClr val="C00000"/>
                </a:solidFill>
              </a:rPr>
              <a:t>Leisure</a:t>
            </a:r>
            <a:r>
              <a:rPr lang="tr-TR" sz="4000" dirty="0">
                <a:solidFill>
                  <a:srgbClr val="C00000"/>
                </a:solidFill>
              </a:rPr>
              <a:t> </a:t>
            </a:r>
            <a:r>
              <a:rPr lang="tr-TR" sz="4000" dirty="0" err="1">
                <a:solidFill>
                  <a:srgbClr val="C00000"/>
                </a:solidFill>
              </a:rPr>
              <a:t>activity</a:t>
            </a:r>
            <a:endParaRPr lang="tr-TR" sz="4000" dirty="0">
              <a:solidFill>
                <a:srgbClr val="C00000"/>
              </a:solidFill>
            </a:endParaRPr>
          </a:p>
        </p:txBody>
      </p:sp>
      <p:pic>
        <p:nvPicPr>
          <p:cNvPr id="5122" name="Picture 2" descr="Image result for leisure activit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975" y="2276872"/>
            <a:ext cx="5714183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3715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01947" y="220468"/>
            <a:ext cx="48029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dirty="0" err="1">
                <a:solidFill>
                  <a:srgbClr val="FF0000"/>
                </a:solidFill>
              </a:rPr>
              <a:t>Health</a:t>
            </a:r>
            <a:r>
              <a:rPr lang="tr-TR" sz="4000" dirty="0">
                <a:solidFill>
                  <a:srgbClr val="FF0000"/>
                </a:solidFill>
              </a:rPr>
              <a:t> </a:t>
            </a:r>
            <a:r>
              <a:rPr lang="tr-TR" sz="4000" dirty="0" err="1">
                <a:solidFill>
                  <a:srgbClr val="FF0000"/>
                </a:solidFill>
              </a:rPr>
              <a:t>care</a:t>
            </a:r>
            <a:r>
              <a:rPr lang="tr-TR" sz="4000" dirty="0">
                <a:solidFill>
                  <a:srgbClr val="FF0000"/>
                </a:solidFill>
              </a:rPr>
              <a:t> </a:t>
            </a:r>
            <a:r>
              <a:rPr lang="tr-TR" sz="4000" dirty="0" err="1" smtClean="0">
                <a:solidFill>
                  <a:srgbClr val="FF0000"/>
                </a:solidFill>
              </a:rPr>
              <a:t>systems</a:t>
            </a:r>
            <a:endParaRPr lang="tr-TR" sz="4000" dirty="0">
              <a:solidFill>
                <a:srgbClr val="FF0000"/>
              </a:solidFill>
            </a:endParaRPr>
          </a:p>
        </p:txBody>
      </p:sp>
      <p:pic>
        <p:nvPicPr>
          <p:cNvPr id="6146" name="Picture 2" descr="Image result for health care sys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44000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299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-12898" y="764704"/>
            <a:ext cx="76177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dirty="0" err="1">
                <a:solidFill>
                  <a:srgbClr val="FFC000"/>
                </a:solidFill>
              </a:rPr>
              <a:t>The</a:t>
            </a:r>
            <a:r>
              <a:rPr lang="tr-TR" sz="4000" b="1" dirty="0">
                <a:solidFill>
                  <a:srgbClr val="FFC000"/>
                </a:solidFill>
              </a:rPr>
              <a:t> </a:t>
            </a:r>
            <a:r>
              <a:rPr lang="tr-TR" sz="4000" b="1" dirty="0" err="1">
                <a:solidFill>
                  <a:srgbClr val="FFC000"/>
                </a:solidFill>
              </a:rPr>
              <a:t>children</a:t>
            </a:r>
            <a:r>
              <a:rPr lang="tr-TR" sz="4000" b="1" dirty="0">
                <a:solidFill>
                  <a:srgbClr val="FFC000"/>
                </a:solidFill>
              </a:rPr>
              <a:t> </a:t>
            </a:r>
            <a:r>
              <a:rPr lang="tr-TR" sz="4000" b="1" dirty="0" smtClean="0">
                <a:solidFill>
                  <a:srgbClr val="FFC000"/>
                </a:solidFill>
              </a:rPr>
              <a:t>&amp; </a:t>
            </a:r>
            <a:r>
              <a:rPr lang="tr-TR" sz="4000" b="1" dirty="0" err="1">
                <a:solidFill>
                  <a:srgbClr val="FFC000"/>
                </a:solidFill>
              </a:rPr>
              <a:t>their</a:t>
            </a:r>
            <a:r>
              <a:rPr lang="tr-TR" sz="4000" b="1" dirty="0">
                <a:solidFill>
                  <a:srgbClr val="FFC000"/>
                </a:solidFill>
              </a:rPr>
              <a:t> </a:t>
            </a:r>
            <a:r>
              <a:rPr lang="tr-TR" sz="4000" b="1" dirty="0" err="1">
                <a:solidFill>
                  <a:srgbClr val="FFC000"/>
                </a:solidFill>
              </a:rPr>
              <a:t>education</a:t>
            </a:r>
            <a:endParaRPr lang="tr-TR" sz="4000" b="1" dirty="0">
              <a:solidFill>
                <a:srgbClr val="FFC000"/>
              </a:solidFill>
            </a:endParaRPr>
          </a:p>
        </p:txBody>
      </p:sp>
      <p:pic>
        <p:nvPicPr>
          <p:cNvPr id="7170" name="Picture 2" descr="Image result for children &amp; their educ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48" y="1988840"/>
            <a:ext cx="9014352" cy="424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9180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7062" y="343546"/>
            <a:ext cx="7000634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/>
              <a:t> </a:t>
            </a:r>
            <a:r>
              <a:rPr lang="tr-TR" sz="3200" dirty="0" err="1" smtClean="0">
                <a:solidFill>
                  <a:srgbClr val="00B0F0"/>
                </a:solidFill>
              </a:rPr>
              <a:t>Sustainable</a:t>
            </a:r>
            <a:r>
              <a:rPr lang="tr-TR" sz="3200" dirty="0" smtClean="0">
                <a:solidFill>
                  <a:srgbClr val="00B0F0"/>
                </a:solidFill>
              </a:rPr>
              <a:t> </a:t>
            </a:r>
            <a:r>
              <a:rPr lang="tr-TR" sz="3200" dirty="0" err="1">
                <a:solidFill>
                  <a:srgbClr val="00B0F0"/>
                </a:solidFill>
              </a:rPr>
              <a:t>development</a:t>
            </a:r>
            <a:r>
              <a:rPr lang="tr-TR" sz="3200" dirty="0">
                <a:solidFill>
                  <a:srgbClr val="00B0F0"/>
                </a:solidFill>
              </a:rPr>
              <a:t> </a:t>
            </a:r>
            <a:r>
              <a:rPr lang="tr-TR" sz="3200" dirty="0" err="1">
                <a:solidFill>
                  <a:srgbClr val="00B0F0"/>
                </a:solidFill>
              </a:rPr>
              <a:t>indicators</a:t>
            </a:r>
            <a:r>
              <a:rPr lang="tr-TR" sz="3200" dirty="0">
                <a:solidFill>
                  <a:srgbClr val="00B0F0"/>
                </a:solidFill>
              </a:rPr>
              <a:t> </a:t>
            </a:r>
            <a:endParaRPr lang="tr-TR" sz="3200" dirty="0" smtClean="0">
              <a:solidFill>
                <a:srgbClr val="00B0F0"/>
              </a:solidFill>
            </a:endParaRPr>
          </a:p>
          <a:p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3339900" y="4843025"/>
            <a:ext cx="2600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per</a:t>
            </a:r>
            <a:r>
              <a:rPr lang="tr-TR" dirty="0"/>
              <a:t> </a:t>
            </a:r>
            <a:r>
              <a:rPr lang="tr-TR" dirty="0" err="1"/>
              <a:t>capita</a:t>
            </a:r>
            <a:r>
              <a:rPr lang="tr-TR" dirty="0"/>
              <a:t> </a:t>
            </a:r>
            <a:r>
              <a:rPr lang="tr-TR" dirty="0" err="1" smtClean="0"/>
              <a:t>income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251520" y="1205320"/>
            <a:ext cx="55050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dirty="0" err="1"/>
              <a:t>The</a:t>
            </a:r>
            <a:r>
              <a:rPr lang="tr-TR" sz="4000" dirty="0"/>
              <a:t> </a:t>
            </a:r>
            <a:r>
              <a:rPr lang="tr-TR" sz="4000" dirty="0" err="1"/>
              <a:t>working</a:t>
            </a:r>
            <a:r>
              <a:rPr lang="tr-TR" sz="4000" dirty="0"/>
              <a:t> </a:t>
            </a:r>
            <a:r>
              <a:rPr lang="tr-TR" sz="4000" dirty="0" err="1"/>
              <a:t>conditions</a:t>
            </a:r>
            <a:endParaRPr lang="tr-TR" sz="4000" dirty="0"/>
          </a:p>
        </p:txBody>
      </p:sp>
      <p:pic>
        <p:nvPicPr>
          <p:cNvPr id="8194" name="Picture 2" descr="Image result for The working condi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782" y="1913206"/>
            <a:ext cx="6097714" cy="4860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862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ristal">
  <a:themeElements>
    <a:clrScheme name="Kristal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Kristal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ristal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TM02892315[[fn=Duman]]</Template>
  <TotalTime>189</TotalTime>
  <Words>112</Words>
  <Application>Microsoft Office PowerPoint</Application>
  <PresentationFormat>Ekran Gösterisi (4:3)</PresentationFormat>
  <Paragraphs>39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14</vt:i4>
      </vt:variant>
    </vt:vector>
  </HeadingPairs>
  <TitlesOfParts>
    <vt:vector size="25" baseType="lpstr">
      <vt:lpstr>arial</vt:lpstr>
      <vt:lpstr>arial</vt:lpstr>
      <vt:lpstr>Calibri</vt:lpstr>
      <vt:lpstr>Calibri Light</vt:lpstr>
      <vt:lpstr>Cambria</vt:lpstr>
      <vt:lpstr>Trebuchet MS</vt:lpstr>
      <vt:lpstr>Verdana</vt:lpstr>
      <vt:lpstr>Wingdings 2</vt:lpstr>
      <vt:lpstr>Wingdings 3</vt:lpstr>
      <vt:lpstr>HDOfficeLightV0</vt:lpstr>
      <vt:lpstr>Kristal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FIFA- Sürdürebilirlik boyutları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vb</dc:creator>
  <cp:lastModifiedBy>hp</cp:lastModifiedBy>
  <cp:revision>18</cp:revision>
  <dcterms:created xsi:type="dcterms:W3CDTF">2014-10-23T10:50:06Z</dcterms:created>
  <dcterms:modified xsi:type="dcterms:W3CDTF">2018-11-22T13:42:59Z</dcterms:modified>
</cp:coreProperties>
</file>