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217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90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2879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E670E-208C-430B-A77E-9DAF2B2EA23A}" type="datetimeFigureOut">
              <a:rPr lang="tr-TR"/>
              <a:pPr>
                <a:defRPr/>
              </a:pPr>
              <a:t>20.09.2019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22E5-0564-4EE6-8A15-D91A7DE28D07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9111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6808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76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201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458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747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125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213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293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1E2D9-D8DC-46FF-9EA7-A5A5546EB8D9}" type="datetimeFigureOut">
              <a:rPr lang="tr-TR" smtClean="0"/>
              <a:t>20.09.2019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75EEB-CEBE-4B1F-B00C-849156892EF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22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208213" y="0"/>
            <a:ext cx="8591550" cy="1512888"/>
          </a:xfrm>
        </p:spPr>
        <p:txBody>
          <a:bodyPr rtlCol="0"/>
          <a:lstStyle/>
          <a:p>
            <a:pPr>
              <a:defRPr/>
            </a:pPr>
            <a:r>
              <a:rPr lang="tr-TR" b="1" dirty="0" err="1" smtClean="0">
                <a:solidFill>
                  <a:schemeClr val="bg2">
                    <a:lumMod val="50000"/>
                  </a:schemeClr>
                </a:solidFill>
              </a:rPr>
              <a:t>Laboratuar</a:t>
            </a:r>
            <a:r>
              <a:rPr lang="tr-TR" b="1" dirty="0" smtClean="0">
                <a:solidFill>
                  <a:schemeClr val="bg2">
                    <a:lumMod val="50000"/>
                  </a:schemeClr>
                </a:solidFill>
              </a:rPr>
              <a:t> Hayvanları Dersi</a:t>
            </a:r>
            <a:endParaRPr lang="tr-TR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99331" name="Alt Başlık 2"/>
          <p:cNvSpPr>
            <a:spLocks noGrp="1"/>
          </p:cNvSpPr>
          <p:nvPr>
            <p:ph type="subTitle" idx="1"/>
          </p:nvPr>
        </p:nvSpPr>
        <p:spPr>
          <a:xfrm>
            <a:off x="6383338" y="1341439"/>
            <a:ext cx="4284662" cy="3908425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 err="1" smtClean="0"/>
              <a:t>Prof.Dr.Önder</a:t>
            </a:r>
            <a:r>
              <a:rPr lang="tr-TR" altLang="tr-TR" b="1" dirty="0" smtClean="0"/>
              <a:t> ORHAN</a:t>
            </a:r>
          </a:p>
        </p:txBody>
      </p:sp>
      <p:pic>
        <p:nvPicPr>
          <p:cNvPr id="32772" name="Resi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313" y="2997200"/>
            <a:ext cx="4068762" cy="278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84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Başlık 1"/>
          <p:cNvSpPr>
            <a:spLocks noGrp="1"/>
          </p:cNvSpPr>
          <p:nvPr>
            <p:ph type="title"/>
          </p:nvPr>
        </p:nvSpPr>
        <p:spPr>
          <a:xfrm>
            <a:off x="2152650" y="414338"/>
            <a:ext cx="7385050" cy="1143000"/>
          </a:xfrm>
        </p:spPr>
        <p:txBody>
          <a:bodyPr/>
          <a:lstStyle/>
          <a:p>
            <a:pPr eaLnBrk="1" hangingPunct="1"/>
            <a:r>
              <a:rPr lang="tr-TR" altLang="tr-TR" sz="3600"/>
              <a:t>Laboratuar Hayvanları Bilim Dalı</a:t>
            </a:r>
          </a:p>
        </p:txBody>
      </p:sp>
      <p:sp>
        <p:nvSpPr>
          <p:cNvPr id="33795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z="1800"/>
              <a:t>“Laboratuar Hayvanları Bilimi; biyomedikal araştırmalarda hayvanların insani kullanımı ve verileri aydınlatıcı, ön yargısız yeniden üretilebilir şekilde toplanmasının öğretildiği multidisipliner bir bilim dalıdır. </a:t>
            </a:r>
          </a:p>
          <a:p>
            <a:pPr eaLnBrk="1" hangingPunct="1"/>
            <a:r>
              <a:rPr lang="tr-TR" altLang="tr-TR" sz="1800"/>
              <a:t>Laboratuar hayvanları biyolojisini, yetiştirilmesini, çevresel gereksinimleri, genetik ve mikrobiyolojik standartlaştırma işlemlerini, hastalıklardan korunma ve tedaviyi, deneysel tekniklerin iyileştirilmesini, anestezi, analjezi ve sakrifikasyon yöntemlerini içermektedir. </a:t>
            </a:r>
          </a:p>
        </p:txBody>
      </p:sp>
    </p:spTree>
    <p:extLst>
      <p:ext uri="{BB962C8B-B14F-4D97-AF65-F5344CB8AC3E}">
        <p14:creationId xmlns:p14="http://schemas.microsoft.com/office/powerpoint/2010/main" val="346550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Başlık 1"/>
          <p:cNvSpPr>
            <a:spLocks noGrp="1"/>
          </p:cNvSpPr>
          <p:nvPr>
            <p:ph type="title"/>
          </p:nvPr>
        </p:nvSpPr>
        <p:spPr>
          <a:xfrm>
            <a:off x="2566989" y="1"/>
            <a:ext cx="7024687" cy="1412875"/>
          </a:xfrm>
        </p:spPr>
        <p:txBody>
          <a:bodyPr/>
          <a:lstStyle/>
          <a:p>
            <a:pPr eaLnBrk="1" hangingPunct="1"/>
            <a:r>
              <a:rPr lang="tr-TR" altLang="tr-TR" smtClean="0"/>
              <a:t>Deney Hayvanı Modelleri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4000" y="1412875"/>
            <a:ext cx="9144000" cy="441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tr-TR" sz="1800" dirty="0"/>
              <a:t>Hayvanların büyük bir kısmı </a:t>
            </a:r>
            <a:r>
              <a:rPr lang="tr-TR" sz="1800" dirty="0"/>
              <a:t>, </a:t>
            </a:r>
            <a:r>
              <a:rPr lang="tr-TR" sz="1800" dirty="0"/>
              <a:t>temel tıp </a:t>
            </a:r>
            <a:r>
              <a:rPr lang="tr-TR" sz="1800" dirty="0"/>
              <a:t>alanları (örneğin</a:t>
            </a:r>
            <a:r>
              <a:rPr lang="tr-TR" sz="1800" dirty="0"/>
              <a:t>, insan vücudunun genel fizyolojisi, </a:t>
            </a:r>
            <a:r>
              <a:rPr lang="tr-TR" sz="1800" dirty="0"/>
              <a:t>biyokimyası </a:t>
            </a:r>
            <a:r>
              <a:rPr lang="tr-TR" sz="1800" dirty="0"/>
              <a:t>ve endokrinolojisi gibi bilgilerin büyük bir </a:t>
            </a:r>
            <a:r>
              <a:rPr lang="tr-TR" sz="1800" dirty="0"/>
              <a:t>kısmı</a:t>
            </a:r>
            <a:r>
              <a:rPr lang="tr-TR" sz="1800" dirty="0"/>
              <a:t>, bulguları insanlara uyarlanabilen hayvan </a:t>
            </a:r>
            <a:r>
              <a:rPr lang="tr-TR" sz="1800" dirty="0"/>
              <a:t>deneylerinden </a:t>
            </a:r>
            <a:r>
              <a:rPr lang="tr-TR" sz="1800" dirty="0"/>
              <a:t>türetilmiştir) ile ilaçların insanlar için </a:t>
            </a:r>
            <a:r>
              <a:rPr lang="tr-TR" sz="1800" dirty="0"/>
              <a:t>faydalı </a:t>
            </a:r>
            <a:r>
              <a:rPr lang="tr-TR" sz="1800" dirty="0"/>
              <a:t>olup olmadığının araştırılmasında ve güvenli </a:t>
            </a:r>
            <a:r>
              <a:rPr lang="tr-TR" sz="1800" dirty="0"/>
              <a:t>olan </a:t>
            </a:r>
            <a:r>
              <a:rPr lang="tr-TR" sz="1800" dirty="0"/>
              <a:t>dozajlarının belirlenmesinde insan modeli olarak </a:t>
            </a:r>
            <a:r>
              <a:rPr lang="tr-TR" sz="1800" dirty="0"/>
              <a:t>kullanılmaktadır</a:t>
            </a:r>
            <a:r>
              <a:rPr lang="tr-TR" sz="1800" dirty="0"/>
              <a:t>. </a:t>
            </a:r>
            <a:r>
              <a:rPr lang="tr-TR" sz="1800" dirty="0"/>
              <a:t> </a:t>
            </a:r>
            <a:r>
              <a:rPr lang="tr-TR" sz="1800" dirty="0"/>
              <a:t>Bu deneylerde kullanılan hayvanlar, bir anlamda </a:t>
            </a:r>
            <a:r>
              <a:rPr lang="tr-TR" sz="1800" dirty="0"/>
              <a:t>insanın </a:t>
            </a:r>
            <a:r>
              <a:rPr lang="tr-TR" sz="1800" dirty="0"/>
              <a:t>yerine konulmuş bir model </a:t>
            </a:r>
            <a:r>
              <a:rPr lang="tr-TR" sz="1800" dirty="0"/>
              <a:t>olarak kullanılmışlardır.</a:t>
            </a:r>
          </a:p>
          <a:p>
            <a:pPr marL="0" indent="0">
              <a:buNone/>
              <a:defRPr/>
            </a:pPr>
            <a:endParaRPr lang="tr-TR" sz="1800" dirty="0"/>
          </a:p>
          <a:p>
            <a:pPr>
              <a:defRPr/>
            </a:pPr>
            <a:r>
              <a:rPr lang="tr-TR" sz="1800" dirty="0"/>
              <a:t>“Deney hayvan modeli”: Normal biyolojik ve </a:t>
            </a:r>
            <a:r>
              <a:rPr lang="tr-TR" sz="1800" dirty="0"/>
              <a:t> fizyolojik </a:t>
            </a:r>
            <a:r>
              <a:rPr lang="tr-TR" sz="1800" dirty="0"/>
              <a:t>mekanizmaların ya da davranışların </a:t>
            </a:r>
            <a:r>
              <a:rPr lang="tr-TR" sz="1800" dirty="0"/>
              <a:t>çalışılabileceği</a:t>
            </a:r>
            <a:r>
              <a:rPr lang="tr-TR" sz="1800" dirty="0"/>
              <a:t>, kendiliğinden veya indüklenmiş bir </a:t>
            </a:r>
            <a:r>
              <a:rPr lang="tr-TR" sz="1800" dirty="0"/>
              <a:t>patolojinin </a:t>
            </a:r>
            <a:r>
              <a:rPr lang="tr-TR" sz="1800" dirty="0"/>
              <a:t>araştırılabileceği ve bir biyolojik işlev </a:t>
            </a:r>
            <a:r>
              <a:rPr lang="tr-TR" sz="1800" dirty="0"/>
              <a:t>yönünden </a:t>
            </a:r>
            <a:r>
              <a:rPr lang="tr-TR" sz="1800" dirty="0"/>
              <a:t>insan veya diğer hayvan türlerine benzerlik </a:t>
            </a:r>
            <a:r>
              <a:rPr lang="tr-TR" sz="1800" dirty="0"/>
              <a:t>gösteren </a:t>
            </a:r>
            <a:r>
              <a:rPr lang="tr-TR" sz="1800" dirty="0"/>
              <a:t>hayvanlar olarak </a:t>
            </a:r>
            <a:r>
              <a:rPr lang="tr-TR" sz="1800" dirty="0"/>
              <a:t>tanımlanabilir. </a:t>
            </a:r>
          </a:p>
          <a:p>
            <a:pPr>
              <a:defRPr/>
            </a:pPr>
            <a:endParaRPr lang="tr-TR" sz="1800" dirty="0"/>
          </a:p>
          <a:p>
            <a:pPr>
              <a:defRPr/>
            </a:pPr>
            <a:r>
              <a:rPr lang="tr-TR" sz="1800" dirty="0"/>
              <a:t>Bu </a:t>
            </a:r>
            <a:r>
              <a:rPr lang="tr-TR" sz="1800" dirty="0"/>
              <a:t>tanım, normal biyoloji ve davranış </a:t>
            </a:r>
            <a:r>
              <a:rPr lang="tr-TR" sz="1800" dirty="0"/>
              <a:t>çalışmalarını da </a:t>
            </a:r>
            <a:r>
              <a:rPr lang="tr-TR" sz="1800" dirty="0"/>
              <a:t>kapsadığı halde, çoğu hayvan modeli insan </a:t>
            </a:r>
            <a:r>
              <a:rPr lang="tr-TR" sz="1800" dirty="0"/>
              <a:t>hastalıklarının </a:t>
            </a:r>
            <a:r>
              <a:rPr lang="tr-TR" sz="1800" dirty="0"/>
              <a:t>nedenini, patolojisini, özelliklerini veya </a:t>
            </a:r>
            <a:r>
              <a:rPr lang="tr-TR" sz="1800" dirty="0"/>
              <a:t>tedavisini </a:t>
            </a:r>
            <a:r>
              <a:rPr lang="tr-TR" sz="1800" dirty="0"/>
              <a:t>araştırmak amacıyla geliştirilmiştir.</a:t>
            </a:r>
          </a:p>
        </p:txBody>
      </p:sp>
    </p:spTree>
    <p:extLst>
      <p:ext uri="{BB962C8B-B14F-4D97-AF65-F5344CB8AC3E}">
        <p14:creationId xmlns:p14="http://schemas.microsoft.com/office/powerpoint/2010/main" val="197019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1524001" y="3409950"/>
            <a:ext cx="896461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2000" dirty="0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r>
              <a:rPr lang="tr-TR" altLang="tr-TR" sz="1800" b="1" dirty="0" err="1">
                <a:solidFill>
                  <a:srgbClr val="800000"/>
                </a:solidFill>
                <a:latin typeface="+mn-lt"/>
              </a:rPr>
              <a:t>Komparatif</a:t>
            </a:r>
            <a:r>
              <a:rPr lang="tr-TR" altLang="tr-TR" sz="1800" b="1" dirty="0">
                <a:solidFill>
                  <a:srgbClr val="800000"/>
                </a:solidFill>
                <a:latin typeface="+mn-lt"/>
              </a:rPr>
              <a:t> (karşılaştırmalı) anatomi:</a:t>
            </a: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 Hayvan türleri arasında ve insan ile karşılaştırmalı çalışmalar yaparak farklılıkları ve benzer özellikleri açıklayan anatomi bilimidir. 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 	Deneylerde kullanılacak hayvanların anatomik özelliklerinin ve türler arası anatomik farklılıkların bilinmesi; deney hayvanı seçimi ve çalışmaya uygunluğunu belirler.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        Yapısal özelliklerini bilmek, hayvanlar üzerinde yapılacak uygulamaların doğruluk ve başarısını da direkt etkiler. </a:t>
            </a:r>
          </a:p>
        </p:txBody>
      </p:sp>
      <p:sp>
        <p:nvSpPr>
          <p:cNvPr id="101379" name="3 Metin kutusu"/>
          <p:cNvSpPr txBox="1">
            <a:spLocks noChangeArrowheads="1"/>
          </p:cNvSpPr>
          <p:nvPr/>
        </p:nvSpPr>
        <p:spPr bwMode="auto">
          <a:xfrm>
            <a:off x="1631951" y="1052513"/>
            <a:ext cx="88566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	organ ve dokuların normal yapısını, konum ve komşuluklarını ortaya koyar. </a:t>
            </a:r>
            <a:r>
              <a:rPr lang="tr-TR" altLang="tr-TR" sz="1800" dirty="0" err="1">
                <a:solidFill>
                  <a:srgbClr val="000000"/>
                </a:solidFill>
                <a:latin typeface="+mn-lt"/>
              </a:rPr>
              <a:t>Anatomia</a:t>
            </a: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 terimi Grekçe olup; </a:t>
            </a:r>
            <a:r>
              <a:rPr lang="tr-TR" altLang="tr-TR" sz="1800" dirty="0" err="1">
                <a:solidFill>
                  <a:srgbClr val="000000"/>
                </a:solidFill>
                <a:latin typeface="+mn-lt"/>
              </a:rPr>
              <a:t>ana:boylu</a:t>
            </a: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 boyunca, </a:t>
            </a:r>
            <a:r>
              <a:rPr lang="tr-TR" altLang="tr-TR" sz="1800" dirty="0" err="1">
                <a:solidFill>
                  <a:srgbClr val="000000"/>
                </a:solidFill>
                <a:latin typeface="+mn-lt"/>
              </a:rPr>
              <a:t>tome:kesmek</a:t>
            </a: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, kelimelerinden oluşur.</a:t>
            </a:r>
          </a:p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	</a:t>
            </a:r>
            <a:r>
              <a:rPr lang="tr-TR" altLang="tr-TR" sz="1800" b="1" dirty="0" err="1">
                <a:solidFill>
                  <a:srgbClr val="800000"/>
                </a:solidFill>
                <a:latin typeface="+mn-lt"/>
              </a:rPr>
              <a:t>Şirurjikal</a:t>
            </a:r>
            <a:r>
              <a:rPr lang="tr-TR" altLang="tr-TR" sz="1800" b="1" dirty="0">
                <a:solidFill>
                  <a:srgbClr val="800000"/>
                </a:solidFill>
                <a:latin typeface="+mn-lt"/>
              </a:rPr>
              <a:t> anatomi:</a:t>
            </a:r>
            <a:r>
              <a:rPr lang="tr-TR" altLang="tr-TR" sz="1800" dirty="0">
                <a:solidFill>
                  <a:srgbClr val="000000"/>
                </a:solidFill>
                <a:latin typeface="+mn-lt"/>
              </a:rPr>
              <a:t> Operasyon yönünden önem taşıyan bölgeleri inceleyen bilim dalı anatomidir. </a:t>
            </a:r>
          </a:p>
        </p:txBody>
      </p:sp>
      <p:sp>
        <p:nvSpPr>
          <p:cNvPr id="35844" name="İçerik Yer Tutucusu 1"/>
          <p:cNvSpPr>
            <a:spLocks noGrp="1"/>
          </p:cNvSpPr>
          <p:nvPr>
            <p:ph/>
          </p:nvPr>
        </p:nvSpPr>
        <p:spPr>
          <a:xfrm>
            <a:off x="1981200" y="277813"/>
            <a:ext cx="6275388" cy="558800"/>
          </a:xfrm>
        </p:spPr>
        <p:txBody>
          <a:bodyPr/>
          <a:lstStyle/>
          <a:p>
            <a:r>
              <a:rPr lang="tr-TR" altLang="tr-TR" b="1" smtClean="0">
                <a:solidFill>
                  <a:srgbClr val="800000"/>
                </a:solidFill>
              </a:rPr>
              <a:t>Anatomi</a:t>
            </a:r>
            <a:r>
              <a:rPr lang="tr-TR" altLang="tr-TR" smtClean="0">
                <a:solidFill>
                  <a:srgbClr val="000000"/>
                </a:solidFill>
              </a:rPr>
              <a:t> </a:t>
            </a: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3288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5 İçerik Yer Tutucusu"/>
          <p:cNvSpPr>
            <a:spLocks noGrp="1"/>
          </p:cNvSpPr>
          <p:nvPr>
            <p:ph sz="half" idx="2"/>
          </p:nvPr>
        </p:nvSpPr>
        <p:spPr>
          <a:xfrm>
            <a:off x="7453314" y="500064"/>
            <a:ext cx="3214687" cy="5000625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tr-TR" altLang="tr-TR" sz="1800"/>
              <a:t>	</a:t>
            </a:r>
            <a:endParaRPr lang="tr-TR" altLang="tr-TR" sz="1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67" name="7 Metin kutusu"/>
          <p:cNvSpPr txBox="1">
            <a:spLocks noChangeArrowheads="1"/>
          </p:cNvSpPr>
          <p:nvPr/>
        </p:nvSpPr>
        <p:spPr bwMode="auto">
          <a:xfrm>
            <a:off x="1524000" y="5572126"/>
            <a:ext cx="91440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İnsanda 	Anterior 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	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Posterior 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	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Superior 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	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Inferior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Hayvanda	Ventral 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	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Dorsal 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	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Cranial 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	</a:t>
            </a:r>
            <a:r>
              <a:rPr lang="tr-TR" altLang="tr-TR" sz="18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Caudal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36868" name="Dikdörtgen 1"/>
          <p:cNvSpPr>
            <a:spLocks noChangeArrowheads="1"/>
          </p:cNvSpPr>
          <p:nvPr/>
        </p:nvSpPr>
        <p:spPr bwMode="auto">
          <a:xfrm>
            <a:off x="2135188" y="1597025"/>
            <a:ext cx="6697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tr-TR" sz="1800" b="1">
                <a:solidFill>
                  <a:srgbClr val="9933FF"/>
                </a:solidFill>
                <a:latin typeface="Verdana" panose="020B0604030504040204" pitchFamily="34" charset="0"/>
              </a:rPr>
              <a:t>Anatomi dersinin bilim dili Latince ve Grekçe’dir.</a:t>
            </a:r>
          </a:p>
        </p:txBody>
      </p:sp>
      <p:sp>
        <p:nvSpPr>
          <p:cNvPr id="36869" name="İçerik Yer Tutucusu 1"/>
          <p:cNvSpPr>
            <a:spLocks noGrp="1"/>
          </p:cNvSpPr>
          <p:nvPr>
            <p:ph sz="half" idx="1"/>
          </p:nvPr>
        </p:nvSpPr>
        <p:spPr>
          <a:xfrm>
            <a:off x="1524000" y="2708276"/>
            <a:ext cx="8686800" cy="4525963"/>
          </a:xfrm>
        </p:spPr>
        <p:txBody>
          <a:bodyPr/>
          <a:lstStyle/>
          <a:p>
            <a:r>
              <a:rPr lang="tr-TR" altLang="tr-TR" sz="1800">
                <a:cs typeface="Arial" panose="020B0604020202020204" pitchFamily="34" charset="0"/>
              </a:rPr>
              <a:t>Hayvanlarda duruş şeklinin farklı olması vücudun doğrultu ve yönlerinin de farklı ifade edilmesine neden olmaktadır. Hayvanlarda yönler dört ayağı üzerine durması nedeniyle baş kuyruk (</a:t>
            </a:r>
            <a:r>
              <a:rPr lang="tr-TR" altLang="tr-TR" sz="1800">
                <a:solidFill>
                  <a:srgbClr val="800000"/>
                </a:solidFill>
                <a:cs typeface="Arial" panose="020B0604020202020204" pitchFamily="34" charset="0"/>
              </a:rPr>
              <a:t>cranial caudal</a:t>
            </a:r>
            <a:r>
              <a:rPr lang="tr-TR" altLang="tr-TR" sz="1800">
                <a:cs typeface="Arial" panose="020B0604020202020204" pitchFamily="34" charset="0"/>
              </a:rPr>
              <a:t>) olarak tanımlanmaktadır. Hayvan anatomisinde </a:t>
            </a:r>
            <a:r>
              <a:rPr lang="tr-TR" altLang="tr-TR" sz="1800" i="1">
                <a:cs typeface="Arial" panose="020B0604020202020204" pitchFamily="34" charset="0"/>
              </a:rPr>
              <a:t>üst-sırt-</a:t>
            </a:r>
            <a:r>
              <a:rPr lang="tr-TR" altLang="tr-TR" sz="1800" i="1">
                <a:solidFill>
                  <a:srgbClr val="800000"/>
                </a:solidFill>
                <a:cs typeface="Arial" panose="020B0604020202020204" pitchFamily="34" charset="0"/>
              </a:rPr>
              <a:t>dorsal</a:t>
            </a:r>
            <a:r>
              <a:rPr lang="tr-TR" altLang="tr-TR" sz="1800" i="1">
                <a:cs typeface="Arial" panose="020B0604020202020204" pitchFamily="34" charset="0"/>
              </a:rPr>
              <a:t>, alt-karın-</a:t>
            </a:r>
            <a:r>
              <a:rPr lang="tr-TR" altLang="tr-TR" sz="1800" i="1">
                <a:solidFill>
                  <a:srgbClr val="800000"/>
                </a:solidFill>
                <a:cs typeface="Arial" panose="020B0604020202020204" pitchFamily="34" charset="0"/>
              </a:rPr>
              <a:t>ventral</a:t>
            </a:r>
            <a:r>
              <a:rPr lang="tr-TR" altLang="tr-TR" sz="1800" i="1">
                <a:cs typeface="Arial" panose="020B0604020202020204" pitchFamily="34" charset="0"/>
              </a:rPr>
              <a:t> </a:t>
            </a:r>
            <a:r>
              <a:rPr lang="tr-TR" altLang="tr-TR" sz="1800">
                <a:cs typeface="Arial" panose="020B0604020202020204" pitchFamily="34" charset="0"/>
              </a:rPr>
              <a:t>olarak tanımlanmaktadır. Avuç içi karşılığı olarak </a:t>
            </a:r>
            <a:r>
              <a:rPr lang="tr-TR" altLang="tr-TR" sz="1800">
                <a:solidFill>
                  <a:srgbClr val="FF0000"/>
                </a:solidFill>
                <a:cs typeface="Arial" panose="020B0604020202020204" pitchFamily="34" charset="0"/>
              </a:rPr>
              <a:t>palmar</a:t>
            </a:r>
            <a:r>
              <a:rPr lang="tr-TR" altLang="tr-TR" sz="1800">
                <a:cs typeface="Arial" panose="020B0604020202020204" pitchFamily="34" charset="0"/>
              </a:rPr>
              <a:t>, ayak tabanı için  </a:t>
            </a:r>
            <a:r>
              <a:rPr lang="tr-TR" altLang="tr-TR" sz="1800">
                <a:solidFill>
                  <a:srgbClr val="FF0000"/>
                </a:solidFill>
                <a:cs typeface="Arial" panose="020B0604020202020204" pitchFamily="34" charset="0"/>
              </a:rPr>
              <a:t>plantar</a:t>
            </a:r>
            <a:r>
              <a:rPr lang="tr-TR" altLang="tr-TR" sz="1800">
                <a:cs typeface="Arial" panose="020B0604020202020204" pitchFamily="34" charset="0"/>
              </a:rPr>
              <a:t> kelimeleri kullanılır.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88015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ChangeArrowheads="1"/>
          </p:cNvSpPr>
          <p:nvPr/>
        </p:nvSpPr>
        <p:spPr bwMode="auto">
          <a:xfrm>
            <a:off x="2351089" y="1462089"/>
            <a:ext cx="7058025" cy="353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C00000"/>
                </a:solidFill>
                <a:latin typeface="Verdana" panose="020B0604030504040204" pitchFamily="34" charset="0"/>
              </a:rPr>
              <a:t>1- </a:t>
            </a:r>
            <a:r>
              <a:rPr lang="tr-TR" altLang="tr-TR" sz="1600" b="1">
                <a:solidFill>
                  <a:srgbClr val="C00000"/>
                </a:solidFill>
                <a:latin typeface="Verdana" panose="020B0604030504040204" pitchFamily="34" charset="0"/>
              </a:rPr>
              <a:t>Axial skeleton</a:t>
            </a:r>
            <a:r>
              <a:rPr lang="tr-TR" altLang="tr-TR" sz="160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(Eksensel iskelet). Bölümleri: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Baş (Cranium),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Omur sütunu (Columna vertebralis),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Kaburga (Costae 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Gögüs kemiği (Sternum) </a:t>
            </a:r>
          </a:p>
          <a:p>
            <a:pPr algn="just">
              <a:spcBef>
                <a:spcPct val="0"/>
              </a:spcBef>
              <a:buFontTx/>
              <a:buNone/>
            </a:pPr>
            <a:endParaRPr lang="tr-TR" altLang="tr-TR" sz="16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C00000"/>
                </a:solidFill>
                <a:latin typeface="Verdana" panose="020B0604030504040204" pitchFamily="34" charset="0"/>
              </a:rPr>
              <a:t>2- </a:t>
            </a:r>
            <a:r>
              <a:rPr lang="tr-TR" altLang="tr-TR" sz="1600" b="1">
                <a:solidFill>
                  <a:srgbClr val="C00000"/>
                </a:solidFill>
                <a:latin typeface="Verdana" panose="020B0604030504040204" pitchFamily="34" charset="0"/>
              </a:rPr>
              <a:t>Appendicular skleton</a:t>
            </a:r>
            <a:r>
              <a:rPr lang="tr-TR" altLang="tr-TR" sz="160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(Takısal iskelet). Ossa membri thoracici et pelvini (Ön ve arka bacak kemikleri.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Omur sütunu (</a:t>
            </a:r>
            <a:r>
              <a:rPr lang="tr-TR" altLang="tr-TR" sz="1600" b="1">
                <a:solidFill>
                  <a:srgbClr val="000000"/>
                </a:solidFill>
                <a:latin typeface="Verdana" panose="020B0604030504040204" pitchFamily="34" charset="0"/>
              </a:rPr>
              <a:t>columna vertebralis</a:t>
            </a: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) beş bölümde incelenir. Boyun (Cervical-C),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Sırt (Thoracal-T),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Bel (Lumbal-L),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Sakral (Sacral-S),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tr-TR" altLang="tr-TR" sz="1600">
                <a:solidFill>
                  <a:srgbClr val="000000"/>
                </a:solidFill>
                <a:latin typeface="Verdana" panose="020B0604030504040204" pitchFamily="34" charset="0"/>
              </a:rPr>
              <a:t>Kuyruk (Caudal-C). </a:t>
            </a:r>
          </a:p>
        </p:txBody>
      </p:sp>
      <p:sp>
        <p:nvSpPr>
          <p:cNvPr id="37891" name="İçerik Yer Tutucusu 1"/>
          <p:cNvSpPr>
            <a:spLocks noGrp="1"/>
          </p:cNvSpPr>
          <p:nvPr>
            <p:ph/>
          </p:nvPr>
        </p:nvSpPr>
        <p:spPr>
          <a:xfrm>
            <a:off x="1774826" y="277814"/>
            <a:ext cx="8435975" cy="1711325"/>
          </a:xfrm>
        </p:spPr>
        <p:txBody>
          <a:bodyPr/>
          <a:lstStyle/>
          <a:p>
            <a:r>
              <a:rPr lang="tr-TR" altLang="tr-TR" b="1" smtClean="0">
                <a:solidFill>
                  <a:srgbClr val="C00000"/>
                </a:solidFill>
                <a:latin typeface="Verdana" panose="020B0604030504040204" pitchFamily="34" charset="0"/>
              </a:rPr>
              <a:t>Vücudun temelini oluşturan iskelet iki ana bölüme ayrılır.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232955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4"/>
          <p:cNvSpPr>
            <a:spLocks noChangeArrowheads="1"/>
          </p:cNvSpPr>
          <p:nvPr/>
        </p:nvSpPr>
        <p:spPr bwMode="auto">
          <a:xfrm>
            <a:off x="1666876" y="0"/>
            <a:ext cx="9001125" cy="658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28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tr-TR" sz="2800" b="1">
                <a:solidFill>
                  <a:srgbClr val="C00000"/>
                </a:solidFill>
                <a:latin typeface="Verdana" panose="020B0604030504040204" pitchFamily="34" charset="0"/>
              </a:rPr>
              <a:t>Genel anatomik özellikleri bakımından bir deney hayvanını incelerken  bölgelere (Region) ayırarak inceleyeceğiz.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28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Baş - Regiones capitis (Regiones cranii, Regiones faciei)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Boyun- Regiones colli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Göğüs- Regiones pectoris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Karın- Regiones abdominis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Sırt- Regiones dorsi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Kalça- Regiones pelvis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Ön bacak- Regiones membri thoracici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400">
                <a:solidFill>
                  <a:srgbClr val="000000"/>
                </a:solidFill>
                <a:latin typeface="Verdana" panose="020B0604030504040204" pitchFamily="34" charset="0"/>
              </a:rPr>
              <a:t>Arka bacak- Regiones membri pelvini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tr-TR" altLang="tr-TR" sz="1800" b="1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18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1800">
                <a:solidFill>
                  <a:srgbClr val="000000"/>
                </a:solidFill>
                <a:latin typeface="Verdana" panose="020B0604030504040204" pitchFamily="34" charset="0"/>
              </a:rPr>
              <a:t>   </a:t>
            </a:r>
            <a:endParaRPr lang="tr-TR" altLang="tr-TR" sz="1800" b="1">
              <a:solidFill>
                <a:srgbClr val="CC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76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1809750" y="836613"/>
            <a:ext cx="85725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 b="1">
                <a:solidFill>
                  <a:srgbClr val="FF0000"/>
                </a:solidFill>
                <a:latin typeface="Verdana" panose="020B0604030504040204" pitchFamily="34" charset="0"/>
              </a:rPr>
              <a:t>        Deney Hayvanı Olarak Sık Kullanılan Türler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1. Tavşan</a:t>
            </a:r>
            <a:r>
              <a:rPr lang="tr-TR" altLang="tr-TR" sz="2000" b="1" i="1">
                <a:solidFill>
                  <a:srgbClr val="800000"/>
                </a:solidFill>
                <a:latin typeface="Arial" panose="020B0604020202020204" pitchFamily="34" charset="0"/>
              </a:rPr>
              <a:t>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(Oryctolagus cuniculus)</a:t>
            </a:r>
            <a:endParaRPr lang="tr-TR" altLang="tr-TR" sz="2000" i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2. Sıçan</a:t>
            </a:r>
            <a:r>
              <a:rPr lang="tr-TR" altLang="tr-TR" sz="20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(Rattus norvegicu</a:t>
            </a:r>
            <a:r>
              <a:rPr lang="tr-TR" altLang="tr-TR" sz="2000">
                <a:solidFill>
                  <a:srgbClr val="000000"/>
                </a:solidFill>
                <a:latin typeface="Verdana" panose="020B0604030504040204" pitchFamily="34" charset="0"/>
              </a:rPr>
              <a:t>s)</a:t>
            </a: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3. Fare</a:t>
            </a:r>
            <a:r>
              <a:rPr lang="tr-TR" altLang="tr-TR" sz="20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(Mus musculus)</a:t>
            </a:r>
            <a:endParaRPr lang="tr-TR" altLang="tr-TR" sz="2000" i="1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4. Kobay</a:t>
            </a:r>
            <a:r>
              <a:rPr lang="tr-TR" altLang="tr-TR" sz="200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(Cavia porcellus)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5. Hamster </a:t>
            </a:r>
            <a:r>
              <a:rPr lang="tr-TR" altLang="tr-TR" sz="2000">
                <a:solidFill>
                  <a:srgbClr val="000000"/>
                </a:solidFill>
                <a:latin typeface="Verdana" panose="020B0604030504040204" pitchFamily="34" charset="0"/>
              </a:rPr>
              <a:t>(Mesocricetus auratus)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6. Domuz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(Sus scrofa demesticus)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7. Koyun 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(Ovis aries)</a:t>
            </a: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tr-TR" altLang="tr-TR" sz="2000">
              <a:solidFill>
                <a:srgbClr val="FF0000"/>
              </a:solidFill>
              <a:latin typeface="Verdana" panose="020B060403050404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8. Köpek 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(Canis lupus familiaris) </a:t>
            </a: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ve kedi </a:t>
            </a:r>
            <a:r>
              <a:rPr lang="tr-TR" altLang="tr-TR" sz="2000" i="1">
                <a:solidFill>
                  <a:srgbClr val="000000"/>
                </a:solidFill>
                <a:latin typeface="Verdana" panose="020B0604030504040204" pitchFamily="34" charset="0"/>
              </a:rPr>
              <a:t>(	Felis silvestris)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sz="2000">
                <a:solidFill>
                  <a:srgbClr val="FF0000"/>
                </a:solidFill>
                <a:latin typeface="Verdana" panose="020B0604030504040204" pitchFamily="34" charset="0"/>
              </a:rPr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1134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973138"/>
          </a:xfrm>
        </p:spPr>
        <p:txBody>
          <a:bodyPr/>
          <a:lstStyle/>
          <a:p>
            <a:pPr>
              <a:defRPr/>
            </a:pPr>
            <a:r>
              <a:rPr lang="tr-TR" b="1" dirty="0" smtClean="0">
                <a:solidFill>
                  <a:schemeClr val="accent1">
                    <a:satMod val="150000"/>
                  </a:schemeClr>
                </a:solidFill>
              </a:rPr>
              <a:t>Canlı ağırlık, yaşam süresi</a:t>
            </a:r>
            <a:endParaRPr lang="tr-TR" b="1" dirty="0">
              <a:solidFill>
                <a:schemeClr val="accent1">
                  <a:satMod val="150000"/>
                </a:schemeClr>
              </a:solidFill>
            </a:endParaRPr>
          </a:p>
        </p:txBody>
      </p:sp>
      <p:graphicFrame>
        <p:nvGraphicFramePr>
          <p:cNvPr id="3" name="Tablo 2"/>
          <p:cNvGraphicFramePr>
            <a:graphicFrameLocks noGrp="1"/>
          </p:cNvGraphicFramePr>
          <p:nvPr/>
        </p:nvGraphicFramePr>
        <p:xfrm>
          <a:off x="1498600" y="1484314"/>
          <a:ext cx="9036050" cy="4948237"/>
        </p:xfrm>
        <a:graphic>
          <a:graphicData uri="http://schemas.openxmlformats.org/drawingml/2006/table">
            <a:tbl>
              <a:tblPr firstRow="1" bandRow="1"/>
              <a:tblGrid>
                <a:gridCol w="14001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0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96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154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66900"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/>
                        <a:t>Canlı Ağırlık</a:t>
                      </a:r>
                      <a:r>
                        <a:rPr lang="tr-TR" sz="1800" b="1" baseline="0" dirty="0"/>
                        <a:t> </a:t>
                      </a:r>
                      <a:r>
                        <a:rPr lang="tr-TR" sz="1800" b="1" baseline="0" dirty="0" smtClean="0"/>
                        <a:t>(Gr)</a:t>
                      </a:r>
                      <a:endParaRPr lang="tr-TR" sz="1800" b="1" dirty="0" smtClean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b="1" kern="1200">
                          <a:solidFill>
                            <a:schemeClr val="lt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800" b="1" dirty="0" smtClean="0"/>
                        <a:t>Yaşam süresi </a:t>
                      </a:r>
                      <a:endParaRPr lang="tr-TR" sz="1800" b="1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dirty="0" err="1" smtClean="0">
                          <a:solidFill>
                            <a:schemeClr val="bg1"/>
                          </a:solidFill>
                        </a:rPr>
                        <a:t>Puberte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b="1" dirty="0" smtClean="0">
                          <a:solidFill>
                            <a:schemeClr val="bg1"/>
                          </a:solidFill>
                        </a:rPr>
                        <a:t>Üremede kul. yaşı</a:t>
                      </a:r>
                      <a:endParaRPr lang="tr-TR" sz="18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504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2400" b="1" dirty="0" smtClean="0"/>
                        <a:t>Tavşan</a:t>
                      </a:r>
                    </a:p>
                    <a:p>
                      <a:r>
                        <a:rPr lang="tr-TR" sz="1600" b="0" dirty="0" err="1" smtClean="0"/>
                        <a:t>Oryctolagus</a:t>
                      </a:r>
                      <a:r>
                        <a:rPr lang="tr-TR" sz="1600" b="0" dirty="0" smtClean="0"/>
                        <a:t> </a:t>
                      </a:r>
                      <a:r>
                        <a:rPr lang="tr-TR" sz="1600" b="0" dirty="0" err="1" smtClean="0"/>
                        <a:t>cuniculus</a:t>
                      </a:r>
                      <a:endParaRPr lang="tr-TR" sz="1600" b="0" dirty="0" smtClean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0" dirty="0" smtClean="0">
                          <a:latin typeface="+mn-lt"/>
                        </a:rPr>
                        <a:t>Dişi: </a:t>
                      </a:r>
                      <a:r>
                        <a:rPr lang="tr-TR" sz="1800" dirty="0" smtClean="0"/>
                        <a:t>2000-5000</a:t>
                      </a:r>
                    </a:p>
                    <a:p>
                      <a:r>
                        <a:rPr lang="tr-TR" sz="1800" i="0" dirty="0" smtClean="0">
                          <a:latin typeface="+mn-lt"/>
                        </a:rPr>
                        <a:t>Erkek: 2000-</a:t>
                      </a:r>
                      <a:r>
                        <a:rPr lang="tr-TR" sz="1800" dirty="0" smtClean="0"/>
                        <a:t>6000</a:t>
                      </a:r>
                      <a:endParaRPr lang="tr-TR" sz="1800" i="0" dirty="0">
                        <a:latin typeface="+mn-lt"/>
                      </a:endParaRPr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800" dirty="0" smtClean="0"/>
                        <a:t>5-6 yıl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90-120 gün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4-10 ay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504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2400" b="1" dirty="0" smtClean="0"/>
                        <a:t>Kobay</a:t>
                      </a:r>
                    </a:p>
                    <a:p>
                      <a:r>
                        <a:rPr lang="tr-TR" sz="1600" b="0" dirty="0" err="1" smtClean="0"/>
                        <a:t>Cavia</a:t>
                      </a:r>
                      <a:r>
                        <a:rPr lang="tr-TR" sz="1600" b="0" dirty="0" smtClean="0"/>
                        <a:t> </a:t>
                      </a:r>
                      <a:r>
                        <a:rPr lang="tr-TR" sz="1600" b="0" dirty="0" err="1" smtClean="0"/>
                        <a:t>porcellus</a:t>
                      </a:r>
                      <a:endParaRPr lang="tr-TR" sz="1600" b="0" dirty="0" smtClean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Dişi: 700-1000</a:t>
                      </a:r>
                      <a:endParaRPr lang="tr-TR" sz="1600" dirty="0" smtClean="0"/>
                    </a:p>
                    <a:p>
                      <a:r>
                        <a:rPr lang="tr-TR" sz="1800" dirty="0" smtClean="0"/>
                        <a:t>Erkek: 800- 1200</a:t>
                      </a:r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800" dirty="0" smtClean="0"/>
                        <a:t>7-8 yıl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6-8</a:t>
                      </a:r>
                      <a:r>
                        <a:rPr lang="tr-TR" sz="1800" baseline="0" dirty="0" smtClean="0"/>
                        <a:t> hafta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12-16 hafta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504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2400" b="1" dirty="0" smtClean="0"/>
                        <a:t>Sıçan</a:t>
                      </a:r>
                    </a:p>
                    <a:p>
                      <a:r>
                        <a:rPr lang="tr-TR" sz="1600" b="0" dirty="0" err="1" smtClean="0"/>
                        <a:t>Rattus</a:t>
                      </a:r>
                      <a:r>
                        <a:rPr lang="tr-TR" sz="1600" b="0" dirty="0" smtClean="0"/>
                        <a:t> </a:t>
                      </a:r>
                      <a:r>
                        <a:rPr lang="tr-TR" sz="1600" b="0" dirty="0" err="1" smtClean="0"/>
                        <a:t>norvegicus</a:t>
                      </a:r>
                      <a:endParaRPr lang="tr-TR" sz="1600" b="0" dirty="0" smtClean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0" dirty="0" smtClean="0">
                          <a:latin typeface="+mn-lt"/>
                        </a:rPr>
                        <a:t>Dişi: 250-</a:t>
                      </a:r>
                      <a:r>
                        <a:rPr lang="tr-TR" sz="1800" dirty="0" smtClean="0"/>
                        <a:t>300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i="0" dirty="0" smtClean="0">
                          <a:latin typeface="+mn-lt"/>
                        </a:rPr>
                        <a:t>Erkek: 300-</a:t>
                      </a:r>
                      <a:r>
                        <a:rPr lang="tr-TR" sz="1800" dirty="0" smtClean="0"/>
                        <a:t>500</a:t>
                      </a:r>
                      <a:endParaRPr lang="tr-TR" sz="1800" i="0" dirty="0" smtClean="0">
                        <a:latin typeface="+mn-lt"/>
                      </a:endParaRPr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800" dirty="0" smtClean="0"/>
                        <a:t>2-3 yıl 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6-8 hafta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12-16 hafta</a:t>
                      </a:r>
                      <a:endParaRPr lang="tr-TR" sz="18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5043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2400" b="1" dirty="0" err="1" smtClean="0"/>
                        <a:t>Hamster</a:t>
                      </a:r>
                      <a:endParaRPr lang="tr-TR" sz="2400" b="1" dirty="0" smtClean="0"/>
                    </a:p>
                    <a:p>
                      <a:r>
                        <a:rPr lang="tr-TR" sz="1600" b="0" dirty="0" err="1" smtClean="0"/>
                        <a:t>Mesocricetus</a:t>
                      </a:r>
                      <a:r>
                        <a:rPr lang="tr-TR" sz="1600" b="0" dirty="0" smtClean="0"/>
                        <a:t> </a:t>
                      </a:r>
                      <a:r>
                        <a:rPr lang="tr-TR" sz="1600" b="0" dirty="0" err="1" smtClean="0"/>
                        <a:t>auratus</a:t>
                      </a:r>
                      <a:endParaRPr lang="tr-TR" sz="1600" b="0" dirty="0" smtClean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800" dirty="0" smtClean="0"/>
                        <a:t>Dişi: 150</a:t>
                      </a:r>
                    </a:p>
                    <a:p>
                      <a:r>
                        <a:rPr lang="tr-TR" sz="1800" dirty="0" smtClean="0"/>
                        <a:t>Erkek</a:t>
                      </a:r>
                      <a:r>
                        <a:rPr lang="tr-TR" sz="1800" baseline="0" dirty="0" smtClean="0"/>
                        <a:t>: 200</a:t>
                      </a:r>
                      <a:endParaRPr lang="tr-TR" sz="1800" dirty="0" smtClean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600" dirty="0" smtClean="0"/>
                        <a:t>1-1,5 yıl</a:t>
                      </a:r>
                      <a:endParaRPr lang="tr-TR" sz="16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6-8 hafta</a:t>
                      </a:r>
                      <a:endParaRPr lang="tr-TR" sz="16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smtClean="0"/>
                        <a:t>12-16 hafta</a:t>
                      </a:r>
                      <a:endParaRPr lang="tr-TR" sz="16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166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2400" b="1" dirty="0" smtClean="0"/>
                        <a:t>Fare</a:t>
                      </a:r>
                    </a:p>
                    <a:p>
                      <a:r>
                        <a:rPr lang="tr-TR" sz="1600" b="0" dirty="0" err="1" smtClean="0"/>
                        <a:t>Mus</a:t>
                      </a:r>
                      <a:r>
                        <a:rPr lang="tr-TR" sz="1600" b="0" dirty="0" smtClean="0"/>
                        <a:t> </a:t>
                      </a:r>
                      <a:r>
                        <a:rPr lang="tr-TR" sz="1600" b="0" dirty="0" err="1" smtClean="0"/>
                        <a:t>musculus</a:t>
                      </a:r>
                      <a:endParaRPr lang="tr-TR" sz="1600" b="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Dişi: 25-40</a:t>
                      </a:r>
                      <a:r>
                        <a:rPr lang="tr-TR" sz="1800" baseline="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Erkek: 20-40</a:t>
                      </a:r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dk1"/>
                          </a:solidFill>
                          <a:latin typeface="Calibri"/>
                          <a:ea typeface=""/>
                          <a:cs typeface=""/>
                        </a:defRPr>
                      </a:lvl9pPr>
                    </a:lstStyle>
                    <a:p>
                      <a:r>
                        <a:rPr lang="tr-TR" sz="1600" dirty="0" smtClean="0"/>
                        <a:t> 1-2 yıl</a:t>
                      </a:r>
                    </a:p>
                    <a:p>
                      <a:endParaRPr lang="tr-TR" sz="16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5 hafta</a:t>
                      </a:r>
                      <a:endParaRPr lang="tr-TR" sz="16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8-10 hafta</a:t>
                      </a:r>
                      <a:endParaRPr lang="tr-TR" sz="1600" dirty="0"/>
                    </a:p>
                  </a:txBody>
                  <a:tcPr marL="91442" marR="91442" marT="45738" marB="45738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148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Geniş ekran</PresentationFormat>
  <Paragraphs>109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Wingdings</vt:lpstr>
      <vt:lpstr>Office Teması</vt:lpstr>
      <vt:lpstr>Laboratuar Hayvanları Dersi</vt:lpstr>
      <vt:lpstr>Laboratuar Hayvanları Bilim Dalı</vt:lpstr>
      <vt:lpstr>Deney Hayvanı Modelleri</vt:lpstr>
      <vt:lpstr>PowerPoint Sunusu</vt:lpstr>
      <vt:lpstr>PowerPoint Sunusu</vt:lpstr>
      <vt:lpstr>PowerPoint Sunusu</vt:lpstr>
      <vt:lpstr>PowerPoint Sunusu</vt:lpstr>
      <vt:lpstr>PowerPoint Sunusu</vt:lpstr>
      <vt:lpstr>Canlı ağırlık, yaşam süresi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Laboratuar Hayvanları Dersi</dc:title>
  <dc:creator>ÖZKAN</dc:creator>
  <cp:lastModifiedBy>ÖZKAN</cp:lastModifiedBy>
  <cp:revision>1</cp:revision>
  <dcterms:created xsi:type="dcterms:W3CDTF">2019-09-20T11:11:42Z</dcterms:created>
  <dcterms:modified xsi:type="dcterms:W3CDTF">2019-09-20T11:11:48Z</dcterms:modified>
</cp:coreProperties>
</file>