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581" r:id="rId2"/>
    <p:sldId id="582" r:id="rId3"/>
    <p:sldId id="587" r:id="rId4"/>
    <p:sldId id="583" r:id="rId5"/>
    <p:sldId id="584" r:id="rId6"/>
    <p:sldId id="585" r:id="rId7"/>
    <p:sldId id="586" r:id="rId8"/>
    <p:sldId id="588" r:id="rId9"/>
    <p:sldId id="589" r:id="rId10"/>
    <p:sldId id="590" r:id="rId11"/>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7949" autoAdjust="0"/>
  </p:normalViewPr>
  <p:slideViewPr>
    <p:cSldViewPr>
      <p:cViewPr varScale="1">
        <p:scale>
          <a:sx n="78" d="100"/>
          <a:sy n="78" d="100"/>
        </p:scale>
        <p:origin x="1579"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78B09EA-1660-4E5C-B90B-AE3BCC2AE616}" type="datetimeFigureOut">
              <a:rPr lang="tr-TR"/>
              <a:pPr>
                <a:defRPr/>
              </a:pPr>
              <a:t>16.09.2021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DA1E5BF-A6EF-4433-A0BD-26C863B8BB4E}" type="slidenum">
              <a:rPr lang="tr-TR" altLang="tr-TR"/>
              <a:pPr>
                <a:defRPr/>
              </a:pPr>
              <a:t>‹#›</a:t>
            </a:fld>
            <a:endParaRPr lang="tr-TR" altLang="tr-TR"/>
          </a:p>
        </p:txBody>
      </p:sp>
    </p:spTree>
    <p:extLst>
      <p:ext uri="{BB962C8B-B14F-4D97-AF65-F5344CB8AC3E}">
        <p14:creationId xmlns:p14="http://schemas.microsoft.com/office/powerpoint/2010/main" val="3336528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35EDC2D4-37EF-49E5-A33C-6711D75D0EDA}" type="datetimeFigureOut">
              <a:rPr lang="tr-TR"/>
              <a:pPr>
                <a:defRPr/>
              </a:pPr>
              <a:t>16.09.2021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846D3D3-6C91-43BE-BC2A-FCF5CF5E985C}" type="slidenum">
              <a:rPr lang="tr-TR" altLang="tr-TR"/>
              <a:pPr>
                <a:defRPr/>
              </a:pPr>
              <a:t>‹#›</a:t>
            </a:fld>
            <a:endParaRPr lang="tr-TR" altLang="tr-TR"/>
          </a:p>
        </p:txBody>
      </p:sp>
    </p:spTree>
    <p:extLst>
      <p:ext uri="{BB962C8B-B14F-4D97-AF65-F5344CB8AC3E}">
        <p14:creationId xmlns:p14="http://schemas.microsoft.com/office/powerpoint/2010/main" val="1910996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864D3A7-106E-48B3-B22E-B736A041D1FE}" type="datetimeFigureOut">
              <a:rPr lang="tr-TR"/>
              <a:pPr>
                <a:defRPr/>
              </a:pPr>
              <a:t>16.09.2021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D8E6022-77BC-4F89-A45C-0F5E74CC83FB}" type="slidenum">
              <a:rPr lang="tr-TR" altLang="tr-TR"/>
              <a:pPr>
                <a:defRPr/>
              </a:pPr>
              <a:t>‹#›</a:t>
            </a:fld>
            <a:endParaRPr lang="tr-TR" altLang="tr-TR"/>
          </a:p>
        </p:txBody>
      </p:sp>
    </p:spTree>
    <p:extLst>
      <p:ext uri="{BB962C8B-B14F-4D97-AF65-F5344CB8AC3E}">
        <p14:creationId xmlns:p14="http://schemas.microsoft.com/office/powerpoint/2010/main" val="384557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1584D56C-3196-4485-9540-073A1ED83B3A}" type="datetimeFigureOut">
              <a:rPr lang="tr-TR"/>
              <a:pPr>
                <a:defRPr/>
              </a:pPr>
              <a:t>16.09.2021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F026F8D-7C5C-477B-B5F9-8AD636AD9920}" type="slidenum">
              <a:rPr lang="tr-TR" altLang="tr-TR"/>
              <a:pPr>
                <a:defRPr/>
              </a:pPr>
              <a:t>‹#›</a:t>
            </a:fld>
            <a:endParaRPr lang="tr-TR" altLang="tr-TR"/>
          </a:p>
        </p:txBody>
      </p:sp>
    </p:spTree>
    <p:extLst>
      <p:ext uri="{BB962C8B-B14F-4D97-AF65-F5344CB8AC3E}">
        <p14:creationId xmlns:p14="http://schemas.microsoft.com/office/powerpoint/2010/main" val="185819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1BA0B8DA-E134-4B0E-94D8-CCD943142794}" type="datetimeFigureOut">
              <a:rPr lang="tr-TR"/>
              <a:pPr>
                <a:defRPr/>
              </a:pPr>
              <a:t>16.09.2021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26C94B9-66C4-4184-BE7A-2CBB66E0D80F}" type="slidenum">
              <a:rPr lang="tr-TR" altLang="tr-TR"/>
              <a:pPr>
                <a:defRPr/>
              </a:pPr>
              <a:t>‹#›</a:t>
            </a:fld>
            <a:endParaRPr lang="tr-TR" altLang="tr-TR"/>
          </a:p>
        </p:txBody>
      </p:sp>
    </p:spTree>
    <p:extLst>
      <p:ext uri="{BB962C8B-B14F-4D97-AF65-F5344CB8AC3E}">
        <p14:creationId xmlns:p14="http://schemas.microsoft.com/office/powerpoint/2010/main" val="274254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80FC218-A0DD-486C-987E-02B74679130D}" type="datetimeFigureOut">
              <a:rPr lang="tr-TR"/>
              <a:pPr>
                <a:defRPr/>
              </a:pPr>
              <a:t>16.09.2021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ED1C9DE-6377-40D7-BFB2-D1CF9504D343}" type="slidenum">
              <a:rPr lang="tr-TR" altLang="tr-TR"/>
              <a:pPr>
                <a:defRPr/>
              </a:pPr>
              <a:t>‹#›</a:t>
            </a:fld>
            <a:endParaRPr lang="tr-TR" altLang="tr-TR"/>
          </a:p>
        </p:txBody>
      </p:sp>
    </p:spTree>
    <p:extLst>
      <p:ext uri="{BB962C8B-B14F-4D97-AF65-F5344CB8AC3E}">
        <p14:creationId xmlns:p14="http://schemas.microsoft.com/office/powerpoint/2010/main" val="118690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731DCCCA-6D30-4FAE-AD3A-0D0112703830}" type="datetimeFigureOut">
              <a:rPr lang="tr-TR"/>
              <a:pPr>
                <a:defRPr/>
              </a:pPr>
              <a:t>16.09.2021</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BA86302-E9E2-4FD4-B53A-D7661FB54E19}" type="slidenum">
              <a:rPr lang="tr-TR" altLang="tr-TR"/>
              <a:pPr>
                <a:defRPr/>
              </a:pPr>
              <a:t>‹#›</a:t>
            </a:fld>
            <a:endParaRPr lang="tr-TR" altLang="tr-TR"/>
          </a:p>
        </p:txBody>
      </p:sp>
    </p:spTree>
    <p:extLst>
      <p:ext uri="{BB962C8B-B14F-4D97-AF65-F5344CB8AC3E}">
        <p14:creationId xmlns:p14="http://schemas.microsoft.com/office/powerpoint/2010/main" val="51381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121556FE-D3BF-4EC1-BA12-E39B0E8A8C5B}" type="datetimeFigureOut">
              <a:rPr lang="tr-TR"/>
              <a:pPr>
                <a:defRPr/>
              </a:pPr>
              <a:t>16.09.2021</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F9714300-06BB-446E-B069-0017B57BCAF6}" type="slidenum">
              <a:rPr lang="tr-TR" altLang="tr-TR"/>
              <a:pPr>
                <a:defRPr/>
              </a:pPr>
              <a:t>‹#›</a:t>
            </a:fld>
            <a:endParaRPr lang="tr-TR" altLang="tr-TR"/>
          </a:p>
        </p:txBody>
      </p:sp>
    </p:spTree>
    <p:extLst>
      <p:ext uri="{BB962C8B-B14F-4D97-AF65-F5344CB8AC3E}">
        <p14:creationId xmlns:p14="http://schemas.microsoft.com/office/powerpoint/2010/main" val="238001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7B2BEC8-E145-4F7F-8AC4-B5FA5C5688A3}" type="datetimeFigureOut">
              <a:rPr lang="tr-TR"/>
              <a:pPr>
                <a:defRPr/>
              </a:pPr>
              <a:t>16.09.2021</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8D4B9A3-5DDC-4642-8DEE-AD11A6C7EA30}" type="slidenum">
              <a:rPr lang="tr-TR" altLang="tr-TR"/>
              <a:pPr>
                <a:defRPr/>
              </a:pPr>
              <a:t>‹#›</a:t>
            </a:fld>
            <a:endParaRPr lang="tr-TR" altLang="tr-TR"/>
          </a:p>
        </p:txBody>
      </p:sp>
    </p:spTree>
    <p:extLst>
      <p:ext uri="{BB962C8B-B14F-4D97-AF65-F5344CB8AC3E}">
        <p14:creationId xmlns:p14="http://schemas.microsoft.com/office/powerpoint/2010/main" val="218881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A8EEE562-BA5B-41B5-BD37-7AD0172E6DA2}" type="datetimeFigureOut">
              <a:rPr lang="tr-TR"/>
              <a:pPr>
                <a:defRPr/>
              </a:pPr>
              <a:t>16.09.2021</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FF8E873-0D4A-45DE-8ED9-8ED03F3C998D}" type="slidenum">
              <a:rPr lang="tr-TR" altLang="tr-TR"/>
              <a:pPr>
                <a:defRPr/>
              </a:pPr>
              <a:t>‹#›</a:t>
            </a:fld>
            <a:endParaRPr lang="tr-TR" altLang="tr-TR"/>
          </a:p>
        </p:txBody>
      </p:sp>
    </p:spTree>
    <p:extLst>
      <p:ext uri="{BB962C8B-B14F-4D97-AF65-F5344CB8AC3E}">
        <p14:creationId xmlns:p14="http://schemas.microsoft.com/office/powerpoint/2010/main" val="270931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67445A8-2E37-4B01-A18D-218080D16897}" type="datetimeFigureOut">
              <a:rPr lang="tr-TR"/>
              <a:pPr>
                <a:defRPr/>
              </a:pPr>
              <a:t>16.09.2021</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6CC9B76-B749-4EA6-B9FB-45A9339945A3}" type="slidenum">
              <a:rPr lang="tr-TR" altLang="tr-TR"/>
              <a:pPr>
                <a:defRPr/>
              </a:pPr>
              <a:t>‹#›</a:t>
            </a:fld>
            <a:endParaRPr lang="tr-TR" altLang="tr-TR"/>
          </a:p>
        </p:txBody>
      </p:sp>
    </p:spTree>
    <p:extLst>
      <p:ext uri="{BB962C8B-B14F-4D97-AF65-F5344CB8AC3E}">
        <p14:creationId xmlns:p14="http://schemas.microsoft.com/office/powerpoint/2010/main" val="1981143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08E3967-1168-43AD-9C06-08F18E76424A}" type="datetimeFigureOut">
              <a:rPr lang="tr-TR"/>
              <a:pPr>
                <a:defRPr/>
              </a:pPr>
              <a:t>16.09.2021</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31968223-49D3-4E68-BE64-1BF49D3A0D7A}" type="slidenum">
              <a:rPr lang="tr-TR" altLang="tr-TR"/>
              <a:pPr>
                <a:defRPr/>
              </a:pPr>
              <a:t>‹#›</a:t>
            </a:fld>
            <a:endParaRPr lang="tr-TR" altLang="tr-TR"/>
          </a:p>
        </p:txBody>
      </p:sp>
    </p:spTree>
    <p:extLst>
      <p:ext uri="{BB962C8B-B14F-4D97-AF65-F5344CB8AC3E}">
        <p14:creationId xmlns:p14="http://schemas.microsoft.com/office/powerpoint/2010/main" val="175973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FF">
            <a:alpha val="18823"/>
          </a:srgbClr>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F4634DC-B43B-4DDD-8400-0432DFFCA070}" type="datetimeFigureOut">
              <a:rPr lang="tr-TR"/>
              <a:pPr>
                <a:defRPr/>
              </a:pPr>
              <a:t>16.09.2021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75955C07-89FB-478D-B1CC-CE37FE2DF8CD}"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801286"/>
            <a:ext cx="8928992" cy="2123658"/>
          </a:xfrm>
          <a:prstGeom prst="rect">
            <a:avLst/>
          </a:prstGeom>
        </p:spPr>
        <p:txBody>
          <a:bodyPr wrap="square">
            <a:spAutoFit/>
          </a:bodyPr>
          <a:lstStyle/>
          <a:p>
            <a:pPr algn="just"/>
            <a:r>
              <a:rPr lang="tr-TR" sz="2200" b="1" dirty="0">
                <a:solidFill>
                  <a:srgbClr val="FF0000"/>
                </a:solidFill>
                <a:ea typeface="Calibri" panose="020F0502020204030204" pitchFamily="34" charset="0"/>
                <a:cs typeface="Arial" panose="020B0604020202020204" pitchFamily="34" charset="0"/>
              </a:rPr>
              <a:t>KAZ BESİSİ</a:t>
            </a:r>
          </a:p>
          <a:p>
            <a:pPr algn="just"/>
            <a:endParaRPr lang="tr-TR" sz="2200" b="1" dirty="0">
              <a:solidFill>
                <a:schemeClr val="accent6">
                  <a:lumMod val="75000"/>
                </a:schemeClr>
              </a:solidFill>
              <a:ea typeface="Calibri" panose="020F0502020204030204" pitchFamily="34" charset="0"/>
              <a:cs typeface="Arial" panose="020B0604020202020204" pitchFamily="34" charset="0"/>
            </a:endParaRPr>
          </a:p>
          <a:p>
            <a:pPr algn="just"/>
            <a:endParaRPr lang="tr-TR" sz="2200" b="1" dirty="0">
              <a:solidFill>
                <a:schemeClr val="accent6">
                  <a:lumMod val="75000"/>
                </a:schemeClr>
              </a:solidFill>
              <a:ea typeface="Calibri" panose="020F0502020204030204" pitchFamily="34" charset="0"/>
              <a:cs typeface="Arial" panose="020B0604020202020204" pitchFamily="34" charset="0"/>
            </a:endParaRPr>
          </a:p>
          <a:p>
            <a:pPr algn="just"/>
            <a:r>
              <a:rPr lang="tr-TR" sz="2200" b="1" dirty="0">
                <a:solidFill>
                  <a:schemeClr val="accent6">
                    <a:lumMod val="75000"/>
                  </a:schemeClr>
                </a:solidFill>
                <a:ea typeface="Calibri" panose="020F0502020204030204" pitchFamily="34" charset="0"/>
                <a:cs typeface="Arial" panose="020B0604020202020204" pitchFamily="34" charset="0"/>
              </a:rPr>
              <a:t>Günümüzde kazlardan et elde edilmesi amacıyla kullanılan dört yetiştirme sisteminden bahsedilebilir (</a:t>
            </a:r>
            <a:r>
              <a:rPr lang="tr-TR" sz="2200" b="1" dirty="0" err="1">
                <a:solidFill>
                  <a:srgbClr val="0070C0"/>
                </a:solidFill>
                <a:ea typeface="Calibri" panose="020F0502020204030204" pitchFamily="34" charset="0"/>
                <a:cs typeface="Arial" panose="020B0604020202020204" pitchFamily="34" charset="0"/>
              </a:rPr>
              <a:t>Entansif</a:t>
            </a:r>
            <a:r>
              <a:rPr lang="tr-TR" sz="2200" b="1" dirty="0">
                <a:solidFill>
                  <a:srgbClr val="0070C0"/>
                </a:solidFill>
                <a:ea typeface="Calibri" panose="020F0502020204030204" pitchFamily="34" charset="0"/>
                <a:cs typeface="Arial" panose="020B0604020202020204" pitchFamily="34" charset="0"/>
              </a:rPr>
              <a:t>, yarı </a:t>
            </a:r>
            <a:r>
              <a:rPr lang="tr-TR" sz="2200" b="1" dirty="0" err="1">
                <a:solidFill>
                  <a:srgbClr val="0070C0"/>
                </a:solidFill>
                <a:ea typeface="Calibri" panose="020F0502020204030204" pitchFamily="34" charset="0"/>
                <a:cs typeface="Arial" panose="020B0604020202020204" pitchFamily="34" charset="0"/>
              </a:rPr>
              <a:t>entansif</a:t>
            </a:r>
            <a:r>
              <a:rPr lang="tr-TR" sz="2200" b="1" dirty="0">
                <a:solidFill>
                  <a:srgbClr val="0070C0"/>
                </a:solidFill>
                <a:ea typeface="Calibri" panose="020F0502020204030204" pitchFamily="34" charset="0"/>
                <a:cs typeface="Arial" panose="020B0604020202020204" pitchFamily="34" charset="0"/>
              </a:rPr>
              <a:t>, </a:t>
            </a:r>
            <a:r>
              <a:rPr lang="tr-TR" sz="2200" b="1" dirty="0" err="1">
                <a:solidFill>
                  <a:srgbClr val="0070C0"/>
                </a:solidFill>
                <a:ea typeface="Calibri" panose="020F0502020204030204" pitchFamily="34" charset="0"/>
                <a:cs typeface="Arial" panose="020B0604020202020204" pitchFamily="34" charset="0"/>
              </a:rPr>
              <a:t>ekstansif</a:t>
            </a:r>
            <a:r>
              <a:rPr lang="tr-TR" sz="2200" b="1" dirty="0">
                <a:solidFill>
                  <a:srgbClr val="0070C0"/>
                </a:solidFill>
                <a:ea typeface="Calibri" panose="020F0502020204030204" pitchFamily="34" charset="0"/>
                <a:cs typeface="Arial" panose="020B0604020202020204" pitchFamily="34" charset="0"/>
              </a:rPr>
              <a:t> ve geleneksel).</a:t>
            </a:r>
            <a:endParaRPr lang="tr-TR" sz="2200" b="1" dirty="0">
              <a:solidFill>
                <a:srgbClr val="0070C0"/>
              </a:solidFill>
              <a:cs typeface="Arial" panose="020B0604020202020204" pitchFamily="34" charset="0"/>
            </a:endParaRPr>
          </a:p>
        </p:txBody>
      </p:sp>
      <p:sp>
        <p:nvSpPr>
          <p:cNvPr id="3" name="Dikdörtgen 2"/>
          <p:cNvSpPr/>
          <p:nvPr/>
        </p:nvSpPr>
        <p:spPr>
          <a:xfrm>
            <a:off x="179512" y="2878772"/>
            <a:ext cx="8784976" cy="3862596"/>
          </a:xfrm>
          <a:prstGeom prst="rect">
            <a:avLst/>
          </a:prstGeom>
        </p:spPr>
        <p:txBody>
          <a:bodyPr wrap="square">
            <a:spAutoFit/>
          </a:bodyPr>
          <a:lstStyle/>
          <a:p>
            <a:pPr algn="just">
              <a:spcAft>
                <a:spcPts val="800"/>
              </a:spcAft>
              <a:tabLst>
                <a:tab pos="326390" algn="l"/>
              </a:tabLst>
            </a:pPr>
            <a:r>
              <a:rPr lang="tr-TR" sz="2200" b="1" dirty="0">
                <a:ea typeface="Calibri" panose="020F0502020204030204" pitchFamily="34" charset="0"/>
                <a:cs typeface="Arial" panose="020B0604020202020204" pitchFamily="34" charset="0"/>
              </a:rPr>
              <a:t>Besleme yönteminin belirlenmesinde, hayvanın yaşı, iklim şartları, mera durumu, pazarlama zamanı, kesim zamanı, yumurtlama dönemi, </a:t>
            </a:r>
            <a:r>
              <a:rPr lang="tr-TR" sz="2200" b="1" dirty="0" err="1">
                <a:ea typeface="Calibri" panose="020F0502020204030204" pitchFamily="34" charset="0"/>
                <a:cs typeface="Arial" panose="020B0604020202020204" pitchFamily="34" charset="0"/>
              </a:rPr>
              <a:t>sosyo</a:t>
            </a:r>
            <a:r>
              <a:rPr lang="tr-TR" sz="2200" b="1" dirty="0">
                <a:ea typeface="Calibri" panose="020F0502020204030204" pitchFamily="34" charset="0"/>
                <a:cs typeface="Arial" panose="020B0604020202020204" pitchFamily="34" charset="0"/>
              </a:rPr>
              <a:t>-kültürel gerçekler gibi kriterler belirleyici olmaktadır.</a:t>
            </a:r>
          </a:p>
          <a:p>
            <a:pPr algn="just">
              <a:spcAft>
                <a:spcPts val="800"/>
              </a:spcAft>
              <a:tabLst>
                <a:tab pos="326390" algn="l"/>
              </a:tabLst>
            </a:pPr>
            <a:endParaRPr lang="tr-TR" sz="500" b="1" dirty="0">
              <a:ea typeface="Calibri" panose="020F0502020204030204" pitchFamily="34" charset="0"/>
              <a:cs typeface="Arial" panose="020B0604020202020204" pitchFamily="34" charset="0"/>
            </a:endParaRPr>
          </a:p>
          <a:p>
            <a:pPr marL="342900" indent="-342900" algn="just">
              <a:spcAft>
                <a:spcPts val="800"/>
              </a:spcAft>
              <a:buFont typeface="Wingdings" panose="05000000000000000000" pitchFamily="2" charset="2"/>
              <a:buChar char="Ø"/>
              <a:tabLst>
                <a:tab pos="326390" algn="l"/>
              </a:tabLst>
            </a:pPr>
            <a:r>
              <a:rPr lang="tr-TR" sz="2200" b="1" dirty="0">
                <a:ea typeface="Calibri" panose="020F0502020204030204" pitchFamily="34" charset="0"/>
                <a:cs typeface="Arial" panose="020B0604020202020204" pitchFamily="34" charset="0"/>
              </a:rPr>
              <a:t>Bir işletme için hayvan alımı dışındaki masraflar dikkate alındığında, masraflar içerisinde en fazla olanının yem giderleri olduğu bilinmektedir.</a:t>
            </a:r>
          </a:p>
          <a:p>
            <a:pPr marL="342900" indent="-342900" algn="just">
              <a:spcAft>
                <a:spcPts val="800"/>
              </a:spcAft>
              <a:buFont typeface="Wingdings" panose="05000000000000000000" pitchFamily="2" charset="2"/>
              <a:buChar char="Ø"/>
              <a:tabLst>
                <a:tab pos="326390" algn="l"/>
              </a:tabLst>
            </a:pPr>
            <a:r>
              <a:rPr lang="tr-TR" sz="2200" b="1" dirty="0">
                <a:ea typeface="Calibri" panose="020F0502020204030204" pitchFamily="34" charset="0"/>
                <a:cs typeface="Arial" panose="020B0604020202020204" pitchFamily="34" charset="0"/>
              </a:rPr>
              <a:t>Dolayısıyla kaz yetiştiriciliği yapacak işletmelerin mera şartlarına sahip alanlarda kullanılması oldukça önem arz etmektedir.</a:t>
            </a:r>
            <a:endParaRPr lang="tr-TR" sz="2200" b="1" dirty="0">
              <a:effectLst/>
              <a:ea typeface="Calibri" panose="020F0502020204030204" pitchFamily="34" charset="0"/>
              <a:cs typeface="Arial" panose="020B0604020202020204" pitchFamily="34" charset="0"/>
            </a:endParaRPr>
          </a:p>
        </p:txBody>
      </p:sp>
      <p:pic>
        <p:nvPicPr>
          <p:cNvPr id="4" name="Resim 3">
            <a:extLst>
              <a:ext uri="{FF2B5EF4-FFF2-40B4-BE49-F238E27FC236}">
                <a16:creationId xmlns:a16="http://schemas.microsoft.com/office/drawing/2014/main" id="{DB6BE044-7B9C-4DE0-9703-1C3C2A6F0843}"/>
              </a:ext>
            </a:extLst>
          </p:cNvPr>
          <p:cNvPicPr/>
          <p:nvPr/>
        </p:nvPicPr>
        <p:blipFill>
          <a:blip r:embed="rId2"/>
          <a:stretch>
            <a:fillRect/>
          </a:stretch>
        </p:blipFill>
        <p:spPr>
          <a:xfrm>
            <a:off x="4211960" y="116632"/>
            <a:ext cx="3168352" cy="1569604"/>
          </a:xfrm>
          <a:prstGeom prst="rect">
            <a:avLst/>
          </a:prstGeom>
        </p:spPr>
      </p:pic>
    </p:spTree>
    <p:extLst>
      <p:ext uri="{BB962C8B-B14F-4D97-AF65-F5344CB8AC3E}">
        <p14:creationId xmlns:p14="http://schemas.microsoft.com/office/powerpoint/2010/main" val="94732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921C90D-937B-44F4-80AC-19C188B49D7A}"/>
              </a:ext>
            </a:extLst>
          </p:cNvPr>
          <p:cNvSpPr txBox="1"/>
          <p:nvPr/>
        </p:nvSpPr>
        <p:spPr>
          <a:xfrm>
            <a:off x="323528" y="620688"/>
            <a:ext cx="7632848" cy="428259"/>
          </a:xfrm>
          <a:prstGeom prst="rect">
            <a:avLst/>
          </a:prstGeom>
          <a:noFill/>
        </p:spPr>
        <p:txBody>
          <a:bodyPr wrap="square">
            <a:spAutoFit/>
          </a:bodyPr>
          <a:lstStyle/>
          <a:p>
            <a:pPr algn="just">
              <a:lnSpc>
                <a:spcPct val="107000"/>
              </a:lnSpc>
              <a:spcAft>
                <a:spcPts val="800"/>
              </a:spcAft>
              <a:tabLst>
                <a:tab pos="326390" algn="l"/>
              </a:tabLst>
            </a:pPr>
            <a:r>
              <a:rPr lang="tr-TR" sz="2200" b="1">
                <a:solidFill>
                  <a:srgbClr val="0070C0"/>
                </a:solidFill>
                <a:effectLst/>
                <a:ea typeface="Calibri" panose="020F0502020204030204" pitchFamily="34" charset="0"/>
                <a:cs typeface="Arial" panose="020B0604020202020204" pitchFamily="34" charset="0"/>
              </a:rPr>
              <a:t>Kaz ve tavuk etinin kompozisyonu</a:t>
            </a:r>
            <a:endParaRPr lang="tr-TR" sz="2200" b="1" dirty="0">
              <a:solidFill>
                <a:srgbClr val="0070C0"/>
              </a:solidFill>
              <a:effectLst/>
              <a:ea typeface="Calibri" panose="020F0502020204030204" pitchFamily="34" charset="0"/>
              <a:cs typeface="Arial" panose="020B0604020202020204" pitchFamily="34" charset="0"/>
            </a:endParaRPr>
          </a:p>
        </p:txBody>
      </p:sp>
      <p:pic>
        <p:nvPicPr>
          <p:cNvPr id="3" name="Resim 2">
            <a:extLst>
              <a:ext uri="{FF2B5EF4-FFF2-40B4-BE49-F238E27FC236}">
                <a16:creationId xmlns:a16="http://schemas.microsoft.com/office/drawing/2014/main" id="{06C38E81-CF76-4340-A43F-A52D2B6CE5A7}"/>
              </a:ext>
            </a:extLst>
          </p:cNvPr>
          <p:cNvPicPr/>
          <p:nvPr/>
        </p:nvPicPr>
        <p:blipFill>
          <a:blip r:embed="rId2"/>
          <a:stretch>
            <a:fillRect/>
          </a:stretch>
        </p:blipFill>
        <p:spPr>
          <a:xfrm>
            <a:off x="107504" y="1196752"/>
            <a:ext cx="8640960" cy="2952328"/>
          </a:xfrm>
          <a:prstGeom prst="rect">
            <a:avLst/>
          </a:prstGeom>
        </p:spPr>
      </p:pic>
      <p:pic>
        <p:nvPicPr>
          <p:cNvPr id="6" name="Resim 5">
            <a:extLst>
              <a:ext uri="{FF2B5EF4-FFF2-40B4-BE49-F238E27FC236}">
                <a16:creationId xmlns:a16="http://schemas.microsoft.com/office/drawing/2014/main" id="{F8B49339-F670-4493-8945-B515B900A15C}"/>
              </a:ext>
            </a:extLst>
          </p:cNvPr>
          <p:cNvPicPr/>
          <p:nvPr/>
        </p:nvPicPr>
        <p:blipFill>
          <a:blip r:embed="rId3"/>
          <a:stretch>
            <a:fillRect/>
          </a:stretch>
        </p:blipFill>
        <p:spPr>
          <a:xfrm>
            <a:off x="755576" y="4376307"/>
            <a:ext cx="3312368" cy="1893054"/>
          </a:xfrm>
          <a:prstGeom prst="rect">
            <a:avLst/>
          </a:prstGeom>
        </p:spPr>
      </p:pic>
      <p:pic>
        <p:nvPicPr>
          <p:cNvPr id="7" name="Resim 6">
            <a:extLst>
              <a:ext uri="{FF2B5EF4-FFF2-40B4-BE49-F238E27FC236}">
                <a16:creationId xmlns:a16="http://schemas.microsoft.com/office/drawing/2014/main" id="{C4EDAF5B-B5D5-4CB2-B6C1-D4649C6704A0}"/>
              </a:ext>
            </a:extLst>
          </p:cNvPr>
          <p:cNvPicPr/>
          <p:nvPr/>
        </p:nvPicPr>
        <p:blipFill>
          <a:blip r:embed="rId4"/>
          <a:stretch>
            <a:fillRect/>
          </a:stretch>
        </p:blipFill>
        <p:spPr>
          <a:xfrm>
            <a:off x="5364088" y="4296885"/>
            <a:ext cx="1872208" cy="1972476"/>
          </a:xfrm>
          <a:prstGeom prst="rect">
            <a:avLst/>
          </a:prstGeom>
        </p:spPr>
      </p:pic>
    </p:spTree>
    <p:extLst>
      <p:ext uri="{BB962C8B-B14F-4D97-AF65-F5344CB8AC3E}">
        <p14:creationId xmlns:p14="http://schemas.microsoft.com/office/powerpoint/2010/main" val="3676256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476672"/>
            <a:ext cx="8856984" cy="5847755"/>
          </a:xfrm>
          <a:prstGeom prst="rect">
            <a:avLst/>
          </a:prstGeom>
        </p:spPr>
        <p:txBody>
          <a:bodyPr wrap="square">
            <a:spAutoFit/>
          </a:bodyPr>
          <a:lstStyle/>
          <a:p>
            <a:pPr algn="just"/>
            <a:r>
              <a:rPr lang="tr-TR" sz="2200" b="1" dirty="0" err="1">
                <a:solidFill>
                  <a:srgbClr val="FF0000"/>
                </a:solidFill>
                <a:ea typeface="Calibri" panose="020F0502020204030204" pitchFamily="34" charset="0"/>
                <a:cs typeface="Arial" panose="020B0604020202020204" pitchFamily="34" charset="0"/>
              </a:rPr>
              <a:t>Entansif</a:t>
            </a:r>
            <a:r>
              <a:rPr lang="tr-TR" sz="2200" b="1" dirty="0">
                <a:solidFill>
                  <a:srgbClr val="FF0000"/>
                </a:solidFill>
                <a:ea typeface="Calibri" panose="020F0502020204030204" pitchFamily="34" charset="0"/>
                <a:cs typeface="Arial" panose="020B0604020202020204" pitchFamily="34" charset="0"/>
              </a:rPr>
              <a:t> Yetiştirme:</a:t>
            </a:r>
          </a:p>
          <a:p>
            <a:pPr algn="just"/>
            <a:endParaRPr lang="tr-TR" sz="2200" b="1" dirty="0">
              <a:solidFill>
                <a:srgbClr val="FF0000"/>
              </a:solidFill>
              <a:ea typeface="Calibri" panose="020F0502020204030204" pitchFamily="34" charset="0"/>
              <a:cs typeface="Arial" panose="020B0604020202020204" pitchFamily="34" charset="0"/>
            </a:endParaRPr>
          </a:p>
          <a:p>
            <a:pPr marL="342900" indent="-342900" algn="just">
              <a:buFont typeface="Wingdings" panose="05000000000000000000" pitchFamily="2" charset="2"/>
              <a:buChar char="v"/>
            </a:pPr>
            <a:r>
              <a:rPr lang="tr-TR" sz="2200" b="1" dirty="0">
                <a:ea typeface="Calibri" panose="020F0502020204030204" pitchFamily="34" charset="0"/>
                <a:cs typeface="Arial" panose="020B0604020202020204" pitchFamily="34" charset="0"/>
              </a:rPr>
              <a:t>Bu yetiştirme sisteminde ekonomik yetiştiricilik yapılabilmesi için kazın mümkün olduğunca hızlı bir şekilde canlı ağırlık kazanması ve kesime gönderilmesi istenmektedir.</a:t>
            </a:r>
          </a:p>
          <a:p>
            <a:pPr marL="342900" indent="-342900" algn="just">
              <a:buFont typeface="Wingdings" panose="05000000000000000000" pitchFamily="2" charset="2"/>
              <a:buChar char="v"/>
            </a:pPr>
            <a:endParaRPr lang="tr-TR" sz="2200" b="1" dirty="0">
              <a:ea typeface="Calibri" panose="020F0502020204030204" pitchFamily="34" charset="0"/>
              <a:cs typeface="Arial" panose="020B0604020202020204" pitchFamily="34" charset="0"/>
            </a:endParaRPr>
          </a:p>
          <a:p>
            <a:pPr marL="342900" indent="-342900" algn="just">
              <a:buFont typeface="Wingdings" panose="05000000000000000000" pitchFamily="2" charset="2"/>
              <a:buChar char="v"/>
            </a:pPr>
            <a:r>
              <a:rPr lang="tr-TR" sz="2200" b="1" dirty="0" err="1">
                <a:ea typeface="Calibri" panose="020F0502020204030204" pitchFamily="34" charset="0"/>
                <a:cs typeface="Arial" panose="020B0604020202020204" pitchFamily="34" charset="0"/>
              </a:rPr>
              <a:t>Entansif</a:t>
            </a:r>
            <a:r>
              <a:rPr lang="tr-TR" sz="2200" b="1" dirty="0">
                <a:ea typeface="Calibri" panose="020F0502020204030204" pitchFamily="34" charset="0"/>
                <a:cs typeface="Arial" panose="020B0604020202020204" pitchFamily="34" charset="0"/>
              </a:rPr>
              <a:t> yetiştiricilikte kullanılan kazlar ortalama olarak </a:t>
            </a:r>
            <a:r>
              <a:rPr lang="tr-TR" sz="2200" b="1" dirty="0">
                <a:solidFill>
                  <a:srgbClr val="00B050"/>
                </a:solidFill>
                <a:ea typeface="Calibri" panose="020F0502020204030204" pitchFamily="34" charset="0"/>
                <a:cs typeface="Arial" panose="020B0604020202020204" pitchFamily="34" charset="0"/>
              </a:rPr>
              <a:t>8-9 haftalık yaşta 4 kilogram </a:t>
            </a:r>
            <a:r>
              <a:rPr lang="tr-TR" sz="2200" b="1" dirty="0">
                <a:ea typeface="Calibri" panose="020F0502020204030204" pitchFamily="34" charset="0"/>
                <a:cs typeface="Arial" panose="020B0604020202020204" pitchFamily="34" charset="0"/>
              </a:rPr>
              <a:t>canlı ağırlık ile ağır yapılı olanlar </a:t>
            </a:r>
            <a:r>
              <a:rPr lang="tr-TR" sz="2200" b="1" dirty="0">
                <a:solidFill>
                  <a:srgbClr val="00B050"/>
                </a:solidFill>
                <a:ea typeface="Calibri" panose="020F0502020204030204" pitchFamily="34" charset="0"/>
                <a:cs typeface="Arial" panose="020B0604020202020204" pitchFamily="34" charset="0"/>
              </a:rPr>
              <a:t>12-14 haftalık yaşta 6 kilogram </a:t>
            </a:r>
            <a:r>
              <a:rPr lang="tr-TR" sz="2200" b="1" dirty="0">
                <a:ea typeface="Calibri" panose="020F0502020204030204" pitchFamily="34" charset="0"/>
                <a:cs typeface="Arial" panose="020B0604020202020204" pitchFamily="34" charset="0"/>
              </a:rPr>
              <a:t>canlı ağırlık ile kesime gönderilebilir.</a:t>
            </a:r>
          </a:p>
          <a:p>
            <a:pPr marL="342900" indent="-342900" algn="just">
              <a:buFont typeface="Wingdings" panose="05000000000000000000" pitchFamily="2" charset="2"/>
              <a:buChar char="v"/>
            </a:pPr>
            <a:endParaRPr lang="tr-TR" sz="2200" b="1" dirty="0">
              <a:ea typeface="Calibri" panose="020F0502020204030204" pitchFamily="34" charset="0"/>
              <a:cs typeface="Arial" panose="020B0604020202020204" pitchFamily="34" charset="0"/>
            </a:endParaRPr>
          </a:p>
          <a:p>
            <a:pPr marL="342900" indent="-342900" algn="just">
              <a:buFont typeface="Wingdings" panose="05000000000000000000" pitchFamily="2" charset="2"/>
              <a:buChar char="v"/>
            </a:pPr>
            <a:r>
              <a:rPr lang="tr-TR" sz="2200" b="1" dirty="0">
                <a:ea typeface="Calibri" panose="020F0502020204030204" pitchFamily="34" charset="0"/>
                <a:cs typeface="Arial" panose="020B0604020202020204" pitchFamily="34" charset="0"/>
              </a:rPr>
              <a:t>Bu sistemde yüksek enerji ve protein içeren </a:t>
            </a:r>
            <a:r>
              <a:rPr lang="tr-TR" sz="2200" b="1" dirty="0" err="1">
                <a:ea typeface="Calibri" panose="020F0502020204030204" pitchFamily="34" charset="0"/>
                <a:cs typeface="Arial" panose="020B0604020202020204" pitchFamily="34" charset="0"/>
              </a:rPr>
              <a:t>rasyon</a:t>
            </a:r>
            <a:r>
              <a:rPr lang="tr-TR" sz="2200" b="1" dirty="0">
                <a:ea typeface="Calibri" panose="020F0502020204030204" pitchFamily="34" charset="0"/>
                <a:cs typeface="Arial" panose="020B0604020202020204" pitchFamily="34" charset="0"/>
              </a:rPr>
              <a:t> ile besleme yapılmaktadır. Karma yem tek başına kullanılabildiği gibi kaba yem ile birlikte de verilebilmektedir.</a:t>
            </a:r>
          </a:p>
          <a:p>
            <a:pPr marL="342900" indent="-342900" algn="just">
              <a:buFont typeface="Wingdings" panose="05000000000000000000" pitchFamily="2" charset="2"/>
              <a:buChar char="v"/>
            </a:pPr>
            <a:endParaRPr lang="tr-TR" sz="2200" b="1" dirty="0">
              <a:ea typeface="Calibri" panose="020F0502020204030204" pitchFamily="34" charset="0"/>
              <a:cs typeface="Arial" panose="020B0604020202020204" pitchFamily="34" charset="0"/>
            </a:endParaRPr>
          </a:p>
          <a:p>
            <a:pPr marL="342900" indent="-342900" algn="just">
              <a:buFont typeface="Wingdings" panose="05000000000000000000" pitchFamily="2" charset="2"/>
              <a:buChar char="v"/>
            </a:pPr>
            <a:r>
              <a:rPr lang="tr-TR" sz="2200" b="1" dirty="0">
                <a:ea typeface="Calibri" panose="020F0502020204030204" pitchFamily="34" charset="0"/>
                <a:cs typeface="Arial" panose="020B0604020202020204" pitchFamily="34" charset="0"/>
              </a:rPr>
              <a:t>Kaba yem kullanılması durumunda, karma yem tüketimi % 30 civarında azaltılabilmektedir. </a:t>
            </a:r>
            <a:endParaRPr lang="tr-TR" sz="2200" b="1" dirty="0">
              <a:cs typeface="Arial" panose="020B0604020202020204" pitchFamily="34" charset="0"/>
            </a:endParaRPr>
          </a:p>
        </p:txBody>
      </p:sp>
    </p:spTree>
    <p:extLst>
      <p:ext uri="{BB962C8B-B14F-4D97-AF65-F5344CB8AC3E}">
        <p14:creationId xmlns:p14="http://schemas.microsoft.com/office/powerpoint/2010/main" val="374163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1EC7B19-7ECA-4A62-AE54-6857EA1C4525}"/>
              </a:ext>
            </a:extLst>
          </p:cNvPr>
          <p:cNvSpPr txBox="1"/>
          <p:nvPr/>
        </p:nvSpPr>
        <p:spPr>
          <a:xfrm>
            <a:off x="179512" y="188640"/>
            <a:ext cx="8856984" cy="2123658"/>
          </a:xfrm>
          <a:prstGeom prst="rect">
            <a:avLst/>
          </a:prstGeom>
          <a:noFill/>
        </p:spPr>
        <p:txBody>
          <a:bodyPr wrap="square">
            <a:spAutoFit/>
          </a:bodyPr>
          <a:lstStyle/>
          <a:p>
            <a:pPr marL="342900" indent="-342900" algn="just">
              <a:buFont typeface="Wingdings" panose="05000000000000000000" pitchFamily="2" charset="2"/>
              <a:buChar char="v"/>
            </a:pPr>
            <a:r>
              <a:rPr lang="tr-TR" sz="2200" b="1" dirty="0">
                <a:ea typeface="Calibri" panose="020F0502020204030204" pitchFamily="34" charset="0"/>
                <a:cs typeface="Arial" panose="020B0604020202020204" pitchFamily="34" charset="0"/>
              </a:rPr>
              <a:t>K</a:t>
            </a:r>
            <a:r>
              <a:rPr lang="tr-TR" sz="2200" b="1" dirty="0">
                <a:effectLst/>
                <a:ea typeface="Calibri" panose="020F0502020204030204" pitchFamily="34" charset="0"/>
                <a:cs typeface="Arial" panose="020B0604020202020204" pitchFamily="34" charset="0"/>
              </a:rPr>
              <a:t>ısa bir sürede sağlanan bu yüksek ağırlık kazancı her bir kaz palazının 25 kg karma yem yemesi ile sağlanmaktadır. </a:t>
            </a:r>
          </a:p>
          <a:p>
            <a:pPr marL="342900" indent="-342900">
              <a:buFont typeface="Wingdings" panose="05000000000000000000" pitchFamily="2" charset="2"/>
              <a:buChar char="v"/>
            </a:pPr>
            <a:endParaRPr lang="tr-TR" sz="2200" b="1" dirty="0">
              <a:ea typeface="Calibri" panose="020F0502020204030204" pitchFamily="34" charset="0"/>
              <a:cs typeface="Arial" panose="020B0604020202020204" pitchFamily="34" charset="0"/>
            </a:endParaRPr>
          </a:p>
          <a:p>
            <a:pPr marL="342900" indent="-342900" algn="just">
              <a:buFont typeface="Wingdings" panose="05000000000000000000" pitchFamily="2" charset="2"/>
              <a:buChar char="v"/>
            </a:pPr>
            <a:r>
              <a:rPr lang="tr-TR" sz="2200" b="1" dirty="0">
                <a:effectLst/>
                <a:ea typeface="Calibri" panose="020F0502020204030204" pitchFamily="34" charset="0"/>
                <a:cs typeface="Arial" panose="020B0604020202020204" pitchFamily="34" charset="0"/>
              </a:rPr>
              <a:t>On haftalık yaşa kadar haftalık ağırlık kazancı yaklaşık olarak 450 gramdır. Bu hızlı büyüme daha sonraki haftalarda önemli ölçüde azalır. </a:t>
            </a:r>
            <a:endParaRPr lang="tr-TR" sz="2200" b="1" dirty="0">
              <a:cs typeface="Arial" panose="020B0604020202020204" pitchFamily="34" charset="0"/>
            </a:endParaRPr>
          </a:p>
        </p:txBody>
      </p:sp>
      <p:sp>
        <p:nvSpPr>
          <p:cNvPr id="5" name="Metin kutusu 4">
            <a:extLst>
              <a:ext uri="{FF2B5EF4-FFF2-40B4-BE49-F238E27FC236}">
                <a16:creationId xmlns:a16="http://schemas.microsoft.com/office/drawing/2014/main" id="{3F138947-E127-4296-9454-40DC45D22CBC}"/>
              </a:ext>
            </a:extLst>
          </p:cNvPr>
          <p:cNvSpPr txBox="1"/>
          <p:nvPr/>
        </p:nvSpPr>
        <p:spPr>
          <a:xfrm>
            <a:off x="251520" y="2348880"/>
            <a:ext cx="8280920" cy="400110"/>
          </a:xfrm>
          <a:prstGeom prst="rect">
            <a:avLst/>
          </a:prstGeom>
          <a:noFill/>
        </p:spPr>
        <p:txBody>
          <a:bodyPr wrap="square">
            <a:spAutoFit/>
          </a:bodyPr>
          <a:lstStyle/>
          <a:p>
            <a:r>
              <a:rPr lang="tr-TR" sz="2000" b="1" dirty="0">
                <a:solidFill>
                  <a:srgbClr val="7030A0"/>
                </a:solidFill>
                <a:effectLst/>
                <a:ea typeface="Calibri" panose="020F0502020204030204" pitchFamily="34" charset="0"/>
                <a:cs typeface="Arial" panose="020B0604020202020204" pitchFamily="34" charset="0"/>
              </a:rPr>
              <a:t>Kazlarda yaşa göre beklenen canlı ağırlıklar</a:t>
            </a:r>
            <a:endParaRPr lang="tr-TR" sz="2000" b="1" dirty="0">
              <a:solidFill>
                <a:srgbClr val="7030A0"/>
              </a:solidFill>
              <a:cs typeface="Arial" panose="020B0604020202020204" pitchFamily="34" charset="0"/>
            </a:endParaRPr>
          </a:p>
        </p:txBody>
      </p:sp>
      <p:pic>
        <p:nvPicPr>
          <p:cNvPr id="6" name="Resim 5">
            <a:extLst>
              <a:ext uri="{FF2B5EF4-FFF2-40B4-BE49-F238E27FC236}">
                <a16:creationId xmlns:a16="http://schemas.microsoft.com/office/drawing/2014/main" id="{45326F5C-83FB-42F5-AF88-84748FAC619B}"/>
              </a:ext>
            </a:extLst>
          </p:cNvPr>
          <p:cNvPicPr/>
          <p:nvPr/>
        </p:nvPicPr>
        <p:blipFill>
          <a:blip r:embed="rId2"/>
          <a:stretch>
            <a:fillRect/>
          </a:stretch>
        </p:blipFill>
        <p:spPr>
          <a:xfrm>
            <a:off x="1187624" y="2758616"/>
            <a:ext cx="2880320" cy="4005064"/>
          </a:xfrm>
          <a:prstGeom prst="rect">
            <a:avLst/>
          </a:prstGeom>
        </p:spPr>
      </p:pic>
      <p:pic>
        <p:nvPicPr>
          <p:cNvPr id="7" name="Resim 6">
            <a:extLst>
              <a:ext uri="{FF2B5EF4-FFF2-40B4-BE49-F238E27FC236}">
                <a16:creationId xmlns:a16="http://schemas.microsoft.com/office/drawing/2014/main" id="{9BB27E62-6BD1-4161-B6DD-563032ACC09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04048" y="3429000"/>
            <a:ext cx="3384376" cy="2664296"/>
          </a:xfrm>
          <a:prstGeom prst="rect">
            <a:avLst/>
          </a:prstGeom>
        </p:spPr>
      </p:pic>
    </p:spTree>
    <p:extLst>
      <p:ext uri="{BB962C8B-B14F-4D97-AF65-F5344CB8AC3E}">
        <p14:creationId xmlns:p14="http://schemas.microsoft.com/office/powerpoint/2010/main" val="2941462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476672"/>
            <a:ext cx="8856984" cy="5417509"/>
          </a:xfrm>
          <a:prstGeom prst="rect">
            <a:avLst/>
          </a:prstGeom>
        </p:spPr>
        <p:txBody>
          <a:bodyPr wrap="square">
            <a:spAutoFit/>
          </a:bodyPr>
          <a:lstStyle/>
          <a:p>
            <a:pPr algn="just">
              <a:lnSpc>
                <a:spcPct val="107000"/>
              </a:lnSpc>
              <a:spcAft>
                <a:spcPts val="800"/>
              </a:spcAft>
              <a:tabLst>
                <a:tab pos="326390" algn="l"/>
              </a:tabLst>
            </a:pPr>
            <a:r>
              <a:rPr lang="tr-TR" sz="2200" b="1" dirty="0">
                <a:solidFill>
                  <a:srgbClr val="FF0000"/>
                </a:solidFill>
                <a:ea typeface="Calibri" panose="020F0502020204030204" pitchFamily="34" charset="0"/>
                <a:cs typeface="Arial" panose="020B0604020202020204" pitchFamily="34" charset="0"/>
              </a:rPr>
              <a:t>Yarı-</a:t>
            </a:r>
            <a:r>
              <a:rPr lang="tr-TR" sz="2200" b="1" dirty="0" err="1">
                <a:solidFill>
                  <a:srgbClr val="FF0000"/>
                </a:solidFill>
                <a:ea typeface="Calibri" panose="020F0502020204030204" pitchFamily="34" charset="0"/>
                <a:cs typeface="Arial" panose="020B0604020202020204" pitchFamily="34" charset="0"/>
              </a:rPr>
              <a:t>Entansif</a:t>
            </a:r>
            <a:r>
              <a:rPr lang="tr-TR" sz="2200" b="1" dirty="0">
                <a:solidFill>
                  <a:srgbClr val="FF0000"/>
                </a:solidFill>
                <a:ea typeface="Calibri" panose="020F0502020204030204" pitchFamily="34" charset="0"/>
                <a:cs typeface="Arial" panose="020B0604020202020204" pitchFamily="34" charset="0"/>
              </a:rPr>
              <a:t> Yetiştirme:</a:t>
            </a:r>
          </a:p>
          <a:p>
            <a:pPr algn="just">
              <a:lnSpc>
                <a:spcPct val="107000"/>
              </a:lnSpc>
              <a:spcAft>
                <a:spcPts val="800"/>
              </a:spcAft>
              <a:tabLst>
                <a:tab pos="326390" algn="l"/>
              </a:tabLst>
            </a:pPr>
            <a:endParaRPr lang="tr-TR" sz="2200" b="1"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tabLst>
                <a:tab pos="326390" algn="l"/>
              </a:tabLst>
            </a:pPr>
            <a:r>
              <a:rPr lang="tr-TR" sz="2200" b="1" dirty="0">
                <a:ea typeface="Calibri" panose="020F0502020204030204" pitchFamily="34" charset="0"/>
                <a:cs typeface="Arial" panose="020B0604020202020204" pitchFamily="34" charset="0"/>
              </a:rPr>
              <a:t>Yarı-</a:t>
            </a:r>
            <a:r>
              <a:rPr lang="tr-TR" sz="2200" b="1" dirty="0" err="1">
                <a:ea typeface="Calibri" panose="020F0502020204030204" pitchFamily="34" charset="0"/>
                <a:cs typeface="Arial" panose="020B0604020202020204" pitchFamily="34" charset="0"/>
              </a:rPr>
              <a:t>entansif</a:t>
            </a:r>
            <a:r>
              <a:rPr lang="tr-TR" sz="2200" b="1" dirty="0">
                <a:ea typeface="Calibri" panose="020F0502020204030204" pitchFamily="34" charset="0"/>
                <a:cs typeface="Arial" panose="020B0604020202020204" pitchFamily="34" charset="0"/>
              </a:rPr>
              <a:t> yetiştiricilikte tesis alanında göl, havuz bulunması şart değildir, ancak açık alan bulunması gereklidir.</a:t>
            </a:r>
          </a:p>
          <a:p>
            <a:pPr marL="342900" indent="-342900" algn="just">
              <a:lnSpc>
                <a:spcPct val="107000"/>
              </a:lnSpc>
              <a:spcAft>
                <a:spcPts val="800"/>
              </a:spcAft>
              <a:buFont typeface="Wingdings" panose="05000000000000000000" pitchFamily="2" charset="2"/>
              <a:buChar char="v"/>
              <a:tabLst>
                <a:tab pos="326390" algn="l"/>
              </a:tabLst>
            </a:pPr>
            <a:endParaRPr lang="tr-TR" sz="2200" b="1"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tabLst>
                <a:tab pos="326390" algn="l"/>
              </a:tabLst>
            </a:pPr>
            <a:r>
              <a:rPr lang="tr-TR" sz="2200" b="1" dirty="0">
                <a:ea typeface="Calibri" panose="020F0502020204030204" pitchFamily="34" charset="0"/>
                <a:cs typeface="Arial" panose="020B0604020202020204" pitchFamily="34" charset="0"/>
              </a:rPr>
              <a:t>Gezinti alanları beton ya da toprak-çim kaplı olabilmektedir. Bu üretim sisteminde meranın kullanılması ekonomik olması bakımından avantaj sağlamaktadır.</a:t>
            </a:r>
          </a:p>
          <a:p>
            <a:pPr marL="342900" indent="-342900" algn="just">
              <a:lnSpc>
                <a:spcPct val="107000"/>
              </a:lnSpc>
              <a:spcAft>
                <a:spcPts val="800"/>
              </a:spcAft>
              <a:buFont typeface="Wingdings" panose="05000000000000000000" pitchFamily="2" charset="2"/>
              <a:buChar char="v"/>
              <a:tabLst>
                <a:tab pos="326390" algn="l"/>
              </a:tabLst>
            </a:pPr>
            <a:endParaRPr lang="tr-TR" sz="2200" b="1"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tabLst>
                <a:tab pos="326390" algn="l"/>
              </a:tabLst>
            </a:pPr>
            <a:r>
              <a:rPr lang="tr-TR" sz="2200" b="1" dirty="0">
                <a:ea typeface="Calibri" panose="020F0502020204030204" pitchFamily="34" charset="0"/>
                <a:cs typeface="Arial" panose="020B0604020202020204" pitchFamily="34" charset="0"/>
              </a:rPr>
              <a:t>Meraya erişimin sağlanması durumunda kazların 12-14 haftalık yaştaki dönemde, </a:t>
            </a:r>
            <a:r>
              <a:rPr lang="tr-TR" sz="2200" b="1" dirty="0" err="1">
                <a:ea typeface="Calibri" panose="020F0502020204030204" pitchFamily="34" charset="0"/>
                <a:cs typeface="Arial" panose="020B0604020202020204" pitchFamily="34" charset="0"/>
              </a:rPr>
              <a:t>entansif</a:t>
            </a:r>
            <a:r>
              <a:rPr lang="tr-TR" sz="2200" b="1" dirty="0">
                <a:ea typeface="Calibri" panose="020F0502020204030204" pitchFamily="34" charset="0"/>
                <a:cs typeface="Arial" panose="020B0604020202020204" pitchFamily="34" charset="0"/>
              </a:rPr>
              <a:t> sistemdekilere kıyasla %48 daha az karma yem tüketimi sağladığı yapılan çalışmalarda kanıtlanmıştır.</a:t>
            </a:r>
            <a:endParaRPr lang="tr-TR" sz="22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9950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11477"/>
            <a:ext cx="8928992" cy="6701899"/>
          </a:xfrm>
          <a:prstGeom prst="rect">
            <a:avLst/>
          </a:prstGeom>
        </p:spPr>
        <p:txBody>
          <a:bodyPr wrap="square">
            <a:spAutoFit/>
          </a:bodyPr>
          <a:lstStyle/>
          <a:p>
            <a:pPr algn="just">
              <a:lnSpc>
                <a:spcPct val="107000"/>
              </a:lnSpc>
              <a:spcAft>
                <a:spcPts val="800"/>
              </a:spcAft>
              <a:tabLst>
                <a:tab pos="326390" algn="l"/>
              </a:tabLst>
            </a:pPr>
            <a:r>
              <a:rPr lang="tr-TR" sz="2200" b="1" dirty="0" err="1">
                <a:solidFill>
                  <a:srgbClr val="FF0000"/>
                </a:solidFill>
                <a:ea typeface="Calibri" panose="020F0502020204030204" pitchFamily="34" charset="0"/>
                <a:cs typeface="Arial" panose="020B0604020202020204" pitchFamily="34" charset="0"/>
              </a:rPr>
              <a:t>Ekstansif</a:t>
            </a:r>
            <a:r>
              <a:rPr lang="tr-TR" sz="2200" b="1" dirty="0">
                <a:solidFill>
                  <a:srgbClr val="FF0000"/>
                </a:solidFill>
                <a:ea typeface="Calibri" panose="020F0502020204030204" pitchFamily="34" charset="0"/>
                <a:cs typeface="Arial" panose="020B0604020202020204" pitchFamily="34" charset="0"/>
              </a:rPr>
              <a:t> Yetiştirme:</a:t>
            </a:r>
          </a:p>
          <a:p>
            <a:pPr algn="just">
              <a:lnSpc>
                <a:spcPct val="107000"/>
              </a:lnSpc>
              <a:spcAft>
                <a:spcPts val="800"/>
              </a:spcAft>
              <a:tabLst>
                <a:tab pos="326390" algn="l"/>
              </a:tabLst>
            </a:pPr>
            <a:endParaRPr lang="tr-TR" sz="1000" b="1"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tabLst>
                <a:tab pos="326390" algn="l"/>
              </a:tabLst>
            </a:pPr>
            <a:r>
              <a:rPr lang="tr-TR" sz="2200" b="1" dirty="0">
                <a:ea typeface="Calibri" panose="020F0502020204030204" pitchFamily="34" charset="0"/>
                <a:cs typeface="Arial" panose="020B0604020202020204" pitchFamily="34" charset="0"/>
              </a:rPr>
              <a:t>Bu sisteminde sadece meraya dayalı besleme yöntemi ve kazların yirmi dört saat boyunca merada bulunduğu bir yetiştirme uygulanmaktadır.</a:t>
            </a:r>
          </a:p>
          <a:p>
            <a:pPr marL="342900" indent="-342900" algn="just">
              <a:lnSpc>
                <a:spcPct val="107000"/>
              </a:lnSpc>
              <a:spcAft>
                <a:spcPts val="800"/>
              </a:spcAft>
              <a:buFont typeface="Wingdings" panose="05000000000000000000" pitchFamily="2" charset="2"/>
              <a:buChar char="v"/>
              <a:tabLst>
                <a:tab pos="326390" algn="l"/>
              </a:tabLst>
            </a:pPr>
            <a:endParaRPr lang="tr-TR" sz="500" b="1"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tabLst>
                <a:tab pos="326390" algn="l"/>
              </a:tabLst>
            </a:pPr>
            <a:r>
              <a:rPr lang="tr-TR" sz="2200" b="1" dirty="0">
                <a:ea typeface="Calibri" panose="020F0502020204030204" pitchFamily="34" charset="0"/>
                <a:cs typeface="Arial" panose="020B0604020202020204" pitchFamily="34" charset="0"/>
              </a:rPr>
              <a:t>Herhangi bir barınak yoktur, sadece güneşten korunmak amacıyla sundurmalar kullanılır, eğer ağaç varsa bu yapılar da kullanılmamaktadır, meranın etrafı çevrilerek yetiştirme yapılan alan sınırlandırılmaktadır, bu çevrili alanda kazların suya erişimini sağlayacak doğal veya yapay göl gibi yapılar bulunabilir.</a:t>
            </a:r>
          </a:p>
          <a:p>
            <a:pPr marL="342900" indent="-342900" algn="just">
              <a:lnSpc>
                <a:spcPct val="107000"/>
              </a:lnSpc>
              <a:spcAft>
                <a:spcPts val="800"/>
              </a:spcAft>
              <a:buFont typeface="Wingdings" panose="05000000000000000000" pitchFamily="2" charset="2"/>
              <a:buChar char="v"/>
              <a:tabLst>
                <a:tab pos="326390" algn="l"/>
              </a:tabLst>
            </a:pPr>
            <a:endParaRPr lang="tr-TR" sz="500" b="1"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tabLst>
                <a:tab pos="326390" algn="l"/>
              </a:tabLst>
            </a:pPr>
            <a:r>
              <a:rPr lang="tr-TR" sz="2200" b="1" dirty="0">
                <a:ea typeface="Calibri" panose="020F0502020204030204" pitchFamily="34" charset="0"/>
                <a:cs typeface="Arial" panose="020B0604020202020204" pitchFamily="34" charset="0"/>
              </a:rPr>
              <a:t>Ek yemleme genel olarak yapılmaz, ancak bazı uygulamalarda sadece kesimden birkaç hafta öncesinde çeşitli öğütülmüş tahıllarla ek yemleme yapılabilmektedir. </a:t>
            </a:r>
            <a:r>
              <a:rPr lang="tr-TR" sz="2200" b="1" dirty="0" err="1">
                <a:ea typeface="Calibri" panose="020F0502020204030204" pitchFamily="34" charset="0"/>
                <a:cs typeface="Arial" panose="020B0604020202020204" pitchFamily="34" charset="0"/>
              </a:rPr>
              <a:t>Ekstansif</a:t>
            </a:r>
            <a:r>
              <a:rPr lang="tr-TR" sz="2200" b="1" dirty="0">
                <a:ea typeface="Calibri" panose="020F0502020204030204" pitchFamily="34" charset="0"/>
                <a:cs typeface="Arial" panose="020B0604020202020204" pitchFamily="34" charset="0"/>
              </a:rPr>
              <a:t> yetiştiricilikte üretim bölgesine bağlı olmakla beraber, kesim genellikle kış mevsiminde yapılmaktadır.</a:t>
            </a:r>
            <a:endParaRPr lang="tr-TR" sz="22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3851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88640"/>
            <a:ext cx="8784976" cy="6329746"/>
          </a:xfrm>
          <a:prstGeom prst="rect">
            <a:avLst/>
          </a:prstGeom>
        </p:spPr>
        <p:txBody>
          <a:bodyPr wrap="square">
            <a:spAutoFit/>
          </a:bodyPr>
          <a:lstStyle/>
          <a:p>
            <a:pPr algn="just">
              <a:lnSpc>
                <a:spcPct val="107000"/>
              </a:lnSpc>
              <a:spcAft>
                <a:spcPts val="800"/>
              </a:spcAft>
              <a:tabLst>
                <a:tab pos="326390" algn="l"/>
              </a:tabLst>
            </a:pPr>
            <a:r>
              <a:rPr lang="tr-TR" sz="2200" b="1" dirty="0">
                <a:solidFill>
                  <a:srgbClr val="FF0000"/>
                </a:solidFill>
                <a:ea typeface="Calibri" panose="020F0502020204030204" pitchFamily="34" charset="0"/>
                <a:cs typeface="Arial" panose="020B0604020202020204" pitchFamily="34" charset="0"/>
              </a:rPr>
              <a:t>Geleneksel Yetiştirme:</a:t>
            </a:r>
          </a:p>
          <a:p>
            <a:pPr algn="just">
              <a:lnSpc>
                <a:spcPct val="107000"/>
              </a:lnSpc>
              <a:spcAft>
                <a:spcPts val="800"/>
              </a:spcAft>
              <a:tabLst>
                <a:tab pos="326390" algn="l"/>
              </a:tabLst>
            </a:pPr>
            <a:endParaRPr lang="tr-TR" sz="1500" b="1" dirty="0">
              <a:solidFill>
                <a:srgbClr val="FF0000"/>
              </a:solidFill>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tabLst>
                <a:tab pos="326390" algn="l"/>
              </a:tabLst>
            </a:pPr>
            <a:r>
              <a:rPr lang="tr-TR" sz="2200" b="1" dirty="0">
                <a:ea typeface="Calibri" panose="020F0502020204030204" pitchFamily="34" charset="0"/>
                <a:cs typeface="Arial" panose="020B0604020202020204" pitchFamily="34" charset="0"/>
              </a:rPr>
              <a:t>Geleneksel ve </a:t>
            </a:r>
            <a:r>
              <a:rPr lang="tr-TR" sz="2200" b="1" dirty="0" err="1">
                <a:ea typeface="Calibri" panose="020F0502020204030204" pitchFamily="34" charset="0"/>
                <a:cs typeface="Arial" panose="020B0604020202020204" pitchFamily="34" charset="0"/>
              </a:rPr>
              <a:t>ekstansif</a:t>
            </a:r>
            <a:r>
              <a:rPr lang="tr-TR" sz="2200" b="1" dirty="0">
                <a:ea typeface="Calibri" panose="020F0502020204030204" pitchFamily="34" charset="0"/>
                <a:cs typeface="Arial" panose="020B0604020202020204" pitchFamily="34" charset="0"/>
              </a:rPr>
              <a:t> yetiştirme sistemlerini birbirinden ayırmak oldukça güçtür, ancak geleneksel yetiştirme sistemlerinde etnik-kültürel yönden etkilenme sonucu gelişen barınak ve besleme koşulları bulunmaktadır.</a:t>
            </a:r>
          </a:p>
          <a:p>
            <a:pPr marL="171450" indent="-171450" algn="just">
              <a:lnSpc>
                <a:spcPct val="107000"/>
              </a:lnSpc>
              <a:spcAft>
                <a:spcPts val="800"/>
              </a:spcAft>
              <a:buFont typeface="Wingdings" panose="05000000000000000000" pitchFamily="2" charset="2"/>
              <a:buChar char="v"/>
              <a:tabLst>
                <a:tab pos="326390" algn="l"/>
              </a:tabLst>
            </a:pPr>
            <a:endParaRPr lang="tr-TR" sz="1000" b="1"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tabLst>
                <a:tab pos="326390" algn="l"/>
              </a:tabLst>
            </a:pPr>
            <a:r>
              <a:rPr lang="tr-TR" sz="2200" b="1" dirty="0">
                <a:ea typeface="Calibri" panose="020F0502020204030204" pitchFamily="34" charset="0"/>
                <a:cs typeface="Arial" panose="020B0604020202020204" pitchFamily="34" charset="0"/>
              </a:rPr>
              <a:t>Geleneksel yetiştirmede öğütülmüş tahıllar doğranmış taze otlar kullanılmaktadır fakat protein açısından eksik bir beslenme sebebiyle büyüme uzun sürmektedir bu durum kesim yaşını geciktirmektedir.</a:t>
            </a:r>
          </a:p>
          <a:p>
            <a:pPr marL="171450" indent="-171450" algn="just">
              <a:lnSpc>
                <a:spcPct val="107000"/>
              </a:lnSpc>
              <a:spcAft>
                <a:spcPts val="800"/>
              </a:spcAft>
              <a:buFont typeface="Wingdings" panose="05000000000000000000" pitchFamily="2" charset="2"/>
              <a:buChar char="v"/>
              <a:tabLst>
                <a:tab pos="326390" algn="l"/>
              </a:tabLst>
            </a:pPr>
            <a:endParaRPr lang="tr-TR" sz="1000" b="1"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tabLst>
                <a:tab pos="326390" algn="l"/>
              </a:tabLst>
            </a:pPr>
            <a:r>
              <a:rPr lang="tr-TR" sz="2200" b="1" dirty="0">
                <a:ea typeface="Calibri" panose="020F0502020204030204" pitchFamily="34" charset="0"/>
                <a:cs typeface="Arial" panose="020B0604020202020204" pitchFamily="34" charset="0"/>
              </a:rPr>
              <a:t>Geleneksel besleme yöntemi ana hatlarıyla palazların ilk hafta süt, süte çiğ yumurta karıştırılması, ıslatılmış bayat ekmek, sofra artıkları, diğer kanatlılar için hazırlanmış karma yemlerden oluşan alternatiflerden bir ya da birkaçının bir arada olduğu beslemeye dayanmaktadır.</a:t>
            </a:r>
          </a:p>
        </p:txBody>
      </p:sp>
    </p:spTree>
    <p:extLst>
      <p:ext uri="{BB962C8B-B14F-4D97-AF65-F5344CB8AC3E}">
        <p14:creationId xmlns:p14="http://schemas.microsoft.com/office/powerpoint/2010/main" val="308547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16632"/>
            <a:ext cx="8856984" cy="6971973"/>
          </a:xfrm>
          <a:prstGeom prst="rect">
            <a:avLst/>
          </a:prstGeom>
        </p:spPr>
        <p:txBody>
          <a:bodyPr wrap="square">
            <a:spAutoFit/>
          </a:bodyPr>
          <a:lstStyle/>
          <a:p>
            <a:pPr marL="342900" indent="-342900" algn="just">
              <a:lnSpc>
                <a:spcPct val="107000"/>
              </a:lnSpc>
              <a:spcAft>
                <a:spcPts val="800"/>
              </a:spcAft>
              <a:buFont typeface="Wingdings" panose="05000000000000000000" pitchFamily="2" charset="2"/>
              <a:buChar char="v"/>
              <a:tabLst>
                <a:tab pos="326390" algn="l"/>
              </a:tabLst>
            </a:pPr>
            <a:r>
              <a:rPr lang="tr-TR" sz="2200" b="1" dirty="0">
                <a:ea typeface="Calibri" panose="020F0502020204030204" pitchFamily="34" charset="0"/>
                <a:cs typeface="Arial" panose="020B0604020202020204" pitchFamily="34" charset="0"/>
              </a:rPr>
              <a:t>Daha sonraki haftalarda beslemenin çok önemli bir kısmı otlatmaya dayalı olarak yapılmakta, ilaveten düzensiz olarak kısıtlı miktarlarda diğer kanatlılar için hazırlanmış karma yemler, dane yemler ve sofra artıkları da verilmektedir.</a:t>
            </a:r>
          </a:p>
          <a:p>
            <a:pPr marL="342900" indent="-342900" algn="just">
              <a:lnSpc>
                <a:spcPct val="107000"/>
              </a:lnSpc>
              <a:spcAft>
                <a:spcPts val="800"/>
              </a:spcAft>
              <a:buFont typeface="Wingdings" panose="05000000000000000000" pitchFamily="2" charset="2"/>
              <a:buChar char="v"/>
              <a:tabLst>
                <a:tab pos="326390" algn="l"/>
              </a:tabLst>
            </a:pPr>
            <a:endParaRPr lang="tr-TR" sz="500" b="1"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tabLst>
                <a:tab pos="326390" algn="l"/>
              </a:tabLst>
            </a:pPr>
            <a:r>
              <a:rPr lang="tr-TR" sz="2200" b="1" dirty="0">
                <a:ea typeface="Calibri" panose="020F0502020204030204" pitchFamily="34" charset="0"/>
                <a:cs typeface="Arial" panose="020B0604020202020204" pitchFamily="34" charset="0"/>
              </a:rPr>
              <a:t>Bu şekilde beslemeye eylül ayı sonuna kadar devam edilmektedir, ekim ayı süresince karbonhidrat ağırlıklı yoğun besleme yapılarak kazlar 22 veya üzeri haftalarda kesime sevk edilmektedir.</a:t>
            </a:r>
          </a:p>
          <a:p>
            <a:pPr marL="342900" indent="-342900" algn="just">
              <a:lnSpc>
                <a:spcPct val="107000"/>
              </a:lnSpc>
              <a:spcAft>
                <a:spcPts val="800"/>
              </a:spcAft>
              <a:buFont typeface="Wingdings" panose="05000000000000000000" pitchFamily="2" charset="2"/>
              <a:buChar char="v"/>
              <a:tabLst>
                <a:tab pos="326390" algn="l"/>
              </a:tabLst>
            </a:pPr>
            <a:endParaRPr lang="tr-TR" sz="500" b="1"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tabLst>
                <a:tab pos="326390" algn="l"/>
              </a:tabLst>
            </a:pPr>
            <a:r>
              <a:rPr lang="tr-TR" sz="2200" b="1" dirty="0">
                <a:solidFill>
                  <a:srgbClr val="FF0000"/>
                </a:solidFill>
                <a:ea typeface="Calibri" panose="020F0502020204030204" pitchFamily="34" charset="0"/>
                <a:cs typeface="Arial" panose="020B0604020202020204" pitchFamily="34" charset="0"/>
              </a:rPr>
              <a:t>Asya ülkelerinde geleneksel yetiştiricilikte, </a:t>
            </a:r>
            <a:r>
              <a:rPr lang="tr-TR" sz="2200" b="1" dirty="0">
                <a:ea typeface="Calibri" panose="020F0502020204030204" pitchFamily="34" charset="0"/>
                <a:cs typeface="Arial" panose="020B0604020202020204" pitchFamily="34" charset="0"/>
              </a:rPr>
              <a:t>ticari su kanatlılarının çeltik tarlalarında yabancı otlarla ve böceklerle mücadele için ya da su ürünleri yetiştiriciliği ile yapılması geleneksel bir uygulamadır.</a:t>
            </a:r>
          </a:p>
          <a:p>
            <a:pPr marL="342900" indent="-342900" algn="just">
              <a:lnSpc>
                <a:spcPct val="107000"/>
              </a:lnSpc>
              <a:spcAft>
                <a:spcPts val="800"/>
              </a:spcAft>
              <a:buFont typeface="Wingdings" panose="05000000000000000000" pitchFamily="2" charset="2"/>
              <a:buChar char="v"/>
              <a:tabLst>
                <a:tab pos="326390" algn="l"/>
              </a:tabLst>
            </a:pPr>
            <a:endParaRPr lang="tr-TR" sz="500" b="1"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tabLst>
                <a:tab pos="326390" algn="l"/>
              </a:tabLst>
            </a:pPr>
            <a:r>
              <a:rPr lang="tr-TR" sz="2200" b="1" dirty="0">
                <a:ea typeface="Calibri" panose="020F0502020204030204" pitchFamily="34" charset="0"/>
                <a:cs typeface="Arial" panose="020B0604020202020204" pitchFamily="34" charset="0"/>
              </a:rPr>
              <a:t>Yarı-</a:t>
            </a:r>
            <a:r>
              <a:rPr lang="tr-TR" sz="2200" b="1" dirty="0" err="1">
                <a:ea typeface="Calibri" panose="020F0502020204030204" pitchFamily="34" charset="0"/>
                <a:cs typeface="Arial" panose="020B0604020202020204" pitchFamily="34" charset="0"/>
              </a:rPr>
              <a:t>entansif</a:t>
            </a:r>
            <a:r>
              <a:rPr lang="tr-TR" sz="2200" b="1" dirty="0">
                <a:ea typeface="Calibri" panose="020F0502020204030204" pitchFamily="34" charset="0"/>
                <a:cs typeface="Arial" panose="020B0604020202020204" pitchFamily="34" charset="0"/>
              </a:rPr>
              <a:t> sistemlerde barındırılan kazlar gün boyu su ürünlerinin yetiştiriciliğinin yapıldığı havuzlara erişim sağlayabilmektedir beslenmelerinde kaba yem ve karma yem verilmektedir.</a:t>
            </a:r>
            <a:endParaRPr lang="tr-TR" sz="22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595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99F5F82-DD6F-49B0-B30A-359891D71F8B}"/>
              </a:ext>
            </a:extLst>
          </p:cNvPr>
          <p:cNvSpPr txBox="1"/>
          <p:nvPr/>
        </p:nvSpPr>
        <p:spPr>
          <a:xfrm>
            <a:off x="107504" y="186693"/>
            <a:ext cx="8856984" cy="6670480"/>
          </a:xfrm>
          <a:prstGeom prst="rect">
            <a:avLst/>
          </a:prstGeom>
          <a:noFill/>
        </p:spPr>
        <p:txBody>
          <a:bodyPr wrap="square">
            <a:spAutoFit/>
          </a:bodyPr>
          <a:lstStyle/>
          <a:p>
            <a:pPr>
              <a:lnSpc>
                <a:spcPct val="107000"/>
              </a:lnSpc>
              <a:spcAft>
                <a:spcPts val="800"/>
              </a:spcAft>
              <a:tabLst>
                <a:tab pos="326390" algn="l"/>
              </a:tabLst>
            </a:pPr>
            <a:endParaRPr lang="tr-TR" sz="2200" b="1" dirty="0">
              <a:solidFill>
                <a:srgbClr val="FF0000"/>
              </a:solidFill>
              <a:effectLst/>
              <a:ea typeface="Calibri" panose="020F0502020204030204" pitchFamily="34" charset="0"/>
              <a:cs typeface="Arial" panose="020B0604020202020204" pitchFamily="34" charset="0"/>
            </a:endParaRPr>
          </a:p>
          <a:p>
            <a:pPr>
              <a:lnSpc>
                <a:spcPct val="107000"/>
              </a:lnSpc>
              <a:spcAft>
                <a:spcPts val="800"/>
              </a:spcAft>
              <a:tabLst>
                <a:tab pos="326390" algn="l"/>
              </a:tabLst>
            </a:pPr>
            <a:endParaRPr lang="tr-TR" sz="2200" b="1" dirty="0">
              <a:solidFill>
                <a:srgbClr val="FF0000"/>
              </a:solidFill>
              <a:ea typeface="Calibri" panose="020F0502020204030204" pitchFamily="34" charset="0"/>
              <a:cs typeface="Arial" panose="020B0604020202020204" pitchFamily="34" charset="0"/>
            </a:endParaRPr>
          </a:p>
          <a:p>
            <a:pPr>
              <a:lnSpc>
                <a:spcPct val="107000"/>
              </a:lnSpc>
              <a:spcAft>
                <a:spcPts val="800"/>
              </a:spcAft>
              <a:tabLst>
                <a:tab pos="326390" algn="l"/>
              </a:tabLst>
            </a:pPr>
            <a:r>
              <a:rPr lang="tr-TR" sz="2200" b="1" dirty="0">
                <a:solidFill>
                  <a:srgbClr val="FF0000"/>
                </a:solidFill>
                <a:effectLst/>
                <a:ea typeface="Calibri" panose="020F0502020204030204" pitchFamily="34" charset="0"/>
                <a:cs typeface="Arial" panose="020B0604020202020204" pitchFamily="34" charset="0"/>
              </a:rPr>
              <a:t>Kaz Karaciğer Besisi</a:t>
            </a:r>
            <a:endParaRPr lang="tr-TR" sz="2200" b="1"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tabLst>
                <a:tab pos="326390" algn="l"/>
              </a:tabLst>
            </a:pPr>
            <a:r>
              <a:rPr lang="tr-TR" sz="2200" b="1" dirty="0">
                <a:effectLst/>
                <a:ea typeface="Calibri" panose="020F0502020204030204" pitchFamily="34" charset="0"/>
                <a:cs typeface="Arial" panose="020B0604020202020204" pitchFamily="34" charset="0"/>
              </a:rPr>
              <a:t>Karaciğeri için kaz üretimi, başta Fransa olmak üzere dünyada birçok ülkede yaygın olarak yapılmaktadır.</a:t>
            </a:r>
          </a:p>
          <a:p>
            <a:pPr marL="171450" indent="-171450" algn="just">
              <a:lnSpc>
                <a:spcPct val="107000"/>
              </a:lnSpc>
              <a:spcAft>
                <a:spcPts val="800"/>
              </a:spcAft>
              <a:buFont typeface="Wingdings" panose="05000000000000000000" pitchFamily="2" charset="2"/>
              <a:buChar char="v"/>
              <a:tabLst>
                <a:tab pos="326390" algn="l"/>
              </a:tabLst>
            </a:pPr>
            <a:endParaRPr lang="tr-TR" sz="500" b="1" dirty="0">
              <a:effectLst/>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tabLst>
                <a:tab pos="326390" algn="l"/>
              </a:tabLst>
            </a:pPr>
            <a:r>
              <a:rPr lang="tr-TR" sz="2200" b="1" dirty="0">
                <a:effectLst/>
                <a:ea typeface="Calibri" panose="020F0502020204030204" pitchFamily="34" charset="0"/>
                <a:cs typeface="Arial" panose="020B0604020202020204" pitchFamily="34" charset="0"/>
              </a:rPr>
              <a:t>Normalde 100-150 g ağırlığında olan karaciğeri özel zorlamalı besleme yöntemleriyle 500-900 grama kadar çıkarılabilmektedir.</a:t>
            </a:r>
          </a:p>
          <a:p>
            <a:pPr marL="171450" indent="-171450" algn="just">
              <a:lnSpc>
                <a:spcPct val="107000"/>
              </a:lnSpc>
              <a:spcAft>
                <a:spcPts val="800"/>
              </a:spcAft>
              <a:buFont typeface="Wingdings" panose="05000000000000000000" pitchFamily="2" charset="2"/>
              <a:buChar char="v"/>
              <a:tabLst>
                <a:tab pos="326390" algn="l"/>
              </a:tabLst>
            </a:pPr>
            <a:endParaRPr lang="tr-TR" sz="500" b="1" dirty="0">
              <a:effectLst/>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tabLst>
                <a:tab pos="326390" algn="l"/>
              </a:tabLst>
            </a:pPr>
            <a:r>
              <a:rPr lang="tr-TR" sz="2200" b="1" dirty="0">
                <a:effectLst/>
                <a:ea typeface="Calibri" panose="020F0502020204030204" pitchFamily="34" charset="0"/>
                <a:cs typeface="Arial" panose="020B0604020202020204" pitchFamily="34" charset="0"/>
              </a:rPr>
              <a:t>Kaz karaciğeri besisi, klasik olarak zorlamalı besi ile yapılmaktadır. Özel besleme yöntemlerinden birisinde 4-8 hafta süreyle günde 3 öğün olmak üzere zorlamalı mısır verilmektedir. </a:t>
            </a:r>
          </a:p>
          <a:p>
            <a:pPr marL="171450" indent="-171450" algn="just">
              <a:lnSpc>
                <a:spcPct val="107000"/>
              </a:lnSpc>
              <a:spcAft>
                <a:spcPts val="800"/>
              </a:spcAft>
              <a:buFont typeface="Wingdings" panose="05000000000000000000" pitchFamily="2" charset="2"/>
              <a:buChar char="v"/>
              <a:tabLst>
                <a:tab pos="326390" algn="l"/>
              </a:tabLst>
            </a:pPr>
            <a:endParaRPr lang="tr-TR" sz="500" b="1"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tabLst>
                <a:tab pos="326390" algn="l"/>
              </a:tabLst>
            </a:pPr>
            <a:r>
              <a:rPr lang="tr-TR" sz="2200" b="1" dirty="0">
                <a:effectLst/>
                <a:ea typeface="Calibri" panose="020F0502020204030204" pitchFamily="34" charset="0"/>
                <a:cs typeface="Arial" panose="020B0604020202020204" pitchFamily="34" charset="0"/>
              </a:rPr>
              <a:t>Bu besleme sonucunda karaciğerdeki toplam yağ içeriği 10 katı kadar artmakta, protein düzeyi ise % 50 oranında azalmaktadır.</a:t>
            </a:r>
          </a:p>
        </p:txBody>
      </p:sp>
      <p:pic>
        <p:nvPicPr>
          <p:cNvPr id="4" name="Resim 3">
            <a:extLst>
              <a:ext uri="{FF2B5EF4-FFF2-40B4-BE49-F238E27FC236}">
                <a16:creationId xmlns:a16="http://schemas.microsoft.com/office/drawing/2014/main" id="{E031A1B0-2376-41B6-B3C1-A15BF1DDA577}"/>
              </a:ext>
            </a:extLst>
          </p:cNvPr>
          <p:cNvPicPr/>
          <p:nvPr/>
        </p:nvPicPr>
        <p:blipFill>
          <a:blip r:embed="rId2"/>
          <a:stretch>
            <a:fillRect/>
          </a:stretch>
        </p:blipFill>
        <p:spPr>
          <a:xfrm>
            <a:off x="3131840" y="0"/>
            <a:ext cx="2232248" cy="1584176"/>
          </a:xfrm>
          <a:prstGeom prst="rect">
            <a:avLst/>
          </a:prstGeom>
        </p:spPr>
      </p:pic>
    </p:spTree>
    <p:extLst>
      <p:ext uri="{BB962C8B-B14F-4D97-AF65-F5344CB8AC3E}">
        <p14:creationId xmlns:p14="http://schemas.microsoft.com/office/powerpoint/2010/main" val="2951155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DF422B3-C9AA-4F23-8EE8-4AE6FFBC1135}"/>
              </a:ext>
            </a:extLst>
          </p:cNvPr>
          <p:cNvSpPr txBox="1"/>
          <p:nvPr/>
        </p:nvSpPr>
        <p:spPr>
          <a:xfrm>
            <a:off x="107504" y="911802"/>
            <a:ext cx="8784976" cy="4461414"/>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tabLst>
                <a:tab pos="326390" algn="l"/>
              </a:tabLst>
            </a:pPr>
            <a:r>
              <a:rPr lang="tr-TR" sz="2200" b="1" dirty="0">
                <a:effectLst/>
                <a:ea typeface="Calibri" panose="020F0502020204030204" pitchFamily="34" charset="0"/>
                <a:cs typeface="Arial" panose="020B0604020202020204" pitchFamily="34" charset="0"/>
              </a:rPr>
              <a:t>Kazların büyüme, kesim ve karkas özellikleri ırk, varyete, damızlıkların ıslah düzeyi, cinsiyet, yaş, yetiştirme sistemi ve besi süresine bağlı olarak değişebilmektedir.</a:t>
            </a:r>
          </a:p>
          <a:p>
            <a:pPr marL="342900" indent="-342900" algn="just">
              <a:lnSpc>
                <a:spcPct val="107000"/>
              </a:lnSpc>
              <a:spcAft>
                <a:spcPts val="800"/>
              </a:spcAft>
              <a:buFont typeface="Wingdings" panose="05000000000000000000" pitchFamily="2" charset="2"/>
              <a:buChar char="Ø"/>
              <a:tabLst>
                <a:tab pos="326390" algn="l"/>
              </a:tabLst>
            </a:pPr>
            <a:endParaRPr lang="tr-TR" sz="2200" b="1"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Ø"/>
              <a:tabLst>
                <a:tab pos="326390" algn="l"/>
              </a:tabLst>
            </a:pPr>
            <a:r>
              <a:rPr lang="tr-TR" sz="2200" b="1" dirty="0">
                <a:ea typeface="Calibri" panose="020F0502020204030204" pitchFamily="34" charset="0"/>
                <a:cs typeface="Arial" panose="020B0604020202020204" pitchFamily="34" charset="0"/>
              </a:rPr>
              <a:t>K</a:t>
            </a:r>
            <a:r>
              <a:rPr lang="tr-TR" sz="2200" b="1" dirty="0">
                <a:effectLst/>
                <a:ea typeface="Calibri" panose="020F0502020204030204" pitchFamily="34" charset="0"/>
                <a:cs typeface="Arial" panose="020B0604020202020204" pitchFamily="34" charset="0"/>
              </a:rPr>
              <a:t>azların karkas randımanı ortalama % 60-70 civarındadır. Kanat oranı, ortalama % 13-18, But oranı % 20-30, göğüs oranını %25-30 dur.</a:t>
            </a:r>
          </a:p>
          <a:p>
            <a:pPr algn="just">
              <a:lnSpc>
                <a:spcPct val="107000"/>
              </a:lnSpc>
              <a:spcAft>
                <a:spcPts val="800"/>
              </a:spcAft>
              <a:tabLst>
                <a:tab pos="326390" algn="l"/>
              </a:tabLst>
            </a:pPr>
            <a:endParaRPr lang="tr-TR" sz="2200" b="1" dirty="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Ø"/>
              <a:tabLst>
                <a:tab pos="326390" algn="l"/>
              </a:tabLst>
            </a:pPr>
            <a:r>
              <a:rPr lang="tr-TR" sz="2200" b="1" dirty="0">
                <a:effectLst/>
                <a:ea typeface="Calibri" panose="020F0502020204030204" pitchFamily="34" charset="0"/>
                <a:cs typeface="Arial" panose="020B0604020202020204" pitchFamily="34" charset="0"/>
              </a:rPr>
              <a:t>Kaz etinin her kilogramında tavuk etinden çok daha fazla enerji vardır. Çünkü kazların değerlendirilebilen kısımlarında iki katı daha fazla yağ bulunmaktadır.</a:t>
            </a:r>
          </a:p>
        </p:txBody>
      </p:sp>
    </p:spTree>
    <p:extLst>
      <p:ext uri="{BB962C8B-B14F-4D97-AF65-F5344CB8AC3E}">
        <p14:creationId xmlns:p14="http://schemas.microsoft.com/office/powerpoint/2010/main" val="224986167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050"/>
        </a:solidFill>
      </a:spPr>
      <a:bodyPr anchor="ctr"/>
      <a:lstStyle>
        <a:defPPr algn="ctr">
          <a:defRPr dirty="0">
            <a:solidFill>
              <a:srgbClr val="FF0000"/>
            </a:solidFill>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753</Words>
  <Application>Microsoft Office PowerPoint</Application>
  <PresentationFormat>Ekran Gösterisi (4:3)</PresentationFormat>
  <Paragraphs>65</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TUBITAK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fipek</dc:creator>
  <cp:lastModifiedBy>USER</cp:lastModifiedBy>
  <cp:revision>963</cp:revision>
  <dcterms:created xsi:type="dcterms:W3CDTF">2009-03-16T08:38:31Z</dcterms:created>
  <dcterms:modified xsi:type="dcterms:W3CDTF">2021-09-16T05:48:11Z</dcterms:modified>
</cp:coreProperties>
</file>