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32" autoAdjust="0"/>
    <p:restoredTop sz="94660"/>
  </p:normalViewPr>
  <p:slideViewPr>
    <p:cSldViewPr snapToGrid="0">
      <p:cViewPr varScale="1">
        <p:scale>
          <a:sx n="62" d="100"/>
          <a:sy n="62" d="100"/>
        </p:scale>
        <p:origin x="96"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45711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38891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95562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400289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2268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0C1836CE-FAA0-43DA-88D6-6EBE7B728B64}" type="datetimeFigureOut">
              <a:rPr lang="tr-TR" smtClean="0"/>
              <a:t>25.07.2024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297923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0C1836CE-FAA0-43DA-88D6-6EBE7B728B64}" type="datetimeFigureOut">
              <a:rPr lang="tr-TR" smtClean="0"/>
              <a:t>25.07.2024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123902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0C1836CE-FAA0-43DA-88D6-6EBE7B728B64}" type="datetimeFigureOut">
              <a:rPr lang="tr-TR" smtClean="0"/>
              <a:t>25.07.2024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64119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836CE-FAA0-43DA-88D6-6EBE7B728B64}" type="datetimeFigureOut">
              <a:rPr lang="tr-TR" smtClean="0"/>
              <a:t>25.07.2024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68363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1836CE-FAA0-43DA-88D6-6EBE7B728B64}" type="datetimeFigureOut">
              <a:rPr lang="tr-TR" smtClean="0"/>
              <a:t>25.07.2024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43684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1836CE-FAA0-43DA-88D6-6EBE7B728B64}" type="datetimeFigureOut">
              <a:rPr lang="tr-TR" smtClean="0"/>
              <a:t>25.07.2024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212089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836CE-FAA0-43DA-88D6-6EBE7B728B64}" type="datetimeFigureOut">
              <a:rPr lang="tr-TR" smtClean="0"/>
              <a:t>25.07.2024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B85E0-E8FB-4C7A-BF86-9D6B314CFC65}" type="slidenum">
              <a:rPr lang="tr-TR" smtClean="0"/>
              <a:t>‹#›</a:t>
            </a:fld>
            <a:endParaRPr lang="tr-TR"/>
          </a:p>
        </p:txBody>
      </p:sp>
    </p:spTree>
    <p:extLst>
      <p:ext uri="{BB962C8B-B14F-4D97-AF65-F5344CB8AC3E}">
        <p14:creationId xmlns:p14="http://schemas.microsoft.com/office/powerpoint/2010/main" val="1784512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 y="0"/>
            <a:ext cx="12192001" cy="6858000"/>
          </a:xfrm>
          <a:prstGeom prst="rect">
            <a:avLst/>
          </a:prstGeom>
        </p:spPr>
      </p:pic>
      <p:sp>
        <p:nvSpPr>
          <p:cNvPr id="2" name="Title 1"/>
          <p:cNvSpPr>
            <a:spLocks noGrp="1"/>
          </p:cNvSpPr>
          <p:nvPr>
            <p:ph type="ctrTitle"/>
          </p:nvPr>
        </p:nvSpPr>
        <p:spPr/>
        <p:txBody>
          <a:bodyPr>
            <a:normAutofit/>
          </a:bodyPr>
          <a:lstStyle/>
          <a:p>
            <a:r>
              <a:rPr lang="tr-TR" sz="8000" b="1" u="sng" dirty="0">
                <a:solidFill>
                  <a:schemeClr val="bg1"/>
                </a:solidFill>
              </a:rPr>
              <a:t>Political Geography</a:t>
            </a:r>
          </a:p>
        </p:txBody>
      </p:sp>
      <p:sp>
        <p:nvSpPr>
          <p:cNvPr id="3" name="Subtitle 2"/>
          <p:cNvSpPr>
            <a:spLocks noGrp="1"/>
          </p:cNvSpPr>
          <p:nvPr>
            <p:ph type="subTitle" idx="1"/>
          </p:nvPr>
        </p:nvSpPr>
        <p:spPr>
          <a:xfrm>
            <a:off x="1523999" y="3804445"/>
            <a:ext cx="9144000" cy="1655762"/>
          </a:xfrm>
        </p:spPr>
        <p:txBody>
          <a:bodyPr/>
          <a:lstStyle/>
          <a:p>
            <a:r>
              <a:rPr lang="tr-TR" b="1" dirty="0">
                <a:solidFill>
                  <a:schemeClr val="bg1"/>
                </a:solidFill>
              </a:rPr>
              <a:t>Asst. Prof. Merve ALTUNDAL ÖNCÜ</a:t>
            </a:r>
          </a:p>
        </p:txBody>
      </p:sp>
    </p:spTree>
    <p:extLst>
      <p:ext uri="{BB962C8B-B14F-4D97-AF65-F5344CB8AC3E}">
        <p14:creationId xmlns:p14="http://schemas.microsoft.com/office/powerpoint/2010/main" val="341955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sz="half" idx="1"/>
          </p:nvPr>
        </p:nvSpPr>
        <p:spPr/>
        <p:txBody>
          <a:bodyPr>
            <a:normAutofit fontScale="92500" lnSpcReduction="20000"/>
          </a:bodyPr>
          <a:lstStyle/>
          <a:p>
            <a:r>
              <a:rPr lang="en-US" dirty="0"/>
              <a:t>By contrast such countries as the UK, Belgium, Switzerland, F.R Germany, and Sweden are very much more dependent on imported foodstuffs.</a:t>
            </a:r>
            <a:endParaRPr lang="tr-TR" dirty="0"/>
          </a:p>
          <a:p>
            <a:r>
              <a:rPr lang="en-US" dirty="0"/>
              <a:t>Under normal condition the UK imports about half the total food consumption required of its population.</a:t>
            </a:r>
            <a:endParaRPr lang="tr-TR" dirty="0"/>
          </a:p>
          <a:p>
            <a:r>
              <a:rPr lang="en-US" dirty="0"/>
              <a:t>There is a certain amount of slack in the agricultural economy, so that food production could in fact be increased for a period.</a:t>
            </a:r>
            <a:endParaRPr lang="tr-TR" dirty="0"/>
          </a:p>
        </p:txBody>
      </p:sp>
      <p:pic>
        <p:nvPicPr>
          <p:cNvPr id="5" name="Content Placeholder 4"/>
          <p:cNvPicPr>
            <a:picLocks noGrp="1" noChangeAspect="1"/>
          </p:cNvPicPr>
          <p:nvPr>
            <p:ph sz="half" idx="2"/>
          </p:nvPr>
        </p:nvPicPr>
        <p:blipFill>
          <a:blip r:embed="rId2"/>
          <a:stretch>
            <a:fillRect/>
          </a:stretch>
        </p:blipFill>
        <p:spPr>
          <a:xfrm>
            <a:off x="6019800" y="907019"/>
            <a:ext cx="5939390" cy="5398246"/>
          </a:xfrm>
          <a:prstGeom prst="rect">
            <a:avLst/>
          </a:prstGeom>
        </p:spPr>
      </p:pic>
    </p:spTree>
    <p:extLst>
      <p:ext uri="{BB962C8B-B14F-4D97-AF65-F5344CB8AC3E}">
        <p14:creationId xmlns:p14="http://schemas.microsoft.com/office/powerpoint/2010/main" val="3398467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Mineral resources</a:t>
            </a:r>
          </a:p>
        </p:txBody>
      </p:sp>
      <p:sp>
        <p:nvSpPr>
          <p:cNvPr id="3" name="Content Placeholder 2"/>
          <p:cNvSpPr>
            <a:spLocks noGrp="1"/>
          </p:cNvSpPr>
          <p:nvPr>
            <p:ph sz="half" idx="1"/>
          </p:nvPr>
        </p:nvSpPr>
        <p:spPr>
          <a:xfrm>
            <a:off x="147918" y="1532965"/>
            <a:ext cx="5871882" cy="5230906"/>
          </a:xfrm>
        </p:spPr>
        <p:txBody>
          <a:bodyPr>
            <a:normAutofit fontScale="92500" lnSpcReduction="10000"/>
          </a:bodyPr>
          <a:lstStyle/>
          <a:p>
            <a:r>
              <a:rPr lang="tr-TR" dirty="0"/>
              <a:t>M</a:t>
            </a:r>
            <a:r>
              <a:rPr lang="en-US" dirty="0" err="1"/>
              <a:t>ineral</a:t>
            </a:r>
            <a:r>
              <a:rPr lang="en-US" dirty="0"/>
              <a:t> resources differs, however, in two major respects from those concerning food resources. In the first place, the soil, given careful management, will go on producing without significant variation.</a:t>
            </a:r>
            <a:endParaRPr lang="tr-TR" dirty="0"/>
          </a:p>
          <a:p>
            <a:r>
              <a:rPr lang="en-US" dirty="0"/>
              <a:t>Mineral resources, on the other hand, are exhaustible, every known deposit, if worked continuously, will run out. </a:t>
            </a:r>
            <a:endParaRPr lang="tr-TR" dirty="0"/>
          </a:p>
          <a:p>
            <a:r>
              <a:rPr lang="en-US" dirty="0"/>
              <a:t>Second, food resources are, by and large, perishable. Most minerals on the other hand, can be stockpiled, and the majorities do not deteriorate if left exposed to the weather.</a:t>
            </a:r>
            <a:endParaRPr lang="tr-TR" dirty="0"/>
          </a:p>
        </p:txBody>
      </p:sp>
      <p:pic>
        <p:nvPicPr>
          <p:cNvPr id="7" name="Content Placeholder 6"/>
          <p:cNvPicPr>
            <a:picLocks noGrp="1" noChangeAspect="1"/>
          </p:cNvPicPr>
          <p:nvPr>
            <p:ph sz="half" idx="2"/>
          </p:nvPr>
        </p:nvPicPr>
        <p:blipFill>
          <a:blip r:embed="rId2"/>
          <a:stretch>
            <a:fillRect/>
          </a:stretch>
        </p:blipFill>
        <p:spPr>
          <a:xfrm>
            <a:off x="6034742" y="75640"/>
            <a:ext cx="6009340" cy="3380254"/>
          </a:xfrm>
          <a:prstGeom prst="rect">
            <a:avLst/>
          </a:prstGeom>
        </p:spPr>
      </p:pic>
      <p:pic>
        <p:nvPicPr>
          <p:cNvPr id="8" name="Picture 7"/>
          <p:cNvPicPr>
            <a:picLocks noChangeAspect="1"/>
          </p:cNvPicPr>
          <p:nvPr/>
        </p:nvPicPr>
        <p:blipFill>
          <a:blip r:embed="rId3"/>
          <a:stretch>
            <a:fillRect/>
          </a:stretch>
        </p:blipFill>
        <p:spPr>
          <a:xfrm>
            <a:off x="6361206" y="3550024"/>
            <a:ext cx="5356412" cy="3213847"/>
          </a:xfrm>
          <a:prstGeom prst="rect">
            <a:avLst/>
          </a:prstGeom>
        </p:spPr>
      </p:pic>
    </p:spTree>
    <p:extLst>
      <p:ext uri="{BB962C8B-B14F-4D97-AF65-F5344CB8AC3E}">
        <p14:creationId xmlns:p14="http://schemas.microsoft.com/office/powerpoint/2010/main" val="245947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8216"/>
          </a:xfrm>
        </p:spPr>
        <p:txBody>
          <a:bodyPr/>
          <a:lstStyle/>
          <a:p>
            <a:r>
              <a:rPr lang="tr-TR" dirty="0"/>
              <a:t>Fuel resources</a:t>
            </a:r>
          </a:p>
        </p:txBody>
      </p:sp>
      <p:sp>
        <p:nvSpPr>
          <p:cNvPr id="3" name="Content Placeholder 2"/>
          <p:cNvSpPr>
            <a:spLocks noGrp="1"/>
          </p:cNvSpPr>
          <p:nvPr>
            <p:ph sz="half" idx="1"/>
          </p:nvPr>
        </p:nvSpPr>
        <p:spPr>
          <a:xfrm>
            <a:off x="416859" y="1398494"/>
            <a:ext cx="5602941" cy="5284694"/>
          </a:xfrm>
        </p:spPr>
        <p:txBody>
          <a:bodyPr>
            <a:normAutofit fontScale="92500" lnSpcReduction="10000"/>
          </a:bodyPr>
          <a:lstStyle/>
          <a:p>
            <a:r>
              <a:rPr lang="en-US" dirty="0"/>
              <a:t>Coal of all kinds, as well as petroleum and natural gas- are more widely distributed than most metallic minerals.</a:t>
            </a:r>
            <a:endParaRPr lang="tr-TR" dirty="0"/>
          </a:p>
          <a:p>
            <a:r>
              <a:rPr lang="en-US" dirty="0"/>
              <a:t>But not all states of the world possess it. Such an imbalance necessarily produces grave problems for the states lacking sources of mineral fuels. </a:t>
            </a:r>
            <a:endParaRPr lang="tr-TR" dirty="0"/>
          </a:p>
          <a:p>
            <a:r>
              <a:rPr lang="en-US" dirty="0"/>
              <a:t>It may lead to the development of alternative sources of fuel, usually at much higher cost, or to the import of fuel and thus to a high dependence on the other countries for an essential raw material.</a:t>
            </a:r>
            <a:endParaRPr lang="tr-TR" dirty="0"/>
          </a:p>
        </p:txBody>
      </p:sp>
      <p:sp>
        <p:nvSpPr>
          <p:cNvPr id="6" name="İçerik Yer Tutucusu 5">
            <a:extLst>
              <a:ext uri="{FF2B5EF4-FFF2-40B4-BE49-F238E27FC236}">
                <a16:creationId xmlns:a16="http://schemas.microsoft.com/office/drawing/2014/main" id="{59A2C15A-9EC6-D898-77C6-C071A4C9DDF4}"/>
              </a:ext>
            </a:extLst>
          </p:cNvPr>
          <p:cNvSpPr>
            <a:spLocks noGrp="1"/>
          </p:cNvSpPr>
          <p:nvPr>
            <p:ph sz="half" idx="2"/>
          </p:nvPr>
        </p:nvSpPr>
        <p:spPr/>
        <p:txBody>
          <a:bodyPr/>
          <a:lstStyle/>
          <a:p>
            <a:endParaRPr lang="tr-TR"/>
          </a:p>
        </p:txBody>
      </p:sp>
    </p:spTree>
    <p:extLst>
      <p:ext uri="{BB962C8B-B14F-4D97-AF65-F5344CB8AC3E}">
        <p14:creationId xmlns:p14="http://schemas.microsoft.com/office/powerpoint/2010/main" val="108353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Metal Resources </a:t>
            </a:r>
          </a:p>
        </p:txBody>
      </p:sp>
      <p:sp>
        <p:nvSpPr>
          <p:cNvPr id="3" name="Content Placeholder 2"/>
          <p:cNvSpPr>
            <a:spLocks noGrp="1"/>
          </p:cNvSpPr>
          <p:nvPr>
            <p:ph sz="half" idx="1"/>
          </p:nvPr>
        </p:nvSpPr>
        <p:spPr>
          <a:xfrm>
            <a:off x="134471" y="1398494"/>
            <a:ext cx="11456894" cy="5096435"/>
          </a:xfrm>
        </p:spPr>
        <p:txBody>
          <a:bodyPr>
            <a:normAutofit/>
          </a:bodyPr>
          <a:lstStyle/>
          <a:p>
            <a:r>
              <a:rPr lang="en-US" dirty="0"/>
              <a:t>The distribution of economic minerals is concentrated in a relatively small number of places on the earth’s surface, and this gives each of these areas certain importance.</a:t>
            </a:r>
            <a:endParaRPr lang="tr-TR" dirty="0"/>
          </a:p>
          <a:p>
            <a:r>
              <a:rPr lang="en-US" dirty="0"/>
              <a:t>A handful of countries account for the greater part of the world’s production of each of the important metallic ores, with the exception of only of iron.</a:t>
            </a:r>
            <a:endParaRPr lang="tr-TR" dirty="0"/>
          </a:p>
          <a:p>
            <a:r>
              <a:rPr lang="en-US" dirty="0"/>
              <a:t>This is due partly to the fact that most of the world’s reserves are contained in a few large ore deposits, partly because modern technology makes it undesirable to work small deposits</a:t>
            </a:r>
            <a:endParaRPr lang="tr-TR" dirty="0"/>
          </a:p>
        </p:txBody>
      </p:sp>
      <p:sp>
        <p:nvSpPr>
          <p:cNvPr id="6" name="Content Placeholder 5"/>
          <p:cNvSpPr>
            <a:spLocks noGrp="1"/>
          </p:cNvSpPr>
          <p:nvPr>
            <p:ph sz="half" idx="2"/>
          </p:nvPr>
        </p:nvSpPr>
        <p:spPr/>
        <p:txBody>
          <a:bodyPr>
            <a:normAutofit/>
          </a:bodyPr>
          <a:lstStyle/>
          <a:p>
            <a:endParaRPr lang="tr-TR"/>
          </a:p>
        </p:txBody>
      </p:sp>
    </p:spTree>
    <p:extLst>
      <p:ext uri="{BB962C8B-B14F-4D97-AF65-F5344CB8AC3E}">
        <p14:creationId xmlns:p14="http://schemas.microsoft.com/office/powerpoint/2010/main" val="346365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tr-TR"/>
          </a:p>
        </p:txBody>
      </p:sp>
      <p:pic>
        <p:nvPicPr>
          <p:cNvPr id="7" name="Content Placeholder 6"/>
          <p:cNvPicPr>
            <a:picLocks noGrp="1" noChangeAspect="1"/>
          </p:cNvPicPr>
          <p:nvPr>
            <p:ph idx="1"/>
          </p:nvPr>
        </p:nvPicPr>
        <p:blipFill>
          <a:blip r:embed="rId2"/>
          <a:stretch>
            <a:fillRect/>
          </a:stretch>
        </p:blipFill>
        <p:spPr>
          <a:xfrm>
            <a:off x="1467858" y="365125"/>
            <a:ext cx="9256284" cy="6326943"/>
          </a:xfrm>
          <a:prstGeom prst="rect">
            <a:avLst/>
          </a:prstGeom>
        </p:spPr>
      </p:pic>
    </p:spTree>
    <p:extLst>
      <p:ext uri="{BB962C8B-B14F-4D97-AF65-F5344CB8AC3E}">
        <p14:creationId xmlns:p14="http://schemas.microsoft.com/office/powerpoint/2010/main" val="418857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Manufacturing Industries </a:t>
            </a:r>
            <a:br>
              <a:rPr lang="tr-TR" dirty="0"/>
            </a:br>
            <a:r>
              <a:rPr lang="en-US" sz="3600" b="1" dirty="0"/>
              <a:t>Manufacturing industries give two power advantages to a state: </a:t>
            </a:r>
            <a:endParaRPr lang="tr-TR" dirty="0"/>
          </a:p>
        </p:txBody>
      </p:sp>
      <p:sp>
        <p:nvSpPr>
          <p:cNvPr id="3" name="Content Placeholder 2"/>
          <p:cNvSpPr>
            <a:spLocks noGrp="1"/>
          </p:cNvSpPr>
          <p:nvPr>
            <p:ph sz="half" idx="1"/>
          </p:nvPr>
        </p:nvSpPr>
        <p:spPr/>
        <p:txBody>
          <a:bodyPr>
            <a:normAutofit/>
          </a:bodyPr>
          <a:lstStyle/>
          <a:p>
            <a:pPr marL="514350" indent="-514350">
              <a:buAutoNum type="arabicPeriod"/>
            </a:pPr>
            <a:r>
              <a:rPr lang="en-US" i="1" dirty="0"/>
              <a:t>They are conducive to a higher standard of living. </a:t>
            </a:r>
            <a:endParaRPr lang="tr-TR" i="1" dirty="0"/>
          </a:p>
          <a:p>
            <a:pPr marL="0" indent="0">
              <a:buNone/>
            </a:pPr>
            <a:r>
              <a:rPr lang="en-US" dirty="0"/>
              <a:t>The total productivity of a highly mechanized people is, after making all allowances for the creation and maintenance of the machines, greater than that of a people not so equipped.</a:t>
            </a:r>
            <a:endParaRPr lang="tr-TR" dirty="0"/>
          </a:p>
        </p:txBody>
      </p:sp>
      <p:pic>
        <p:nvPicPr>
          <p:cNvPr id="5" name="Content Placeholder 4"/>
          <p:cNvPicPr>
            <a:picLocks noGrp="1" noChangeAspect="1"/>
          </p:cNvPicPr>
          <p:nvPr>
            <p:ph sz="half" idx="2"/>
          </p:nvPr>
        </p:nvPicPr>
        <p:blipFill>
          <a:blip r:embed="rId2"/>
          <a:stretch>
            <a:fillRect/>
          </a:stretch>
        </p:blipFill>
        <p:spPr>
          <a:xfrm>
            <a:off x="6019800" y="2040777"/>
            <a:ext cx="5909127" cy="3512857"/>
          </a:xfrm>
          <a:prstGeom prst="rect">
            <a:avLst/>
          </a:prstGeom>
        </p:spPr>
      </p:pic>
    </p:spTree>
    <p:extLst>
      <p:ext uri="{BB962C8B-B14F-4D97-AF65-F5344CB8AC3E}">
        <p14:creationId xmlns:p14="http://schemas.microsoft.com/office/powerpoint/2010/main" val="932645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838200" y="537882"/>
            <a:ext cx="5181600" cy="5639081"/>
          </a:xfrm>
        </p:spPr>
        <p:txBody>
          <a:bodyPr>
            <a:normAutofit lnSpcReduction="10000"/>
          </a:bodyPr>
          <a:lstStyle/>
          <a:p>
            <a:pPr marL="0" lvl="0" indent="0">
              <a:buNone/>
            </a:pPr>
            <a:r>
              <a:rPr lang="tr-TR" sz="2600" i="1" dirty="0">
                <a:solidFill>
                  <a:prstClr val="black"/>
                </a:solidFill>
              </a:rPr>
              <a:t>2. T</a:t>
            </a:r>
            <a:r>
              <a:rPr lang="en-US" sz="2600" i="1" dirty="0">
                <a:solidFill>
                  <a:prstClr val="black"/>
                </a:solidFill>
              </a:rPr>
              <a:t>he actual possession of the plant and equipment necessary to turn out the weapons and equipment of war. </a:t>
            </a:r>
            <a:endParaRPr lang="tr-TR" sz="2600" i="1" dirty="0">
              <a:solidFill>
                <a:prstClr val="black"/>
              </a:solidFill>
            </a:endParaRPr>
          </a:p>
          <a:p>
            <a:pPr marL="0" lvl="0" indent="0">
              <a:buNone/>
            </a:pPr>
            <a:r>
              <a:rPr lang="en-US" sz="2600" dirty="0">
                <a:solidFill>
                  <a:prstClr val="black"/>
                </a:solidFill>
              </a:rPr>
              <a:t>The most varied and developed the range of industry; the less will be the degree of dependence on other countries. It is not necessary that the industry should normally engaged in making military items, though it is probable that their manufacture on a small scale would continue, even under the most </a:t>
            </a:r>
            <a:r>
              <a:rPr lang="en-US" sz="2600" dirty="0" err="1">
                <a:solidFill>
                  <a:prstClr val="black"/>
                </a:solidFill>
              </a:rPr>
              <a:t>favourable</a:t>
            </a:r>
            <a:r>
              <a:rPr lang="en-US" sz="2600" dirty="0">
                <a:solidFill>
                  <a:prstClr val="black"/>
                </a:solidFill>
              </a:rPr>
              <a:t> international circumstances. What is important is that the industry as a whole could be converted to the manufacture of such equipment at a short notice. </a:t>
            </a:r>
            <a:endParaRPr lang="tr-TR" sz="2600" dirty="0">
              <a:solidFill>
                <a:prstClr val="black"/>
              </a:solidFill>
            </a:endParaRPr>
          </a:p>
          <a:p>
            <a:endParaRPr lang="tr-TR" dirty="0"/>
          </a:p>
        </p:txBody>
      </p:sp>
      <p:sp>
        <p:nvSpPr>
          <p:cNvPr id="3" name="İçerik Yer Tutucusu 2">
            <a:extLst>
              <a:ext uri="{FF2B5EF4-FFF2-40B4-BE49-F238E27FC236}">
                <a16:creationId xmlns:a16="http://schemas.microsoft.com/office/drawing/2014/main" id="{7C7F7185-C3CF-D3F2-FF03-A34BDD37C250}"/>
              </a:ext>
            </a:extLst>
          </p:cNvPr>
          <p:cNvSpPr>
            <a:spLocks noGrp="1"/>
          </p:cNvSpPr>
          <p:nvPr>
            <p:ph sz="half" idx="2"/>
          </p:nvPr>
        </p:nvSpPr>
        <p:spPr/>
        <p:txBody>
          <a:bodyPr/>
          <a:lstStyle/>
          <a:p>
            <a:endParaRPr lang="tr-TR"/>
          </a:p>
        </p:txBody>
      </p:sp>
    </p:spTree>
    <p:extLst>
      <p:ext uri="{BB962C8B-B14F-4D97-AF65-F5344CB8AC3E}">
        <p14:creationId xmlns:p14="http://schemas.microsoft.com/office/powerpoint/2010/main" val="2602897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strategic branches of </a:t>
            </a:r>
            <a:r>
              <a:rPr lang="en-US" dirty="0" err="1"/>
              <a:t>industr</a:t>
            </a:r>
            <a:r>
              <a:rPr lang="tr-TR" dirty="0"/>
              <a:t>y:</a:t>
            </a:r>
          </a:p>
        </p:txBody>
      </p:sp>
      <p:sp>
        <p:nvSpPr>
          <p:cNvPr id="3" name="Content Placeholder 2"/>
          <p:cNvSpPr>
            <a:spLocks noGrp="1"/>
          </p:cNvSpPr>
          <p:nvPr>
            <p:ph sz="half" idx="1"/>
          </p:nvPr>
        </p:nvSpPr>
        <p:spPr>
          <a:xfrm>
            <a:off x="838200" y="1398494"/>
            <a:ext cx="5181600" cy="5459506"/>
          </a:xfrm>
        </p:spPr>
        <p:txBody>
          <a:bodyPr>
            <a:normAutofit fontScale="92500" lnSpcReduction="10000"/>
          </a:bodyPr>
          <a:lstStyle/>
          <a:p>
            <a:r>
              <a:rPr lang="en-US" dirty="0" err="1"/>
              <a:t>i</a:t>
            </a:r>
            <a:r>
              <a:rPr lang="en-US" dirty="0"/>
              <a:t>) By general consent, the greatest importance attaches to the smelting and refining of metals.</a:t>
            </a:r>
            <a:endParaRPr lang="tr-TR" dirty="0"/>
          </a:p>
          <a:p>
            <a:r>
              <a:rPr lang="en-US" dirty="0"/>
              <a:t>ii) Engineering, metals construction, and ship building industries. </a:t>
            </a:r>
            <a:endParaRPr lang="tr-TR" dirty="0"/>
          </a:p>
          <a:p>
            <a:r>
              <a:rPr lang="en-US" dirty="0"/>
              <a:t>iii) The production of chemicals, including high explosives, fertilizers, and cement.</a:t>
            </a:r>
            <a:endParaRPr lang="tr-TR" dirty="0"/>
          </a:p>
          <a:p>
            <a:r>
              <a:rPr lang="en-US" dirty="0"/>
              <a:t> iv) Manufacture of electrical and other instruments. </a:t>
            </a:r>
            <a:endParaRPr lang="tr-TR" dirty="0"/>
          </a:p>
          <a:p>
            <a:r>
              <a:rPr lang="en-US" dirty="0"/>
              <a:t>v) Textile and clothing. </a:t>
            </a:r>
            <a:endParaRPr lang="tr-TR" dirty="0"/>
          </a:p>
          <a:p>
            <a:r>
              <a:rPr lang="en-US" dirty="0"/>
              <a:t>vi) The food and consumers industries. </a:t>
            </a:r>
            <a:endParaRPr lang="tr-TR" dirty="0"/>
          </a:p>
        </p:txBody>
      </p:sp>
      <p:sp>
        <p:nvSpPr>
          <p:cNvPr id="6" name="İçerik Yer Tutucusu 5">
            <a:extLst>
              <a:ext uri="{FF2B5EF4-FFF2-40B4-BE49-F238E27FC236}">
                <a16:creationId xmlns:a16="http://schemas.microsoft.com/office/drawing/2014/main" id="{5876265D-24D6-B005-41EC-EA414CF5D9D4}"/>
              </a:ext>
            </a:extLst>
          </p:cNvPr>
          <p:cNvSpPr>
            <a:spLocks noGrp="1"/>
          </p:cNvSpPr>
          <p:nvPr>
            <p:ph sz="half" idx="2"/>
          </p:nvPr>
        </p:nvSpPr>
        <p:spPr/>
        <p:txBody>
          <a:bodyPr/>
          <a:lstStyle/>
          <a:p>
            <a:endParaRPr lang="tr-TR"/>
          </a:p>
        </p:txBody>
      </p:sp>
    </p:spTree>
    <p:extLst>
      <p:ext uri="{BB962C8B-B14F-4D97-AF65-F5344CB8AC3E}">
        <p14:creationId xmlns:p14="http://schemas.microsoft.com/office/powerpoint/2010/main" val="186346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Classification of the degree of availability of resources</a:t>
            </a:r>
            <a:br>
              <a:rPr lang="en-US" dirty="0"/>
            </a:br>
            <a:endParaRPr lang="tr-TR" dirty="0"/>
          </a:p>
        </p:txBody>
      </p:sp>
      <p:sp>
        <p:nvSpPr>
          <p:cNvPr id="3" name="Content Placeholder 2"/>
          <p:cNvSpPr>
            <a:spLocks noGrp="1"/>
          </p:cNvSpPr>
          <p:nvPr>
            <p:ph idx="1"/>
          </p:nvPr>
        </p:nvSpPr>
        <p:spPr/>
        <p:txBody>
          <a:bodyPr/>
          <a:lstStyle/>
          <a:p>
            <a:r>
              <a:rPr lang="en-US" b="1" dirty="0"/>
              <a:t>1. Power resources available immediately. </a:t>
            </a:r>
            <a:r>
              <a:rPr lang="en-US" dirty="0"/>
              <a:t>These include active mines and factories, which are already producing objects with immediate power potential, such as steel sheet and chemical fertilizer. </a:t>
            </a:r>
            <a:endParaRPr lang="tr-TR" dirty="0"/>
          </a:p>
        </p:txBody>
      </p:sp>
      <p:pic>
        <p:nvPicPr>
          <p:cNvPr id="4" name="Picture 3"/>
          <p:cNvPicPr>
            <a:picLocks noChangeAspect="1"/>
          </p:cNvPicPr>
          <p:nvPr/>
        </p:nvPicPr>
        <p:blipFill>
          <a:blip r:embed="rId2"/>
          <a:stretch>
            <a:fillRect/>
          </a:stretch>
        </p:blipFill>
        <p:spPr>
          <a:xfrm>
            <a:off x="3398860" y="3232814"/>
            <a:ext cx="5018111" cy="3345407"/>
          </a:xfrm>
          <a:prstGeom prst="rect">
            <a:avLst/>
          </a:prstGeom>
        </p:spPr>
      </p:pic>
    </p:spTree>
    <p:extLst>
      <p:ext uri="{BB962C8B-B14F-4D97-AF65-F5344CB8AC3E}">
        <p14:creationId xmlns:p14="http://schemas.microsoft.com/office/powerpoint/2010/main" val="255429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797257" y="545910"/>
            <a:ext cx="5181600" cy="5740235"/>
          </a:xfrm>
        </p:spPr>
        <p:txBody>
          <a:bodyPr/>
          <a:lstStyle/>
          <a:p>
            <a:r>
              <a:rPr lang="en-US" b="1" dirty="0"/>
              <a:t>2. Resources available only after activation. </a:t>
            </a:r>
            <a:r>
              <a:rPr lang="en-US" dirty="0"/>
              <a:t>Among such resources would be stand-by equipment and any plant not currently in production.</a:t>
            </a:r>
            <a:endParaRPr lang="tr-TR" dirty="0"/>
          </a:p>
          <a:p>
            <a:r>
              <a:rPr lang="en-US" dirty="0"/>
              <a:t>In a sense, these resources also include the “moth ball” fleet. </a:t>
            </a:r>
            <a:endParaRPr lang="tr-TR" dirty="0"/>
          </a:p>
          <a:p>
            <a:r>
              <a:rPr lang="en-US" dirty="0"/>
              <a:t>The time required for activation varies from a few hours to several weeks, according to the need for “warming up”</a:t>
            </a:r>
            <a:endParaRPr lang="tr-TR" dirty="0"/>
          </a:p>
        </p:txBody>
      </p:sp>
      <p:pic>
        <p:nvPicPr>
          <p:cNvPr id="12" name="Content Placeholder 11"/>
          <p:cNvPicPr>
            <a:picLocks noGrp="1" noChangeAspect="1"/>
          </p:cNvPicPr>
          <p:nvPr>
            <p:ph sz="half" idx="2"/>
          </p:nvPr>
        </p:nvPicPr>
        <p:blipFill>
          <a:blip r:embed="rId2"/>
          <a:stretch>
            <a:fillRect/>
          </a:stretch>
        </p:blipFill>
        <p:spPr>
          <a:xfrm>
            <a:off x="6581633" y="1296537"/>
            <a:ext cx="5181600" cy="3454400"/>
          </a:xfrm>
          <a:prstGeom prst="rect">
            <a:avLst/>
          </a:prstGeom>
        </p:spPr>
      </p:pic>
    </p:spTree>
    <p:extLst>
      <p:ext uri="{BB962C8B-B14F-4D97-AF65-F5344CB8AC3E}">
        <p14:creationId xmlns:p14="http://schemas.microsoft.com/office/powerpoint/2010/main" val="41531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409433"/>
            <a:ext cx="10844284" cy="5767530"/>
          </a:xfrm>
        </p:spPr>
        <p:txBody>
          <a:bodyPr/>
          <a:lstStyle/>
          <a:p>
            <a:r>
              <a:rPr lang="en-US" b="1" dirty="0"/>
              <a:t>3. Resources available only after activation. </a:t>
            </a:r>
            <a:endParaRPr lang="tr-TR" b="1" dirty="0"/>
          </a:p>
          <a:p>
            <a:r>
              <a:rPr lang="en-US" dirty="0"/>
              <a:t>Most factories producing consumer goods having power potential only after a considerable time lag.</a:t>
            </a:r>
            <a:endParaRPr lang="tr-TR" dirty="0"/>
          </a:p>
        </p:txBody>
      </p:sp>
    </p:spTree>
    <p:extLst>
      <p:ext uri="{BB962C8B-B14F-4D97-AF65-F5344CB8AC3E}">
        <p14:creationId xmlns:p14="http://schemas.microsoft.com/office/powerpoint/2010/main" val="2085070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2137" y="177421"/>
            <a:ext cx="6755642" cy="6400800"/>
          </a:xfrm>
        </p:spPr>
        <p:txBody>
          <a:bodyPr>
            <a:normAutofit fontScale="85000" lnSpcReduction="20000"/>
          </a:bodyPr>
          <a:lstStyle/>
          <a:p>
            <a:r>
              <a:rPr lang="en-US" b="1" dirty="0"/>
              <a:t>4. Resources available only after development</a:t>
            </a:r>
            <a:endParaRPr lang="tr-TR" b="1" dirty="0"/>
          </a:p>
          <a:p>
            <a:r>
              <a:rPr lang="en-US" dirty="0"/>
              <a:t>Such fuel resources or ore deposits, known to exist, but awaiting the opening up of a mine or the construction of a processing plant. </a:t>
            </a:r>
            <a:endParaRPr lang="tr-TR" dirty="0"/>
          </a:p>
          <a:p>
            <a:r>
              <a:rPr lang="en-US" dirty="0"/>
              <a:t>Such development may well take several years; it is not uncommon for example, for the opening of a new coal mine- particularly a deep one- to cover a period of four or five years</a:t>
            </a:r>
            <a:r>
              <a:rPr lang="tr-TR" dirty="0"/>
              <a:t>.</a:t>
            </a:r>
          </a:p>
          <a:p>
            <a:r>
              <a:rPr lang="en-US" dirty="0"/>
              <a:t>It is unlikely, therefore, that such undeveloped resources would be taken into consideration in making political decisions. </a:t>
            </a:r>
            <a:endParaRPr lang="tr-TR" dirty="0"/>
          </a:p>
          <a:p>
            <a:r>
              <a:rPr lang="en-US" dirty="0"/>
              <a:t>The decision to resort to war, for example, is likely to be made in the light of only of resources that is already in some phase of development.</a:t>
            </a:r>
            <a:endParaRPr lang="tr-TR" dirty="0"/>
          </a:p>
          <a:p>
            <a:r>
              <a:rPr lang="en-US" dirty="0"/>
              <a:t>On the other hand, if a war should last longer than protagonists at first expected it to, it is likely that resources, undeveloped at the start, would be exploited before the conclusion. </a:t>
            </a:r>
            <a:endParaRPr lang="tr-TR" dirty="0"/>
          </a:p>
          <a:p>
            <a:r>
              <a:rPr lang="en-US" dirty="0"/>
              <a:t>E.g. Germany’s development of domestic iron ores and her use of coal for making petroleum are good examples of wartime development.</a:t>
            </a:r>
            <a:endParaRPr lang="tr-TR" dirty="0"/>
          </a:p>
        </p:txBody>
      </p:sp>
      <p:sp>
        <p:nvSpPr>
          <p:cNvPr id="4" name="İçerik Yer Tutucusu 3">
            <a:extLst>
              <a:ext uri="{FF2B5EF4-FFF2-40B4-BE49-F238E27FC236}">
                <a16:creationId xmlns:a16="http://schemas.microsoft.com/office/drawing/2014/main" id="{3F016DA2-9DD8-78C1-9E14-603E5D1E68E0}"/>
              </a:ext>
            </a:extLst>
          </p:cNvPr>
          <p:cNvSpPr>
            <a:spLocks noGrp="1"/>
          </p:cNvSpPr>
          <p:nvPr>
            <p:ph sz="half" idx="2"/>
          </p:nvPr>
        </p:nvSpPr>
        <p:spPr/>
        <p:txBody>
          <a:bodyPr/>
          <a:lstStyle/>
          <a:p>
            <a:endParaRPr lang="tr-TR"/>
          </a:p>
        </p:txBody>
      </p:sp>
    </p:spTree>
    <p:extLst>
      <p:ext uri="{BB962C8B-B14F-4D97-AF65-F5344CB8AC3E}">
        <p14:creationId xmlns:p14="http://schemas.microsoft.com/office/powerpoint/2010/main" val="304381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1194" y="409433"/>
            <a:ext cx="5678606" cy="6168788"/>
          </a:xfrm>
        </p:spPr>
        <p:txBody>
          <a:bodyPr>
            <a:normAutofit lnSpcReduction="10000"/>
          </a:bodyPr>
          <a:lstStyle/>
          <a:p>
            <a:r>
              <a:rPr lang="en-US" b="1" dirty="0"/>
              <a:t>5. Hypothetical resources</a:t>
            </a:r>
            <a:endParaRPr lang="tr-TR" b="1" dirty="0"/>
          </a:p>
          <a:p>
            <a:r>
              <a:rPr lang="en-US" dirty="0"/>
              <a:t>Coal, petroleum, ore bodies, and other resources whose existence is only presumed but not proved cannot be said to have any power value.</a:t>
            </a:r>
            <a:endParaRPr lang="tr-TR" dirty="0"/>
          </a:p>
          <a:p>
            <a:r>
              <a:rPr lang="en-US" dirty="0"/>
              <a:t>No political authority is likely to count on them unless careful investigation has at least raised them to the level of category 4.</a:t>
            </a:r>
            <a:endParaRPr lang="tr-TR" dirty="0"/>
          </a:p>
          <a:p>
            <a:r>
              <a:rPr lang="en-US" dirty="0"/>
              <a:t> To this category, must also belong the future development of cheap nuclear power, solar energy, the harnessing of the tide and the use of other such potential resources</a:t>
            </a:r>
            <a:endParaRPr lang="tr-TR" dirty="0"/>
          </a:p>
        </p:txBody>
      </p:sp>
      <p:pic>
        <p:nvPicPr>
          <p:cNvPr id="5" name="Content Placeholder 4"/>
          <p:cNvPicPr>
            <a:picLocks noGrp="1" noChangeAspect="1"/>
          </p:cNvPicPr>
          <p:nvPr>
            <p:ph sz="half" idx="2"/>
          </p:nvPr>
        </p:nvPicPr>
        <p:blipFill>
          <a:blip r:embed="rId2"/>
          <a:stretch>
            <a:fillRect/>
          </a:stretch>
        </p:blipFill>
        <p:spPr>
          <a:xfrm>
            <a:off x="6254087" y="1954104"/>
            <a:ext cx="5181600" cy="3439287"/>
          </a:xfrm>
          <a:prstGeom prst="rect">
            <a:avLst/>
          </a:prstGeom>
        </p:spPr>
      </p:pic>
    </p:spTree>
    <p:extLst>
      <p:ext uri="{BB962C8B-B14F-4D97-AF65-F5344CB8AC3E}">
        <p14:creationId xmlns:p14="http://schemas.microsoft.com/office/powerpoint/2010/main" val="3054129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838200" y="436728"/>
            <a:ext cx="10515600" cy="5740235"/>
          </a:xfrm>
        </p:spPr>
        <p:txBody>
          <a:bodyPr>
            <a:normAutofit/>
          </a:bodyPr>
          <a:lstStyle/>
          <a:p>
            <a:r>
              <a:rPr lang="en-US" b="1" dirty="0"/>
              <a:t>A country, which cannot produce a needed commodity from its own soil or its factories, must necessarily import.</a:t>
            </a:r>
            <a:endParaRPr lang="tr-TR" b="1" dirty="0"/>
          </a:p>
          <a:p>
            <a:r>
              <a:rPr lang="en-US" dirty="0"/>
              <a:t>This in turn imposes two conditions: a market in which it can be obtained and the means to pay for it. The former does not, except in the case of a very few rare commodities, present much difficulty, but the foreign exchange with which to pay for it is often very scarce. </a:t>
            </a:r>
            <a:r>
              <a:rPr lang="en-US" b="1" dirty="0"/>
              <a:t>Such imports can be paid in three ways: </a:t>
            </a:r>
          </a:p>
          <a:p>
            <a:r>
              <a:rPr lang="en-US" dirty="0" err="1"/>
              <a:t>i</a:t>
            </a:r>
            <a:r>
              <a:rPr lang="en-US" dirty="0"/>
              <a:t>) by means of exports,</a:t>
            </a:r>
          </a:p>
          <a:p>
            <a:r>
              <a:rPr lang="en-US" dirty="0"/>
              <a:t>ii) by means of service performed by the importing country, and</a:t>
            </a:r>
          </a:p>
          <a:p>
            <a:r>
              <a:rPr lang="en-US" dirty="0"/>
              <a:t>iii) by means of payments in gold, securities, and some other internationally acceptable medium.</a:t>
            </a:r>
          </a:p>
          <a:p>
            <a:endParaRPr lang="tr-TR" dirty="0"/>
          </a:p>
        </p:txBody>
      </p:sp>
    </p:spTree>
    <p:extLst>
      <p:ext uri="{BB962C8B-B14F-4D97-AF65-F5344CB8AC3E}">
        <p14:creationId xmlns:p14="http://schemas.microsoft.com/office/powerpoint/2010/main" val="115080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2263"/>
            <a:ext cx="10515600" cy="5644700"/>
          </a:xfrm>
        </p:spPr>
        <p:txBody>
          <a:bodyPr>
            <a:normAutofit lnSpcReduction="10000"/>
          </a:bodyPr>
          <a:lstStyle/>
          <a:p>
            <a:r>
              <a:rPr lang="en-US" dirty="0"/>
              <a:t>Clearly, this last means cannot be employed except in an emergency, and only a few countries are able to perform services on a large enough scale to influence greatly their ability to purchase abroad.</a:t>
            </a:r>
            <a:endParaRPr lang="tr-TR" dirty="0"/>
          </a:p>
          <a:p>
            <a:r>
              <a:rPr lang="en-US" dirty="0"/>
              <a:t>Most of the less developed countries cover the cost of imports by the export of agricultural and mineral raw materials.</a:t>
            </a:r>
            <a:endParaRPr lang="tr-TR" dirty="0"/>
          </a:p>
          <a:p>
            <a:r>
              <a:rPr lang="en-US" dirty="0"/>
              <a:t>The more developed countries customarily export mainly manufactured goods or processed materials.</a:t>
            </a:r>
            <a:endParaRPr lang="tr-TR" dirty="0"/>
          </a:p>
          <a:p>
            <a:r>
              <a:rPr lang="en-US" dirty="0"/>
              <a:t>A country’s natural endowment is of immense importance in determining its rage of exports.</a:t>
            </a:r>
            <a:endParaRPr lang="tr-TR" dirty="0"/>
          </a:p>
          <a:p>
            <a:r>
              <a:rPr lang="en-US" dirty="0"/>
              <a:t>Agricultural exports, which are important to the less developed countries, are subject to considerable price fluctuations, and many are not essential, in so far as other vegetable or even synthetic products can replace them. </a:t>
            </a:r>
            <a:endParaRPr lang="tr-TR" dirty="0"/>
          </a:p>
          <a:p>
            <a:r>
              <a:rPr lang="en-US" dirty="0"/>
              <a:t>Demand thus tends to be very elastic</a:t>
            </a:r>
            <a:r>
              <a:rPr lang="tr-TR" dirty="0"/>
              <a:t>.</a:t>
            </a:r>
          </a:p>
        </p:txBody>
      </p:sp>
    </p:spTree>
    <p:extLst>
      <p:ext uri="{BB962C8B-B14F-4D97-AF65-F5344CB8AC3E}">
        <p14:creationId xmlns:p14="http://schemas.microsoft.com/office/powerpoint/2010/main" val="2627812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Food resources</a:t>
            </a:r>
          </a:p>
        </p:txBody>
      </p:sp>
      <p:sp>
        <p:nvSpPr>
          <p:cNvPr id="3" name="Content Placeholder 2"/>
          <p:cNvSpPr>
            <a:spLocks noGrp="1"/>
          </p:cNvSpPr>
          <p:nvPr>
            <p:ph sz="half" idx="1"/>
          </p:nvPr>
        </p:nvSpPr>
        <p:spPr/>
        <p:txBody>
          <a:bodyPr>
            <a:normAutofit fontScale="85000" lnSpcReduction="20000"/>
          </a:bodyPr>
          <a:lstStyle/>
          <a:p>
            <a:r>
              <a:rPr lang="en-US" dirty="0"/>
              <a:t>An adequate supply of foodstuffs is a condition of human welfare, and its assurance is necessarily a primary preoccupation of a government. </a:t>
            </a:r>
            <a:endParaRPr lang="tr-TR" dirty="0"/>
          </a:p>
          <a:p>
            <a:r>
              <a:rPr lang="en-US" dirty="0"/>
              <a:t>No great power is completely self-sufficient in respect to foodstuffs, because in no instance is the area large enough the embrace the variety of environment necessary to produce the range of food now thought desirable. E.g. USA and France perhaps come closest to being self-sufficient. But none is able to produce foodstuffs of equatorial origin without extreme difficulty and high cost. E.g. sugar cane.</a:t>
            </a:r>
            <a:endParaRPr lang="tr-TR" dirty="0"/>
          </a:p>
        </p:txBody>
      </p:sp>
      <p:pic>
        <p:nvPicPr>
          <p:cNvPr id="5" name="Content Placeholder 4"/>
          <p:cNvPicPr>
            <a:picLocks noGrp="1" noChangeAspect="1"/>
          </p:cNvPicPr>
          <p:nvPr>
            <p:ph sz="half" idx="2"/>
          </p:nvPr>
        </p:nvPicPr>
        <p:blipFill>
          <a:blip r:embed="rId2"/>
          <a:stretch>
            <a:fillRect/>
          </a:stretch>
        </p:blipFill>
        <p:spPr>
          <a:xfrm>
            <a:off x="6486098" y="660578"/>
            <a:ext cx="5181600" cy="2914650"/>
          </a:xfrm>
          <a:prstGeom prst="rect">
            <a:avLst/>
          </a:prstGeom>
        </p:spPr>
      </p:pic>
    </p:spTree>
    <p:extLst>
      <p:ext uri="{BB962C8B-B14F-4D97-AF65-F5344CB8AC3E}">
        <p14:creationId xmlns:p14="http://schemas.microsoft.com/office/powerpoint/2010/main" val="848056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3228</TotalTime>
  <Words>1353</Words>
  <Application>Microsoft Office PowerPoint</Application>
  <PresentationFormat>Geniş ekran</PresentationFormat>
  <Paragraphs>61</Paragraphs>
  <Slides>17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17</vt:i4>
      </vt:variant>
    </vt:vector>
  </HeadingPairs>
  <TitlesOfParts>
    <vt:vector size="21" baseType="lpstr">
      <vt:lpstr>Arial</vt:lpstr>
      <vt:lpstr>Calibri</vt:lpstr>
      <vt:lpstr>Calibri Light</vt:lpstr>
      <vt:lpstr>Office Theme</vt:lpstr>
      <vt:lpstr>Political Geography</vt:lpstr>
      <vt:lpstr>Classification of the degree of availability of resources </vt:lpstr>
      <vt:lpstr>PowerPoint Sunusu</vt:lpstr>
      <vt:lpstr>PowerPoint Sunusu</vt:lpstr>
      <vt:lpstr>PowerPoint Sunusu</vt:lpstr>
      <vt:lpstr>PowerPoint Sunusu</vt:lpstr>
      <vt:lpstr>PowerPoint Sunusu</vt:lpstr>
      <vt:lpstr>PowerPoint Sunusu</vt:lpstr>
      <vt:lpstr>Food resources</vt:lpstr>
      <vt:lpstr>PowerPoint Sunusu</vt:lpstr>
      <vt:lpstr>Mineral resources</vt:lpstr>
      <vt:lpstr>Fuel resources</vt:lpstr>
      <vt:lpstr>Metal Resources </vt:lpstr>
      <vt:lpstr>PowerPoint Sunusu</vt:lpstr>
      <vt:lpstr>Manufacturing Industries  Manufacturing industries give two power advantages to a state: </vt:lpstr>
      <vt:lpstr>PowerPoint Sunusu</vt:lpstr>
      <vt:lpstr>The strategic branches of industry: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Geography</dc:title>
  <dc:creator>Microsoft account</dc:creator>
  <cp:lastModifiedBy>merve altundal öncü</cp:lastModifiedBy>
  <cp:revision>70</cp:revision>
  <dcterms:created xsi:type="dcterms:W3CDTF">2024-02-05T10:55:55Z</dcterms:created>
  <dcterms:modified xsi:type="dcterms:W3CDTF">2024-07-24T21:24:50Z</dcterms:modified>
</cp:coreProperties>
</file>