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00" r:id="rId4"/>
    <p:sldId id="301" r:id="rId5"/>
    <p:sldId id="302" r:id="rId6"/>
    <p:sldId id="307" r:id="rId7"/>
    <p:sldId id="303" r:id="rId8"/>
    <p:sldId id="305" r:id="rId9"/>
    <p:sldId id="306" r:id="rId10"/>
    <p:sldId id="30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94660"/>
  </p:normalViewPr>
  <p:slideViewPr>
    <p:cSldViewPr>
      <p:cViewPr varScale="1">
        <p:scale>
          <a:sx n="108" d="100"/>
          <a:sy n="108" d="100"/>
        </p:scale>
        <p:origin x="171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7437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654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861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341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1922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075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7913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455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0009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6632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93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../H&#304;N%20311%20BUDDHA%20VE%20FELSEFES&#304;/Antik%20D&#252;nyan&#305;n%20Dehas&#305;%20-%201%20-%20Buda%20(Buddha).mp4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86000" y="2564904"/>
            <a:ext cx="6172200" cy="28083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10.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Buddhist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Kültürün Doğuşu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</a:t>
            </a: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4005064"/>
            <a:ext cx="6172200" cy="2369858"/>
          </a:xfrm>
        </p:spPr>
        <p:txBody>
          <a:bodyPr>
            <a:normAutofit/>
          </a:bodyPr>
          <a:lstStyle/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Dersin Sorumlusu: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Siddhartha’nın</a:t>
            </a:r>
            <a:r>
              <a:rPr lang="tr-TR" dirty="0"/>
              <a:t> annesi </a:t>
            </a:r>
            <a:r>
              <a:rPr lang="tr-TR" dirty="0" err="1"/>
              <a:t>Maya’nın</a:t>
            </a:r>
            <a:r>
              <a:rPr lang="tr-TR" dirty="0"/>
              <a:t>, doğumdan yedi gün sonra öldüğü ve </a:t>
            </a:r>
            <a:r>
              <a:rPr lang="tr-TR" dirty="0" err="1"/>
              <a:t>Siddhartha’yı</a:t>
            </a:r>
            <a:r>
              <a:rPr lang="tr-TR" dirty="0"/>
              <a:t> teyzesinin büyüttüğü kaydedilmiştir. </a:t>
            </a:r>
            <a:r>
              <a:rPr lang="tr-TR" dirty="0" err="1"/>
              <a:t>Siddhartha</a:t>
            </a:r>
            <a:r>
              <a:rPr lang="tr-TR" dirty="0"/>
              <a:t> bir kraliyet çocuğu için gerekli olan, hem teokratik hem de pratik eğitimi görmüştür. Krallığın varisi olan </a:t>
            </a:r>
            <a:r>
              <a:rPr lang="tr-TR" dirty="0" err="1"/>
              <a:t>Siddhartha</a:t>
            </a:r>
            <a:r>
              <a:rPr lang="tr-TR" dirty="0"/>
              <a:t>, sosyal konumu ve maddi refahı güvence altında olmasına rağmen; yine de bu tür dünyevi zenginliklerden mutlu </a:t>
            </a:r>
            <a:r>
              <a:rPr lang="tr-TR" dirty="0">
                <a:hlinkClick r:id="rId3" action="ppaction://hlinkfile"/>
              </a:rPr>
              <a:t>olamamıştır</a:t>
            </a:r>
            <a:r>
              <a:rPr lang="tr-TR" dirty="0"/>
              <a:t>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85119550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Vedalar gibi, </a:t>
            </a:r>
            <a:r>
              <a:rPr lang="tr-TR" dirty="0" err="1"/>
              <a:t>Buddhist</a:t>
            </a:r>
            <a:r>
              <a:rPr lang="tr-TR" dirty="0"/>
              <a:t> geleneğin </a:t>
            </a:r>
            <a:r>
              <a:rPr lang="tr-TR" dirty="0" err="1"/>
              <a:t>Pāli</a:t>
            </a:r>
            <a:r>
              <a:rPr lang="tr-TR" dirty="0"/>
              <a:t> diliyle oluşturulmuş ilk kayıtları da yüzyıllarca sözlü olarak aktarılmıştır. Sanskrit diliyle oluşturulmuş birçok </a:t>
            </a:r>
            <a:r>
              <a:rPr lang="tr-TR" dirty="0" err="1"/>
              <a:t>Sūtra</a:t>
            </a:r>
            <a:r>
              <a:rPr lang="tr-TR" dirty="0"/>
              <a:t> ise, ilgili geleneğin kapsamlı edebiyatında oldukça önemli bir yere sahiptir. İlk olarak </a:t>
            </a:r>
            <a:r>
              <a:rPr lang="tr-TR" dirty="0" err="1"/>
              <a:t>Şri</a:t>
            </a:r>
            <a:r>
              <a:rPr lang="tr-TR" dirty="0"/>
              <a:t> Lanka’daki palmiye yaprakları üzerinde bulunan </a:t>
            </a:r>
            <a:r>
              <a:rPr lang="tr-TR" dirty="0" err="1"/>
              <a:t>Buddhist</a:t>
            </a:r>
            <a:r>
              <a:rPr lang="tr-TR" dirty="0"/>
              <a:t> öğretilerin dili, </a:t>
            </a:r>
            <a:r>
              <a:rPr lang="tr-TR" dirty="0" err="1"/>
              <a:t>Magadha’da</a:t>
            </a:r>
            <a:r>
              <a:rPr lang="tr-TR" dirty="0"/>
              <a:t> konuşulan bir diyalekt olarak düşünülmüştür.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81572552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Anlatıların ise Eski Ahit’teki gibi, ilkçağlarla ilgili birçok materyali içerdiği anlaşılmıştır. </a:t>
            </a:r>
            <a:r>
              <a:rPr lang="tr-TR" dirty="0" err="1"/>
              <a:t>Buddha</a:t>
            </a:r>
            <a:r>
              <a:rPr lang="tr-TR" dirty="0"/>
              <a:t> dönemine (yaklaşık olarak MÖ 563-483) ait </a:t>
            </a:r>
            <a:r>
              <a:rPr lang="tr-TR" dirty="0" err="1"/>
              <a:t>Pāli</a:t>
            </a:r>
            <a:r>
              <a:rPr lang="tr-TR" dirty="0"/>
              <a:t> dilinde oluşturulmuş eserlerde, monarşi ile yönetilen derebeyliklerin yanında; özerk bazı güç ya da feodal yönetimlerin daha varlığından bahsedilir. Bunlardan Hint siyasi ve kültür tarihi açısından en kıymetlilerinden biri, </a:t>
            </a:r>
            <a:r>
              <a:rPr lang="tr-TR" dirty="0" err="1"/>
              <a:t>Buddha’nın</a:t>
            </a:r>
            <a:r>
              <a:rPr lang="tr-TR" dirty="0"/>
              <a:t> da soyunun geldiği düşünülen </a:t>
            </a:r>
            <a:r>
              <a:rPr lang="tr-TR" dirty="0" err="1"/>
              <a:t>Şākyalar’dır</a:t>
            </a:r>
            <a:r>
              <a:rPr lang="tr-TR" dirty="0"/>
              <a:t>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73785064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Bu klan, bugün </a:t>
            </a:r>
            <a:r>
              <a:rPr lang="tr-TR" dirty="0" err="1"/>
              <a:t>Tilaurā</a:t>
            </a:r>
            <a:r>
              <a:rPr lang="tr-TR" dirty="0"/>
              <a:t>-kot olarak bilinen </a:t>
            </a:r>
            <a:r>
              <a:rPr lang="tr-TR" dirty="0" err="1"/>
              <a:t>Kapilavastu’da</a:t>
            </a:r>
            <a:r>
              <a:rPr lang="tr-TR" dirty="0"/>
              <a:t> yaşamaktadır. Hint geleneklerine göre </a:t>
            </a:r>
            <a:r>
              <a:rPr lang="tr-TR" dirty="0" err="1"/>
              <a:t>Şākyalar</a:t>
            </a:r>
            <a:r>
              <a:rPr lang="tr-TR" dirty="0"/>
              <a:t>, güneş neslinden olup </a:t>
            </a:r>
            <a:r>
              <a:rPr lang="tr-TR" dirty="0" err="1"/>
              <a:t>İkşvaku</a:t>
            </a:r>
            <a:r>
              <a:rPr lang="tr-TR" dirty="0"/>
              <a:t> soyundan gelmektedirler. </a:t>
            </a:r>
            <a:r>
              <a:rPr lang="tr-TR" dirty="0" err="1"/>
              <a:t>Buddha’nın</a:t>
            </a:r>
            <a:r>
              <a:rPr lang="tr-TR" dirty="0"/>
              <a:t> soyadı, </a:t>
            </a:r>
            <a:r>
              <a:rPr lang="tr-TR" dirty="0" err="1"/>
              <a:t>Gautama</a:t>
            </a:r>
            <a:r>
              <a:rPr lang="tr-TR" dirty="0"/>
              <a:t> (</a:t>
            </a:r>
            <a:r>
              <a:rPr lang="tr-TR" dirty="0" err="1"/>
              <a:t>Gotama</a:t>
            </a:r>
            <a:r>
              <a:rPr lang="tr-TR" dirty="0"/>
              <a:t>)’</a:t>
            </a:r>
            <a:r>
              <a:rPr lang="tr-TR" dirty="0" err="1"/>
              <a:t>dır</a:t>
            </a:r>
            <a:r>
              <a:rPr lang="tr-TR" dirty="0"/>
              <a:t>. Bazı durumlarda aslında bu ismin bir klan adı olduğu düşünülür.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64095225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Efsanelerin çoğunda </a:t>
            </a:r>
            <a:r>
              <a:rPr lang="tr-TR" dirty="0" err="1"/>
              <a:t>Mahasammata</a:t>
            </a:r>
            <a:r>
              <a:rPr lang="tr-TR" dirty="0"/>
              <a:t> adındaki kişinin, </a:t>
            </a:r>
            <a:r>
              <a:rPr lang="tr-TR" dirty="0" err="1"/>
              <a:t>Şākyalar’ın</a:t>
            </a:r>
            <a:r>
              <a:rPr lang="tr-TR" dirty="0"/>
              <a:t> atası olduğu ifade edilir. </a:t>
            </a:r>
            <a:r>
              <a:rPr lang="tr-TR" dirty="0" err="1"/>
              <a:t>Mahasammata</a:t>
            </a:r>
            <a:r>
              <a:rPr lang="tr-TR" dirty="0"/>
              <a:t>, kelime anlamı olarak “halk kurulu tarafından tavsiye edilen kişi” ya da “halkın seçtiği kişi” anlamlarına gelir.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44902698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Bu durum, ilgili dönem ilk Hint krallarının toplum tarafından seçilerek başa getirildiğini; ancak sonrasında hanedanlık mensubu torunlarının krallığın yönetimini devam ettirdiklerini düşündürür.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96099922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 </a:t>
            </a:r>
          </a:p>
          <a:p>
            <a:pPr algn="ctr"/>
            <a:r>
              <a:rPr lang="tr-TR" dirty="0" err="1"/>
              <a:t>Buddha’nın</a:t>
            </a:r>
            <a:r>
              <a:rPr lang="tr-TR" dirty="0"/>
              <a:t> babasının adı </a:t>
            </a:r>
            <a:r>
              <a:rPr lang="tr-TR" dirty="0" err="1"/>
              <a:t>Şuddhodana’dır</a:t>
            </a:r>
            <a:r>
              <a:rPr lang="tr-TR" dirty="0"/>
              <a:t>. Geç dönem </a:t>
            </a:r>
            <a:r>
              <a:rPr lang="tr-TR" dirty="0" err="1"/>
              <a:t>Buddhist</a:t>
            </a:r>
            <a:r>
              <a:rPr lang="tr-TR" dirty="0"/>
              <a:t> metinlerinde kendisinden bir </a:t>
            </a:r>
            <a:r>
              <a:rPr lang="tr-TR" dirty="0" err="1"/>
              <a:t>rāca</a:t>
            </a:r>
            <a:r>
              <a:rPr lang="tr-TR" dirty="0"/>
              <a:t> (kral) olarak bahsedilir. Ancak onun büyük bir imparatorluğun kralı değil de; merkeze bağlı daha küçük bir köyün ya da eyaletin kralı olduğu düşünülmektedir. Annesi ise </a:t>
            </a:r>
            <a:r>
              <a:rPr lang="tr-TR" dirty="0" err="1"/>
              <a:t>Maya’dır</a:t>
            </a:r>
            <a:r>
              <a:rPr lang="tr-TR" dirty="0"/>
              <a:t>. Sonraki dönem </a:t>
            </a:r>
            <a:r>
              <a:rPr lang="tr-TR" dirty="0" err="1"/>
              <a:t>sūtralarında</a:t>
            </a:r>
            <a:r>
              <a:rPr lang="tr-TR" dirty="0"/>
              <a:t> devi (tanrıça) olarak anılır.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57673799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Eski Hint düşünce sisteminden maya, “bir tanrısal varlığın gizemli ruhsal gücü” anlamına gelmektedir. </a:t>
            </a:r>
            <a:r>
              <a:rPr lang="tr-TR" dirty="0" err="1"/>
              <a:t>Buddha’nın</a:t>
            </a:r>
            <a:r>
              <a:rPr lang="tr-TR" dirty="0"/>
              <a:t> önceki adının ise “amacına ulaşmış kimse” ya da “ahlaklılığı başarmış olan” anlamlarına gelen </a:t>
            </a:r>
            <a:r>
              <a:rPr lang="tr-TR" dirty="0" err="1"/>
              <a:t>Siddhartha</a:t>
            </a:r>
            <a:r>
              <a:rPr lang="tr-TR" dirty="0"/>
              <a:t> (</a:t>
            </a:r>
            <a:r>
              <a:rPr lang="tr-TR" dirty="0" err="1"/>
              <a:t>Siddattha</a:t>
            </a:r>
            <a:r>
              <a:rPr lang="tr-TR" dirty="0"/>
              <a:t>) olduğu bilinmektedir.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48621890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Siddhartha’nın</a:t>
            </a:r>
            <a:r>
              <a:rPr lang="tr-TR" dirty="0"/>
              <a:t> doğumu ile ilgili efsanelerde, </a:t>
            </a:r>
            <a:r>
              <a:rPr lang="tr-TR" dirty="0" err="1"/>
              <a:t>Maya’nın</a:t>
            </a:r>
            <a:r>
              <a:rPr lang="tr-TR" dirty="0"/>
              <a:t> rüyasında </a:t>
            </a:r>
            <a:r>
              <a:rPr lang="tr-TR" dirty="0" err="1"/>
              <a:t>Boddhisattva’yı</a:t>
            </a:r>
            <a:r>
              <a:rPr lang="tr-TR" dirty="0"/>
              <a:t> (</a:t>
            </a:r>
            <a:r>
              <a:rPr lang="tr-TR" dirty="0" err="1"/>
              <a:t>Buddha</a:t>
            </a:r>
            <a:r>
              <a:rPr lang="tr-TR" dirty="0"/>
              <a:t>) beyaz bir fil şeklinde karnına girerken gördüğü anlatılır. Doğum yeri ise, </a:t>
            </a:r>
            <a:r>
              <a:rPr lang="tr-TR" dirty="0" err="1"/>
              <a:t>Kapilavastu</a:t>
            </a:r>
            <a:r>
              <a:rPr lang="tr-TR" dirty="0"/>
              <a:t> yakınlarındaki </a:t>
            </a:r>
            <a:r>
              <a:rPr lang="tr-TR" dirty="0" err="1"/>
              <a:t>Lumbini</a:t>
            </a:r>
            <a:r>
              <a:rPr lang="tr-TR" dirty="0"/>
              <a:t> koruluğudur. Doğumun ardından </a:t>
            </a:r>
            <a:r>
              <a:rPr lang="tr-TR" dirty="0" err="1"/>
              <a:t>Şuddhodana’nın</a:t>
            </a:r>
            <a:r>
              <a:rPr lang="tr-TR" dirty="0"/>
              <a:t> </a:t>
            </a:r>
            <a:r>
              <a:rPr lang="tr-TR" dirty="0" err="1"/>
              <a:t>Maya’yı</a:t>
            </a:r>
            <a:r>
              <a:rPr lang="tr-TR" dirty="0"/>
              <a:t> ziyareti, ayrıca </a:t>
            </a:r>
            <a:r>
              <a:rPr lang="tr-TR" dirty="0" err="1"/>
              <a:t>Lumbini’den</a:t>
            </a:r>
            <a:r>
              <a:rPr lang="tr-TR" dirty="0"/>
              <a:t> dönüşü ve yıkanmaları gibi olaylar </a:t>
            </a:r>
            <a:r>
              <a:rPr lang="tr-TR" dirty="0" err="1"/>
              <a:t>Buddhist</a:t>
            </a:r>
            <a:r>
              <a:rPr lang="tr-TR" dirty="0"/>
              <a:t> </a:t>
            </a:r>
            <a:r>
              <a:rPr lang="tr-TR" dirty="0" err="1"/>
              <a:t>sūtralarda</a:t>
            </a:r>
            <a:r>
              <a:rPr lang="tr-TR" dirty="0"/>
              <a:t> defalarca anlatılmıştır.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73235781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1168</TotalTime>
  <Words>548</Words>
  <Application>Microsoft Office PowerPoint</Application>
  <PresentationFormat>Ekran Gösterisi (4:3)</PresentationFormat>
  <Paragraphs>38</Paragraphs>
  <Slides>10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   HİN 129  HİNT KÜLTÜRÜNE GİRİŞ  10. hafta  Buddhist Kültürün Doğuşu I      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129</cp:revision>
  <dcterms:created xsi:type="dcterms:W3CDTF">2014-11-21T09:52:05Z</dcterms:created>
  <dcterms:modified xsi:type="dcterms:W3CDTF">2020-02-26T18:45:17Z</dcterms:modified>
</cp:coreProperties>
</file>