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18"/>
  </p:notesMasterIdLst>
  <p:handoutMasterIdLst>
    <p:handoutMasterId r:id="rId19"/>
  </p:handoutMasterIdLst>
  <p:sldIdLst>
    <p:sldId id="351" r:id="rId3"/>
    <p:sldId id="353" r:id="rId4"/>
    <p:sldId id="354" r:id="rId5"/>
    <p:sldId id="349" r:id="rId6"/>
    <p:sldId id="413" r:id="rId7"/>
    <p:sldId id="414" r:id="rId8"/>
    <p:sldId id="321" r:id="rId9"/>
    <p:sldId id="322" r:id="rId10"/>
    <p:sldId id="350" r:id="rId11"/>
    <p:sldId id="329" r:id="rId12"/>
    <p:sldId id="331" r:id="rId13"/>
    <p:sldId id="336" r:id="rId14"/>
    <p:sldId id="338" r:id="rId15"/>
    <p:sldId id="362" r:id="rId16"/>
    <p:sldId id="3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7C9F"/>
    <a:srgbClr val="007FA3"/>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1" autoAdjust="0"/>
    <p:restoredTop sz="86429" autoAdjust="0"/>
  </p:normalViewPr>
  <p:slideViewPr>
    <p:cSldViewPr>
      <p:cViewPr varScale="1">
        <p:scale>
          <a:sx n="82" d="100"/>
          <a:sy n="82" d="100"/>
        </p:scale>
        <p:origin x="752" y="168"/>
      </p:cViewPr>
      <p:guideLst>
        <p:guide orient="horz" pos="2160"/>
        <p:guide pos="2880"/>
      </p:guideLst>
    </p:cSldViewPr>
  </p:slideViewPr>
  <p:outlineViewPr>
    <p:cViewPr>
      <p:scale>
        <a:sx n="33" d="100"/>
        <a:sy n="33" d="100"/>
      </p:scale>
      <p:origin x="0" y="4303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38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005141290\Dropbox\Public\ALL%20Power%20Point%20Slides\Other%20material\Graphs%20for%20Chapter%20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err="1">
                <a:latin typeface="Times New Roman" panose="02020603050405020304" pitchFamily="18" charset="0"/>
                <a:cs typeface="Times New Roman" panose="02020603050405020304" pitchFamily="18" charset="0"/>
              </a:rPr>
              <a:t>Kurumlar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Tezi</a:t>
            </a:r>
            <a:endParaRPr lang="en-US" sz="1600" dirty="0">
              <a:latin typeface="Times New Roman" panose="02020603050405020304" pitchFamily="18" charset="0"/>
              <a:cs typeface="Times New Roman" panose="02020603050405020304" pitchFamily="18" charset="0"/>
            </a:endParaRPr>
          </a:p>
        </c:rich>
      </c:tx>
      <c:overlay val="0"/>
    </c:title>
    <c:autoTitleDeleted val="0"/>
    <c:plotArea>
      <c:layout/>
      <c:scatterChart>
        <c:scatterStyle val="lineMarker"/>
        <c:varyColors val="0"/>
        <c:ser>
          <c:idx val="0"/>
          <c:order val="0"/>
          <c:spPr>
            <a:ln w="19050">
              <a:noFill/>
            </a:ln>
          </c:spPr>
          <c:marker>
            <c:symbol val="circle"/>
            <c:size val="6"/>
            <c:spPr>
              <a:solidFill>
                <a:srgbClr val="2C7C9F"/>
              </a:solidFill>
              <a:ln>
                <a:noFill/>
              </a:ln>
            </c:spPr>
          </c:marker>
          <c:dPt>
            <c:idx val="1"/>
            <c:marker>
              <c:spPr>
                <a:solidFill>
                  <a:srgbClr val="FF0000"/>
                </a:solidFill>
                <a:ln>
                  <a:noFill/>
                </a:ln>
              </c:spPr>
            </c:marker>
            <c:bubble3D val="0"/>
            <c:extLst>
              <c:ext xmlns:c16="http://schemas.microsoft.com/office/drawing/2014/chart" uri="{C3380CC4-5D6E-409C-BE32-E72D297353CC}">
                <c16:uniqueId val="{00000000-2F46-EA42-8CA6-1828CC256BCC}"/>
              </c:ext>
            </c:extLst>
          </c:dPt>
          <c:dPt>
            <c:idx val="5"/>
            <c:marker>
              <c:spPr>
                <a:solidFill>
                  <a:srgbClr val="FF0000"/>
                </a:solidFill>
                <a:ln>
                  <a:noFill/>
                </a:ln>
              </c:spPr>
            </c:marker>
            <c:bubble3D val="0"/>
            <c:extLst>
              <c:ext xmlns:c16="http://schemas.microsoft.com/office/drawing/2014/chart" uri="{C3380CC4-5D6E-409C-BE32-E72D297353CC}">
                <c16:uniqueId val="{00000001-2F46-EA42-8CA6-1828CC256BCC}"/>
              </c:ext>
            </c:extLst>
          </c:dPt>
          <c:dPt>
            <c:idx val="8"/>
            <c:marker>
              <c:spPr>
                <a:solidFill>
                  <a:srgbClr val="FF0000"/>
                </a:solidFill>
                <a:ln>
                  <a:noFill/>
                </a:ln>
              </c:spPr>
            </c:marker>
            <c:bubble3D val="0"/>
            <c:extLst>
              <c:ext xmlns:c16="http://schemas.microsoft.com/office/drawing/2014/chart" uri="{C3380CC4-5D6E-409C-BE32-E72D297353CC}">
                <c16:uniqueId val="{00000002-2F46-EA42-8CA6-1828CC256BCC}"/>
              </c:ext>
            </c:extLst>
          </c:dPt>
          <c:dPt>
            <c:idx val="11"/>
            <c:marker>
              <c:spPr>
                <a:solidFill>
                  <a:srgbClr val="FF0000"/>
                </a:solidFill>
                <a:ln>
                  <a:noFill/>
                </a:ln>
              </c:spPr>
            </c:marker>
            <c:bubble3D val="0"/>
            <c:extLst>
              <c:ext xmlns:c16="http://schemas.microsoft.com/office/drawing/2014/chart" uri="{C3380CC4-5D6E-409C-BE32-E72D297353CC}">
                <c16:uniqueId val="{00000003-2F46-EA42-8CA6-1828CC256BCC}"/>
              </c:ext>
            </c:extLst>
          </c:dPt>
          <c:dPt>
            <c:idx val="186"/>
            <c:marker>
              <c:spPr>
                <a:solidFill>
                  <a:srgbClr val="FF0000"/>
                </a:solidFill>
                <a:ln>
                  <a:noFill/>
                </a:ln>
              </c:spPr>
            </c:marker>
            <c:bubble3D val="0"/>
            <c:extLst>
              <c:ext xmlns:c16="http://schemas.microsoft.com/office/drawing/2014/chart" uri="{C3380CC4-5D6E-409C-BE32-E72D297353CC}">
                <c16:uniqueId val="{00000004-2F46-EA42-8CA6-1828CC256BCC}"/>
              </c:ext>
            </c:extLst>
          </c:dPt>
          <c:dPt>
            <c:idx val="187"/>
            <c:marker>
              <c:spPr>
                <a:solidFill>
                  <a:srgbClr val="FF0000"/>
                </a:solidFill>
                <a:ln>
                  <a:noFill/>
                </a:ln>
              </c:spPr>
            </c:marker>
            <c:bubble3D val="0"/>
            <c:extLst>
              <c:ext xmlns:c16="http://schemas.microsoft.com/office/drawing/2014/chart" uri="{C3380CC4-5D6E-409C-BE32-E72D297353CC}">
                <c16:uniqueId val="{00000005-2F46-EA42-8CA6-1828CC256BCC}"/>
              </c:ext>
            </c:extLst>
          </c:dPt>
          <c:dPt>
            <c:idx val="188"/>
            <c:marker>
              <c:spPr>
                <a:solidFill>
                  <a:srgbClr val="FF0000"/>
                </a:solidFill>
                <a:ln>
                  <a:noFill/>
                </a:ln>
              </c:spPr>
            </c:marker>
            <c:bubble3D val="0"/>
            <c:extLst>
              <c:ext xmlns:c16="http://schemas.microsoft.com/office/drawing/2014/chart" uri="{C3380CC4-5D6E-409C-BE32-E72D297353CC}">
                <c16:uniqueId val="{00000006-2F46-EA42-8CA6-1828CC256BCC}"/>
              </c:ext>
            </c:extLst>
          </c:dPt>
          <c:trendline>
            <c:trendlineType val="log"/>
            <c:dispRSqr val="0"/>
            <c:dispEq val="0"/>
          </c:trendline>
          <c:trendline>
            <c:spPr>
              <a:ln w="22225">
                <a:solidFill>
                  <a:schemeClr val="bg2">
                    <a:lumMod val="50000"/>
                  </a:schemeClr>
                </a:solidFill>
              </a:ln>
            </c:spPr>
            <c:trendlineType val="exp"/>
            <c:dispRSqr val="0"/>
            <c:dispEq val="0"/>
          </c:trendline>
          <c:xVal>
            <c:numRef>
              <c:f>Data!$AF$2:$AF$268</c:f>
              <c:numCache>
                <c:formatCode>General</c:formatCode>
                <c:ptCount val="267"/>
                <c:pt idx="0">
                  <c:v>0.43282860517501842</c:v>
                </c:pt>
                <c:pt idx="1">
                  <c:v>1.8047621250152601</c:v>
                </c:pt>
                <c:pt idx="2">
                  <c:v>0.78501772880554166</c:v>
                </c:pt>
                <c:pt idx="3">
                  <c:v>1.3081696033477799</c:v>
                </c:pt>
                <c:pt idx="4">
                  <c:v>0.18652802705764801</c:v>
                </c:pt>
                <c:pt idx="5">
                  <c:v>1.9080218076705899</c:v>
                </c:pt>
                <c:pt idx="6">
                  <c:v>1.24161052703857</c:v>
                </c:pt>
                <c:pt idx="7">
                  <c:v>0.57045280933380105</c:v>
                </c:pt>
                <c:pt idx="8">
                  <c:v>1.5347820520400999</c:v>
                </c:pt>
                <c:pt idx="9">
                  <c:v>0.65162539482116733</c:v>
                </c:pt>
                <c:pt idx="10">
                  <c:v>1.7346508502960201</c:v>
                </c:pt>
                <c:pt idx="11">
                  <c:v>1.9478932619094798</c:v>
                </c:pt>
                <c:pt idx="12">
                  <c:v>0.88680422306060802</c:v>
                </c:pt>
                <c:pt idx="13">
                  <c:v>1.8534232378005993</c:v>
                </c:pt>
                <c:pt idx="14">
                  <c:v>1.7250778675079299</c:v>
                </c:pt>
                <c:pt idx="15">
                  <c:v>1.7262493371963499</c:v>
                </c:pt>
                <c:pt idx="16">
                  <c:v>1.7933501005172701</c:v>
                </c:pt>
                <c:pt idx="17">
                  <c:v>1.71563792228699</c:v>
                </c:pt>
                <c:pt idx="18">
                  <c:v>1.2772912979125974</c:v>
                </c:pt>
                <c:pt idx="19">
                  <c:v>1.5407530069351201</c:v>
                </c:pt>
                <c:pt idx="20">
                  <c:v>1.6780568361282313</c:v>
                </c:pt>
                <c:pt idx="21">
                  <c:v>1.6108095645904501</c:v>
                </c:pt>
                <c:pt idx="22">
                  <c:v>1.8366160392761206</c:v>
                </c:pt>
                <c:pt idx="23">
                  <c:v>1.9498444795608501</c:v>
                </c:pt>
                <c:pt idx="24">
                  <c:v>0.7107227444648746</c:v>
                </c:pt>
                <c:pt idx="25">
                  <c:v>0.84117329120635997</c:v>
                </c:pt>
                <c:pt idx="26">
                  <c:v>1.3701723814010607</c:v>
                </c:pt>
                <c:pt idx="27">
                  <c:v>1.4104170799255407</c:v>
                </c:pt>
                <c:pt idx="28">
                  <c:v>0.42063713073730485</c:v>
                </c:pt>
                <c:pt idx="29">
                  <c:v>1.1757698059082</c:v>
                </c:pt>
                <c:pt idx="30">
                  <c:v>0.84450459480285567</c:v>
                </c:pt>
                <c:pt idx="31">
                  <c:v>1.1550589799881013</c:v>
                </c:pt>
                <c:pt idx="32">
                  <c:v>1.83645343780518</c:v>
                </c:pt>
                <c:pt idx="33">
                  <c:v>1.3768054246902512</c:v>
                </c:pt>
                <c:pt idx="34">
                  <c:v>-0.81099104881286599</c:v>
                </c:pt>
                <c:pt idx="35">
                  <c:v>1.1285870075225801</c:v>
                </c:pt>
                <c:pt idx="36">
                  <c:v>0.84486514329910334</c:v>
                </c:pt>
                <c:pt idx="37">
                  <c:v>1.1194821596145601</c:v>
                </c:pt>
                <c:pt idx="38">
                  <c:v>0.78048604726791337</c:v>
                </c:pt>
                <c:pt idx="39">
                  <c:v>0.48836612701416032</c:v>
                </c:pt>
                <c:pt idx="40">
                  <c:v>0.97783994674682595</c:v>
                </c:pt>
                <c:pt idx="41">
                  <c:v>0.717035591602325</c:v>
                </c:pt>
                <c:pt idx="42">
                  <c:v>1.21641409397125</c:v>
                </c:pt>
                <c:pt idx="43">
                  <c:v>0.18143323063850408</c:v>
                </c:pt>
                <c:pt idx="44">
                  <c:v>1.2153490781784098</c:v>
                </c:pt>
                <c:pt idx="45">
                  <c:v>-0.86770248413085904</c:v>
                </c:pt>
                <c:pt idx="46">
                  <c:v>0.23249727487564109</c:v>
                </c:pt>
                <c:pt idx="47">
                  <c:v>0.9163829088211054</c:v>
                </c:pt>
                <c:pt idx="48">
                  <c:v>0.55076956748962402</c:v>
                </c:pt>
                <c:pt idx="49">
                  <c:v>0.69158053398132269</c:v>
                </c:pt>
                <c:pt idx="50">
                  <c:v>0.81850695610046398</c:v>
                </c:pt>
                <c:pt idx="51">
                  <c:v>-1.2370136976242092</c:v>
                </c:pt>
                <c:pt idx="53">
                  <c:v>-0.94752001762390148</c:v>
                </c:pt>
                <c:pt idx="54">
                  <c:v>-0.25510221719741816</c:v>
                </c:pt>
                <c:pt idx="55">
                  <c:v>0.23781116306781799</c:v>
                </c:pt>
                <c:pt idx="56">
                  <c:v>0.97783994674682595</c:v>
                </c:pt>
                <c:pt idx="57">
                  <c:v>0.40052288770675726</c:v>
                </c:pt>
                <c:pt idx="58">
                  <c:v>-1.1989730596542401</c:v>
                </c:pt>
                <c:pt idx="59">
                  <c:v>-0.79608130455017134</c:v>
                </c:pt>
                <c:pt idx="60">
                  <c:v>-0.19435375928878784</c:v>
                </c:pt>
                <c:pt idx="61">
                  <c:v>1.1885743141174299</c:v>
                </c:pt>
                <c:pt idx="62">
                  <c:v>0.15757840871810899</c:v>
                </c:pt>
                <c:pt idx="63">
                  <c:v>6.1543177813291501E-2</c:v>
                </c:pt>
                <c:pt idx="64">
                  <c:v>-3.0167838558554611E-2</c:v>
                </c:pt>
                <c:pt idx="65">
                  <c:v>-1.0494124889373799</c:v>
                </c:pt>
                <c:pt idx="66">
                  <c:v>0.47751179337501526</c:v>
                </c:pt>
                <c:pt idx="67">
                  <c:v>-0.57105159759521495</c:v>
                </c:pt>
                <c:pt idx="68">
                  <c:v>0.49403646588325539</c:v>
                </c:pt>
                <c:pt idx="69">
                  <c:v>-0.89045089483261053</c:v>
                </c:pt>
                <c:pt idx="70">
                  <c:v>0.60282123088836737</c:v>
                </c:pt>
                <c:pt idx="71">
                  <c:v>-0.20210081338882391</c:v>
                </c:pt>
                <c:pt idx="72">
                  <c:v>-0.2284398525953292</c:v>
                </c:pt>
                <c:pt idx="73">
                  <c:v>-0.31885591149330117</c:v>
                </c:pt>
                <c:pt idx="74">
                  <c:v>-0.528242707252502</c:v>
                </c:pt>
                <c:pt idx="75">
                  <c:v>-0.10424306988716102</c:v>
                </c:pt>
                <c:pt idx="76">
                  <c:v>0.93790602684020996</c:v>
                </c:pt>
                <c:pt idx="77">
                  <c:v>-0.31812697649002125</c:v>
                </c:pt>
                <c:pt idx="78">
                  <c:v>0.55343019962310802</c:v>
                </c:pt>
                <c:pt idx="79">
                  <c:v>6.1543177813291501E-2</c:v>
                </c:pt>
                <c:pt idx="80">
                  <c:v>-1.0722633600235001</c:v>
                </c:pt>
                <c:pt idx="81">
                  <c:v>-0.53114736080169667</c:v>
                </c:pt>
                <c:pt idx="82">
                  <c:v>-8.2811698317527799E-2</c:v>
                </c:pt>
                <c:pt idx="83">
                  <c:v>-0.87057161331176836</c:v>
                </c:pt>
                <c:pt idx="84">
                  <c:v>5.0351783633232103E-2</c:v>
                </c:pt>
                <c:pt idx="85">
                  <c:v>-1.2562725543975801</c:v>
                </c:pt>
                <c:pt idx="86">
                  <c:v>-0.39891397953033425</c:v>
                </c:pt>
                <c:pt idx="87">
                  <c:v>-0.32610791921615617</c:v>
                </c:pt>
                <c:pt idx="88">
                  <c:v>0.55175709724426303</c:v>
                </c:pt>
                <c:pt idx="89">
                  <c:v>-0.53294938802719105</c:v>
                </c:pt>
                <c:pt idx="90">
                  <c:v>-0.35693159699440025</c:v>
                </c:pt>
                <c:pt idx="91">
                  <c:v>-0.88585054874420166</c:v>
                </c:pt>
                <c:pt idx="92">
                  <c:v>6.4108982682228102E-2</c:v>
                </c:pt>
                <c:pt idx="93">
                  <c:v>-0.65427619218826305</c:v>
                </c:pt>
                <c:pt idx="94">
                  <c:v>0.56945019960403398</c:v>
                </c:pt>
                <c:pt idx="96">
                  <c:v>-0.40512096881866533</c:v>
                </c:pt>
                <c:pt idx="97">
                  <c:v>-1.0448074340820301</c:v>
                </c:pt>
                <c:pt idx="98">
                  <c:v>6.1543177813291501E-2</c:v>
                </c:pt>
                <c:pt idx="99">
                  <c:v>-0.39478456974029541</c:v>
                </c:pt>
                <c:pt idx="100">
                  <c:v>-0.44718712568283098</c:v>
                </c:pt>
                <c:pt idx="101">
                  <c:v>-1.1181458234787016</c:v>
                </c:pt>
                <c:pt idx="102">
                  <c:v>0.76707077026367265</c:v>
                </c:pt>
                <c:pt idx="103">
                  <c:v>-1.1462914943695099</c:v>
                </c:pt>
                <c:pt idx="104">
                  <c:v>-0.58999723196029696</c:v>
                </c:pt>
                <c:pt idx="105">
                  <c:v>-0.75185728073120062</c:v>
                </c:pt>
                <c:pt idx="106">
                  <c:v>-0.10905498266220102</c:v>
                </c:pt>
                <c:pt idx="107">
                  <c:v>-1.0115637779235798</c:v>
                </c:pt>
                <c:pt idx="108">
                  <c:v>-0.50991845130920399</c:v>
                </c:pt>
                <c:pt idx="109">
                  <c:v>-0.41685843467712402</c:v>
                </c:pt>
                <c:pt idx="110">
                  <c:v>-1.6211317777633698</c:v>
                </c:pt>
                <c:pt idx="111">
                  <c:v>-1.2573789358139</c:v>
                </c:pt>
                <c:pt idx="112">
                  <c:v>2.2041166201233912E-2</c:v>
                </c:pt>
                <c:pt idx="113">
                  <c:v>0.255013138055801</c:v>
                </c:pt>
                <c:pt idx="114">
                  <c:v>-1.3857836723327599</c:v>
                </c:pt>
                <c:pt idx="115">
                  <c:v>-0.38578471541404741</c:v>
                </c:pt>
                <c:pt idx="116">
                  <c:v>0.34945619106292725</c:v>
                </c:pt>
                <c:pt idx="117">
                  <c:v>-9.8138585686683752E-2</c:v>
                </c:pt>
                <c:pt idx="118">
                  <c:v>-0.97396808862686202</c:v>
                </c:pt>
                <c:pt idx="119">
                  <c:v>0.16461323201656308</c:v>
                </c:pt>
                <c:pt idx="120">
                  <c:v>0.47565412521362316</c:v>
                </c:pt>
                <c:pt idx="121">
                  <c:v>-0.5855234265327447</c:v>
                </c:pt>
                <c:pt idx="122">
                  <c:v>0.23193943500518813</c:v>
                </c:pt>
                <c:pt idx="123">
                  <c:v>0.70386737585067671</c:v>
                </c:pt>
                <c:pt idx="124">
                  <c:v>-0.31865966320037825</c:v>
                </c:pt>
                <c:pt idx="125">
                  <c:v>-0.32334405183792125</c:v>
                </c:pt>
                <c:pt idx="126">
                  <c:v>-0.641349017620088</c:v>
                </c:pt>
                <c:pt idx="127">
                  <c:v>-0.119955971837044</c:v>
                </c:pt>
                <c:pt idx="128">
                  <c:v>0.25045329332351701</c:v>
                </c:pt>
                <c:pt idx="129">
                  <c:v>-0.35115373134612993</c:v>
                </c:pt>
                <c:pt idx="130">
                  <c:v>-0.93068325519561801</c:v>
                </c:pt>
                <c:pt idx="131">
                  <c:v>-4.2804129421711024E-2</c:v>
                </c:pt>
                <c:pt idx="132">
                  <c:v>0.28454515337943997</c:v>
                </c:pt>
                <c:pt idx="133">
                  <c:v>-0.15621134638786321</c:v>
                </c:pt>
                <c:pt idx="134">
                  <c:v>-0.352093726396561</c:v>
                </c:pt>
                <c:pt idx="135">
                  <c:v>-0.78079748153686501</c:v>
                </c:pt>
                <c:pt idx="136">
                  <c:v>-1.1201084852218601</c:v>
                </c:pt>
                <c:pt idx="137">
                  <c:v>-0.34162053465843201</c:v>
                </c:pt>
                <c:pt idx="138">
                  <c:v>-0.83860826492309648</c:v>
                </c:pt>
                <c:pt idx="139">
                  <c:v>-0.76244282722473133</c:v>
                </c:pt>
                <c:pt idx="140">
                  <c:v>-1.2471891641616801</c:v>
                </c:pt>
                <c:pt idx="141">
                  <c:v>-0.73556947708129905</c:v>
                </c:pt>
                <c:pt idx="142">
                  <c:v>-0.72955232858657804</c:v>
                </c:pt>
                <c:pt idx="143">
                  <c:v>-1.5471704006195099</c:v>
                </c:pt>
                <c:pt idx="144">
                  <c:v>-1.4802188873290998</c:v>
                </c:pt>
                <c:pt idx="145">
                  <c:v>-0.204374045133591</c:v>
                </c:pt>
                <c:pt idx="146">
                  <c:v>-0.68873292207717929</c:v>
                </c:pt>
                <c:pt idx="147">
                  <c:v>-1.2047387361526498</c:v>
                </c:pt>
                <c:pt idx="148">
                  <c:v>-0.34404614567756697</c:v>
                </c:pt>
                <c:pt idx="149">
                  <c:v>-0.96668732166290272</c:v>
                </c:pt>
                <c:pt idx="150">
                  <c:v>-1.5466670989990199</c:v>
                </c:pt>
                <c:pt idx="151">
                  <c:v>-1.2597641944885298</c:v>
                </c:pt>
                <c:pt idx="152">
                  <c:v>-1.1656019687652601</c:v>
                </c:pt>
                <c:pt idx="153">
                  <c:v>-7.7164225280284895E-2</c:v>
                </c:pt>
                <c:pt idx="154">
                  <c:v>-0.55954873561859164</c:v>
                </c:pt>
                <c:pt idx="155">
                  <c:v>-5.9932302683591822E-2</c:v>
                </c:pt>
                <c:pt idx="156">
                  <c:v>-1.4881247282028198</c:v>
                </c:pt>
                <c:pt idx="157">
                  <c:v>2.8610477223992299E-2</c:v>
                </c:pt>
                <c:pt idx="158">
                  <c:v>-0.92598485946655329</c:v>
                </c:pt>
                <c:pt idx="159">
                  <c:v>-0.94530785083770796</c:v>
                </c:pt>
                <c:pt idx="160">
                  <c:v>-0.97755157947540305</c:v>
                </c:pt>
                <c:pt idx="161">
                  <c:v>6.5260976552963326E-3</c:v>
                </c:pt>
                <c:pt idx="162">
                  <c:v>-0.98819690942764238</c:v>
                </c:pt>
                <c:pt idx="163">
                  <c:v>-0.28594136238098117</c:v>
                </c:pt>
                <c:pt idx="164">
                  <c:v>-0.17884208261966708</c:v>
                </c:pt>
                <c:pt idx="165">
                  <c:v>-0.22170762717723799</c:v>
                </c:pt>
                <c:pt idx="167">
                  <c:v>-0.63821291923522872</c:v>
                </c:pt>
                <c:pt idx="168">
                  <c:v>-1.7334202527999851</c:v>
                </c:pt>
                <c:pt idx="169">
                  <c:v>-1.4367437362670898</c:v>
                </c:pt>
                <c:pt idx="170">
                  <c:v>-0.49539363384246826</c:v>
                </c:pt>
                <c:pt idx="171">
                  <c:v>-1.3621764183044398</c:v>
                </c:pt>
                <c:pt idx="172">
                  <c:v>-0.70556628704070967</c:v>
                </c:pt>
                <c:pt idx="173">
                  <c:v>-1.23101246356964</c:v>
                </c:pt>
                <c:pt idx="174">
                  <c:v>-1.7793033123016393</c:v>
                </c:pt>
                <c:pt idx="175">
                  <c:v>-1.35974144935608</c:v>
                </c:pt>
                <c:pt idx="176">
                  <c:v>-0.79382920265197865</c:v>
                </c:pt>
                <c:pt idx="177">
                  <c:v>-0.67115306854248036</c:v>
                </c:pt>
                <c:pt idx="178">
                  <c:v>-0.54653990268707331</c:v>
                </c:pt>
                <c:pt idx="179">
                  <c:v>-0.80215269327163696</c:v>
                </c:pt>
                <c:pt idx="180">
                  <c:v>-0.44195389747619584</c:v>
                </c:pt>
                <c:pt idx="181">
                  <c:v>-1.5043846368789699</c:v>
                </c:pt>
                <c:pt idx="182">
                  <c:v>-0.33812963962554926</c:v>
                </c:pt>
                <c:pt idx="183">
                  <c:v>-0.87625443935394332</c:v>
                </c:pt>
                <c:pt idx="184">
                  <c:v>-2.2826414108276398</c:v>
                </c:pt>
                <c:pt idx="185">
                  <c:v>-2.1064786911010689</c:v>
                </c:pt>
                <c:pt idx="186">
                  <c:v>-1.4836022853851292</c:v>
                </c:pt>
                <c:pt idx="187">
                  <c:v>-0.84596323966980036</c:v>
                </c:pt>
                <c:pt idx="188">
                  <c:v>-1.9994802474975599</c:v>
                </c:pt>
                <c:pt idx="190">
                  <c:v>1.5053812265396098</c:v>
                </c:pt>
                <c:pt idx="197">
                  <c:v>0.85794025659561279</c:v>
                </c:pt>
                <c:pt idx="201">
                  <c:v>1.5053812265396098</c:v>
                </c:pt>
                <c:pt idx="211">
                  <c:v>0.97783994674682595</c:v>
                </c:pt>
                <c:pt idx="218">
                  <c:v>1.5053812265396098</c:v>
                </c:pt>
                <c:pt idx="222">
                  <c:v>-1.3682832717895501</c:v>
                </c:pt>
                <c:pt idx="225">
                  <c:v>1.24161052703857</c:v>
                </c:pt>
                <c:pt idx="237">
                  <c:v>0.80692362785339433</c:v>
                </c:pt>
                <c:pt idx="251">
                  <c:v>1.6890239715576201</c:v>
                </c:pt>
                <c:pt idx="258">
                  <c:v>-7.7242597937583937E-2</c:v>
                </c:pt>
              </c:numCache>
            </c:numRef>
          </c:xVal>
          <c:yVal>
            <c:numRef>
              <c:f>Data!$J$2:$J$268</c:f>
              <c:numCache>
                <c:formatCode>#,##0</c:formatCode>
                <c:ptCount val="267"/>
                <c:pt idx="0">
                  <c:v>136248.13649999991</c:v>
                </c:pt>
                <c:pt idx="1">
                  <c:v>75588.115879999998</c:v>
                </c:pt>
                <c:pt idx="2">
                  <c:v>60175.412050000021</c:v>
                </c:pt>
                <c:pt idx="3">
                  <c:v>55862.41792</c:v>
                </c:pt>
                <c:pt idx="4">
                  <c:v>54790.361949999999</c:v>
                </c:pt>
                <c:pt idx="5">
                  <c:v>50487.523669999995</c:v>
                </c:pt>
                <c:pt idx="6">
                  <c:v>45866.491220000004</c:v>
                </c:pt>
                <c:pt idx="7">
                  <c:v>44555.229759999987</c:v>
                </c:pt>
                <c:pt idx="8">
                  <c:v>41364.996759999995</c:v>
                </c:pt>
                <c:pt idx="9">
                  <c:v>41239.924119999996</c:v>
                </c:pt>
                <c:pt idx="10">
                  <c:v>41113.585230000012</c:v>
                </c:pt>
                <c:pt idx="11">
                  <c:v>39978.025679999999</c:v>
                </c:pt>
                <c:pt idx="12">
                  <c:v>38684.720369999995</c:v>
                </c:pt>
                <c:pt idx="13">
                  <c:v>38585.513350000001</c:v>
                </c:pt>
                <c:pt idx="14">
                  <c:v>38190.633559999995</c:v>
                </c:pt>
                <c:pt idx="15">
                  <c:v>37103.559280000001</c:v>
                </c:pt>
                <c:pt idx="16">
                  <c:v>36132.384890000023</c:v>
                </c:pt>
                <c:pt idx="17">
                  <c:v>35612.065489999994</c:v>
                </c:pt>
                <c:pt idx="18">
                  <c:v>35556.619910000001</c:v>
                </c:pt>
                <c:pt idx="19">
                  <c:v>34876.739159999997</c:v>
                </c:pt>
                <c:pt idx="20">
                  <c:v>34268.008410000002</c:v>
                </c:pt>
                <c:pt idx="21">
                  <c:v>34089.096099999995</c:v>
                </c:pt>
                <c:pt idx="22">
                  <c:v>33705.004350000003</c:v>
                </c:pt>
                <c:pt idx="23">
                  <c:v>32988.845350000003</c:v>
                </c:pt>
                <c:pt idx="24">
                  <c:v>32241.094260000002</c:v>
                </c:pt>
                <c:pt idx="25">
                  <c:v>32104.920010000009</c:v>
                </c:pt>
                <c:pt idx="26">
                  <c:v>31447.229019999992</c:v>
                </c:pt>
                <c:pt idx="27">
                  <c:v>31299.279190000001</c:v>
                </c:pt>
                <c:pt idx="28">
                  <c:v>30749.348300000001</c:v>
                </c:pt>
                <c:pt idx="29">
                  <c:v>30111.018749999996</c:v>
                </c:pt>
                <c:pt idx="30">
                  <c:v>28377.459149999988</c:v>
                </c:pt>
                <c:pt idx="31">
                  <c:v>28088.544699999999</c:v>
                </c:pt>
                <c:pt idx="32">
                  <c:v>27789.63139999998</c:v>
                </c:pt>
                <c:pt idx="33">
                  <c:v>27331.498749999999</c:v>
                </c:pt>
                <c:pt idx="34">
                  <c:v>26609.14522999998</c:v>
                </c:pt>
                <c:pt idx="35">
                  <c:v>26034.56006</c:v>
                </c:pt>
                <c:pt idx="36">
                  <c:v>25216.3956</c:v>
                </c:pt>
                <c:pt idx="37">
                  <c:v>24902.867030000001</c:v>
                </c:pt>
                <c:pt idx="38">
                  <c:v>23395.997360000001</c:v>
                </c:pt>
                <c:pt idx="39">
                  <c:v>23101.094180000011</c:v>
                </c:pt>
                <c:pt idx="40">
                  <c:v>22818.465950000009</c:v>
                </c:pt>
                <c:pt idx="41">
                  <c:v>22389.896840000001</c:v>
                </c:pt>
                <c:pt idx="42">
                  <c:v>21850.392449999996</c:v>
                </c:pt>
                <c:pt idx="43">
                  <c:v>20189.300620000002</c:v>
                </c:pt>
                <c:pt idx="44">
                  <c:v>19782.445449999999</c:v>
                </c:pt>
                <c:pt idx="45">
                  <c:v>19491.103579999919</c:v>
                </c:pt>
                <c:pt idx="46">
                  <c:v>19284.29055999999</c:v>
                </c:pt>
                <c:pt idx="47">
                  <c:v>18755.669639999989</c:v>
                </c:pt>
                <c:pt idx="48">
                  <c:v>17012.13303999999</c:v>
                </c:pt>
                <c:pt idx="49">
                  <c:v>16705.1708</c:v>
                </c:pt>
                <c:pt idx="50">
                  <c:v>16556.757379999992</c:v>
                </c:pt>
                <c:pt idx="51">
                  <c:v>15635.399969999995</c:v>
                </c:pt>
                <c:pt idx="52">
                  <c:v>15398.29573</c:v>
                </c:pt>
                <c:pt idx="53">
                  <c:v>15067.599109999994</c:v>
                </c:pt>
                <c:pt idx="54">
                  <c:v>14674.828390000001</c:v>
                </c:pt>
                <c:pt idx="55">
                  <c:v>14656.761469999999</c:v>
                </c:pt>
                <c:pt idx="56">
                  <c:v>14485.519609999994</c:v>
                </c:pt>
                <c:pt idx="57">
                  <c:v>14136.10182</c:v>
                </c:pt>
                <c:pt idx="58">
                  <c:v>13958.25367</c:v>
                </c:pt>
                <c:pt idx="59">
                  <c:v>13503.140149999999</c:v>
                </c:pt>
                <c:pt idx="60">
                  <c:v>12699.956809999991</c:v>
                </c:pt>
                <c:pt idx="61">
                  <c:v>12524.777480000002</c:v>
                </c:pt>
                <c:pt idx="62">
                  <c:v>12418.93489</c:v>
                </c:pt>
                <c:pt idx="63">
                  <c:v>12351.085929999988</c:v>
                </c:pt>
                <c:pt idx="64">
                  <c:v>12340.330330000001</c:v>
                </c:pt>
                <c:pt idx="65">
                  <c:v>12303.188270000002</c:v>
                </c:pt>
                <c:pt idx="66">
                  <c:v>11956.050569999994</c:v>
                </c:pt>
                <c:pt idx="67">
                  <c:v>11939.397689999991</c:v>
                </c:pt>
                <c:pt idx="68">
                  <c:v>11717.66303</c:v>
                </c:pt>
                <c:pt idx="69">
                  <c:v>11510.846509999994</c:v>
                </c:pt>
                <c:pt idx="70">
                  <c:v>11500.087109999995</c:v>
                </c:pt>
                <c:pt idx="71">
                  <c:v>10857.094400000005</c:v>
                </c:pt>
                <c:pt idx="72">
                  <c:v>10648.538130000001</c:v>
                </c:pt>
                <c:pt idx="73">
                  <c:v>10589.647080000002</c:v>
                </c:pt>
                <c:pt idx="74">
                  <c:v>10502.942650000006</c:v>
                </c:pt>
                <c:pt idx="75">
                  <c:v>10437.96451</c:v>
                </c:pt>
                <c:pt idx="76">
                  <c:v>10164.053760000004</c:v>
                </c:pt>
                <c:pt idx="77">
                  <c:v>9895.8583779999826</c:v>
                </c:pt>
                <c:pt idx="78">
                  <c:v>9675.3513659999826</c:v>
                </c:pt>
                <c:pt idx="79">
                  <c:v>9638.060660999985</c:v>
                </c:pt>
                <c:pt idx="80">
                  <c:v>9474.2585670000008</c:v>
                </c:pt>
                <c:pt idx="81">
                  <c:v>9432.057232999985</c:v>
                </c:pt>
                <c:pt idx="82">
                  <c:v>9377.6183189999992</c:v>
                </c:pt>
                <c:pt idx="83">
                  <c:v>9070.606092</c:v>
                </c:pt>
                <c:pt idx="84">
                  <c:v>9064.88578399998</c:v>
                </c:pt>
                <c:pt idx="85">
                  <c:v>8594.1895879999993</c:v>
                </c:pt>
                <c:pt idx="86">
                  <c:v>8538.6388430000006</c:v>
                </c:pt>
                <c:pt idx="87">
                  <c:v>8324.386558999995</c:v>
                </c:pt>
                <c:pt idx="88">
                  <c:v>8064.7224420000002</c:v>
                </c:pt>
                <c:pt idx="89">
                  <c:v>7628.4670959999994</c:v>
                </c:pt>
                <c:pt idx="90">
                  <c:v>7538.7433909999927</c:v>
                </c:pt>
                <c:pt idx="91">
                  <c:v>7536.3511930000031</c:v>
                </c:pt>
                <c:pt idx="92">
                  <c:v>7513.191606000003</c:v>
                </c:pt>
                <c:pt idx="93">
                  <c:v>7414.966991000003</c:v>
                </c:pt>
                <c:pt idx="94">
                  <c:v>7350.1494900000007</c:v>
                </c:pt>
                <c:pt idx="95">
                  <c:v>7312.6784900000002</c:v>
                </c:pt>
                <c:pt idx="96">
                  <c:v>7129.5640440000025</c:v>
                </c:pt>
                <c:pt idx="97">
                  <c:v>7044.3654760000027</c:v>
                </c:pt>
                <c:pt idx="98">
                  <c:v>6966.3051990000031</c:v>
                </c:pt>
                <c:pt idx="99">
                  <c:v>6896.3680900000008</c:v>
                </c:pt>
                <c:pt idx="100">
                  <c:v>6697.7276460000003</c:v>
                </c:pt>
                <c:pt idx="101">
                  <c:v>6617.1277920000002</c:v>
                </c:pt>
                <c:pt idx="102">
                  <c:v>6439.1671500000002</c:v>
                </c:pt>
                <c:pt idx="103">
                  <c:v>6263.3406510000004</c:v>
                </c:pt>
                <c:pt idx="104">
                  <c:v>6226.7726470000007</c:v>
                </c:pt>
                <c:pt idx="105">
                  <c:v>6168.6192200000032</c:v>
                </c:pt>
                <c:pt idx="106">
                  <c:v>6105.3220790000032</c:v>
                </c:pt>
                <c:pt idx="107">
                  <c:v>6091.21587</c:v>
                </c:pt>
                <c:pt idx="108">
                  <c:v>5944.9329569999991</c:v>
                </c:pt>
                <c:pt idx="109">
                  <c:v>5411.1576540000024</c:v>
                </c:pt>
                <c:pt idx="110">
                  <c:v>5107.5421840000026</c:v>
                </c:pt>
                <c:pt idx="111">
                  <c:v>5100.6377319999992</c:v>
                </c:pt>
                <c:pt idx="112">
                  <c:v>4853.8267560000004</c:v>
                </c:pt>
                <c:pt idx="113">
                  <c:v>4810.4070149999989</c:v>
                </c:pt>
                <c:pt idx="114">
                  <c:v>4536.5236060000025</c:v>
                </c:pt>
                <c:pt idx="115">
                  <c:v>4477.5515330000026</c:v>
                </c:pt>
                <c:pt idx="116">
                  <c:v>4462.9463390000001</c:v>
                </c:pt>
                <c:pt idx="117">
                  <c:v>4151.7438219999995</c:v>
                </c:pt>
                <c:pt idx="118">
                  <c:v>4069.8413500000015</c:v>
                </c:pt>
                <c:pt idx="119">
                  <c:v>4063.3505210000012</c:v>
                </c:pt>
                <c:pt idx="120">
                  <c:v>4003.5272409999998</c:v>
                </c:pt>
                <c:pt idx="121">
                  <c:v>3966.0391580000014</c:v>
                </c:pt>
                <c:pt idx="122">
                  <c:v>3946.3976750000002</c:v>
                </c:pt>
                <c:pt idx="123">
                  <c:v>3916.6140150000001</c:v>
                </c:pt>
                <c:pt idx="124">
                  <c:v>3792.6624189999998</c:v>
                </c:pt>
                <c:pt idx="125">
                  <c:v>3743.8442170000012</c:v>
                </c:pt>
                <c:pt idx="126">
                  <c:v>3692.3341980000014</c:v>
                </c:pt>
                <c:pt idx="127">
                  <c:v>3664.6675679999998</c:v>
                </c:pt>
                <c:pt idx="128">
                  <c:v>3622.4218889999997</c:v>
                </c:pt>
                <c:pt idx="129">
                  <c:v>3591.8386160000014</c:v>
                </c:pt>
                <c:pt idx="130">
                  <c:v>3579.5852020000002</c:v>
                </c:pt>
                <c:pt idx="131">
                  <c:v>3522.9544070000002</c:v>
                </c:pt>
                <c:pt idx="132">
                  <c:v>3477.3087809999997</c:v>
                </c:pt>
                <c:pt idx="133">
                  <c:v>3193.9011610000002</c:v>
                </c:pt>
                <c:pt idx="134">
                  <c:v>2780.0492639999998</c:v>
                </c:pt>
                <c:pt idx="135">
                  <c:v>2774.4706649999998</c:v>
                </c:pt>
                <c:pt idx="136">
                  <c:v>2680.0125760000014</c:v>
                </c:pt>
                <c:pt idx="137">
                  <c:v>2643.4822260000001</c:v>
                </c:pt>
                <c:pt idx="138">
                  <c:v>2623.715095</c:v>
                </c:pt>
                <c:pt idx="139">
                  <c:v>2410.5474370000002</c:v>
                </c:pt>
                <c:pt idx="140">
                  <c:v>2392.8945170000015</c:v>
                </c:pt>
                <c:pt idx="141">
                  <c:v>2297.0548309999999</c:v>
                </c:pt>
                <c:pt idx="142">
                  <c:v>2289.8171510000016</c:v>
                </c:pt>
                <c:pt idx="143">
                  <c:v>2288.2222599999986</c:v>
                </c:pt>
                <c:pt idx="144">
                  <c:v>2253.7503200000001</c:v>
                </c:pt>
                <c:pt idx="145">
                  <c:v>2094.2783030000001</c:v>
                </c:pt>
                <c:pt idx="146">
                  <c:v>2081.5286549999987</c:v>
                </c:pt>
                <c:pt idx="147">
                  <c:v>1973.86698</c:v>
                </c:pt>
                <c:pt idx="148">
                  <c:v>1938.575462</c:v>
                </c:pt>
                <c:pt idx="149">
                  <c:v>1892.050829</c:v>
                </c:pt>
                <c:pt idx="150">
                  <c:v>1764.4475240000006</c:v>
                </c:pt>
                <c:pt idx="151">
                  <c:v>1748.1100730000001</c:v>
                </c:pt>
                <c:pt idx="152">
                  <c:v>1695.4525000000001</c:v>
                </c:pt>
                <c:pt idx="153">
                  <c:v>1615.7142099999999</c:v>
                </c:pt>
                <c:pt idx="154">
                  <c:v>1517.2387160000001</c:v>
                </c:pt>
                <c:pt idx="155">
                  <c:v>1469.3071530000007</c:v>
                </c:pt>
                <c:pt idx="156">
                  <c:v>1410.011917</c:v>
                </c:pt>
                <c:pt idx="157">
                  <c:v>1394.7382640000001</c:v>
                </c:pt>
                <c:pt idx="158">
                  <c:v>1371.013355</c:v>
                </c:pt>
                <c:pt idx="159">
                  <c:v>1330.639095</c:v>
                </c:pt>
                <c:pt idx="160">
                  <c:v>1283.6705509999999</c:v>
                </c:pt>
                <c:pt idx="161">
                  <c:v>1271.4696800000006</c:v>
                </c:pt>
                <c:pt idx="162">
                  <c:v>1246.7613289999993</c:v>
                </c:pt>
                <c:pt idx="163">
                  <c:v>1178.486386</c:v>
                </c:pt>
                <c:pt idx="164">
                  <c:v>1176.8671079999999</c:v>
                </c:pt>
                <c:pt idx="165">
                  <c:v>1145.2387700000006</c:v>
                </c:pt>
                <c:pt idx="166">
                  <c:v>1119.4461020000001</c:v>
                </c:pt>
                <c:pt idx="167">
                  <c:v>1101.7475590000008</c:v>
                </c:pt>
                <c:pt idx="168">
                  <c:v>1048.599213</c:v>
                </c:pt>
                <c:pt idx="169">
                  <c:v>1025.2186120000001</c:v>
                </c:pt>
                <c:pt idx="170">
                  <c:v>997.96992609999802</c:v>
                </c:pt>
                <c:pt idx="171">
                  <c:v>933.54051859999936</c:v>
                </c:pt>
                <c:pt idx="172">
                  <c:v>929.92508639999937</c:v>
                </c:pt>
                <c:pt idx="173">
                  <c:v>856.22102529999938</c:v>
                </c:pt>
                <c:pt idx="174">
                  <c:v>798.41213499999901</c:v>
                </c:pt>
                <c:pt idx="175">
                  <c:v>787.70034520000036</c:v>
                </c:pt>
                <c:pt idx="176">
                  <c:v>781.25691029999996</c:v>
                </c:pt>
                <c:pt idx="177">
                  <c:v>732.85255759999802</c:v>
                </c:pt>
                <c:pt idx="178">
                  <c:v>702.58091219999937</c:v>
                </c:pt>
                <c:pt idx="179">
                  <c:v>680.42875470000001</c:v>
                </c:pt>
                <c:pt idx="180">
                  <c:v>655.60876850000034</c:v>
                </c:pt>
                <c:pt idx="181">
                  <c:v>588.77881640000032</c:v>
                </c:pt>
                <c:pt idx="182">
                  <c:v>587.99760759999936</c:v>
                </c:pt>
                <c:pt idx="183">
                  <c:v>521.99025099999938</c:v>
                </c:pt>
                <c:pt idx="184">
                  <c:v>461.74544909999997</c:v>
                </c:pt>
                <c:pt idx="185">
                  <c:v>458.73615679999887</c:v>
                </c:pt>
                <c:pt idx="186">
                  <c:v>396.16912100000002</c:v>
                </c:pt>
                <c:pt idx="187">
                  <c:v>319.04312060000001</c:v>
                </c:pt>
                <c:pt idx="188">
                  <c:v>240.54989839999999</c:v>
                </c:pt>
              </c:numCache>
            </c:numRef>
          </c:yVal>
          <c:smooth val="0"/>
          <c:extLst>
            <c:ext xmlns:c16="http://schemas.microsoft.com/office/drawing/2014/chart" uri="{C3380CC4-5D6E-409C-BE32-E72D297353CC}">
              <c16:uniqueId val="{00000009-2F46-EA42-8CA6-1828CC256BCC}"/>
            </c:ext>
          </c:extLst>
        </c:ser>
        <c:dLbls>
          <c:showLegendKey val="0"/>
          <c:showVal val="0"/>
          <c:showCatName val="0"/>
          <c:showSerName val="0"/>
          <c:showPercent val="0"/>
          <c:showBubbleSize val="0"/>
        </c:dLbls>
        <c:axId val="78042624"/>
        <c:axId val="95850496"/>
      </c:scatterChart>
      <c:valAx>
        <c:axId val="78042624"/>
        <c:scaling>
          <c:orientation val="minMax"/>
          <c:max val="2"/>
          <c:min val="-2"/>
        </c:scaling>
        <c:delete val="0"/>
        <c:axPos val="b"/>
        <c:title>
          <c:tx>
            <c:rich>
              <a:bodyPr/>
              <a:lstStyle/>
              <a:p>
                <a:pPr>
                  <a:defRPr sz="1000"/>
                </a:pPr>
                <a:r>
                  <a:rPr lang="en-US" sz="1100" dirty="0">
                    <a:latin typeface="Times New Roman" panose="02020603050405020304" pitchFamily="18" charset="0"/>
                    <a:cs typeface="Times New Roman" panose="02020603050405020304" pitchFamily="18" charset="0"/>
                  </a:rPr>
                  <a:t>Rule of law (-2 is lowest; +2 is highest)</a:t>
                </a:r>
              </a:p>
            </c:rich>
          </c:tx>
          <c:overlay val="0"/>
        </c:title>
        <c:numFmt formatCode="#,##0.0" sourceLinked="0"/>
        <c:majorTickMark val="out"/>
        <c:minorTickMark val="none"/>
        <c:tickLblPos val="nextTo"/>
        <c:txPr>
          <a:bodyPr/>
          <a:lstStyle/>
          <a:p>
            <a:pPr>
              <a:defRPr sz="1000">
                <a:latin typeface="Times New Roman" panose="02020603050405020304" pitchFamily="18" charset="0"/>
                <a:cs typeface="Times New Roman" panose="02020603050405020304" pitchFamily="18" charset="0"/>
              </a:defRPr>
            </a:pPr>
            <a:endParaRPr lang="tr-TR"/>
          </a:p>
        </c:txPr>
        <c:crossAx val="95850496"/>
        <c:crossesAt val="200"/>
        <c:crossBetween val="midCat"/>
      </c:valAx>
      <c:valAx>
        <c:axId val="95850496"/>
        <c:scaling>
          <c:logBase val="5"/>
          <c:orientation val="minMax"/>
          <c:max val="125000"/>
          <c:min val="200"/>
        </c:scaling>
        <c:delete val="0"/>
        <c:axPos val="l"/>
        <c:majorGridlines/>
        <c:title>
          <c:tx>
            <c:rich>
              <a:bodyPr rot="-5400000" vert="horz"/>
              <a:lstStyle/>
              <a:p>
                <a:pPr>
                  <a:defRPr sz="1100"/>
                </a:pPr>
                <a:r>
                  <a:rPr lang="en-US" sz="1100" dirty="0">
                    <a:latin typeface="Times New Roman" panose="02020603050405020304" pitchFamily="18" charset="0"/>
                    <a:cs typeface="Times New Roman" panose="02020603050405020304" pitchFamily="18" charset="0"/>
                  </a:rPr>
                  <a:t>Real GDP per capita in 2010 (proportional scale)</a:t>
                </a:r>
              </a:p>
            </c:rich>
          </c:tx>
          <c:overlay val="0"/>
        </c:title>
        <c:numFmt formatCode="#,##0_);\(#,##0\)" sourceLinked="0"/>
        <c:majorTickMark val="out"/>
        <c:minorTickMark val="none"/>
        <c:tickLblPos val="nextTo"/>
        <c:txPr>
          <a:bodyPr/>
          <a:lstStyle/>
          <a:p>
            <a:pPr>
              <a:defRPr sz="1000">
                <a:latin typeface="Times New Roman" panose="02020603050405020304" pitchFamily="18" charset="0"/>
                <a:cs typeface="Times New Roman" panose="02020603050405020304" pitchFamily="18" charset="0"/>
              </a:defRPr>
            </a:pPr>
            <a:endParaRPr lang="tr-TR"/>
          </a:p>
        </c:txPr>
        <c:crossAx val="78042624"/>
        <c:crossesAt val="-2"/>
        <c:crossBetween val="midCat"/>
      </c:valAx>
      <c:spPr>
        <a:ln>
          <a:solidFill>
            <a:srgbClr val="2C7C9F"/>
          </a:solidFill>
        </a:ln>
      </c:spPr>
    </c:plotArea>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0.86957</cdr:x>
      <cdr:y>0.17647</cdr:y>
    </cdr:from>
    <cdr:to>
      <cdr:x>0.95652</cdr:x>
      <cdr:y>0.23529</cdr:y>
    </cdr:to>
    <cdr:sp macro="" textlink="">
      <cdr:nvSpPr>
        <cdr:cNvPr id="3" name="TextBox 1"/>
        <cdr:cNvSpPr txBox="1"/>
      </cdr:nvSpPr>
      <cdr:spPr>
        <a:xfrm xmlns:a="http://schemas.openxmlformats.org/drawingml/2006/main">
          <a:off x="6096000" y="685800"/>
          <a:ext cx="609600" cy="2286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a:latin typeface="Times New Roman" panose="02020603050405020304" pitchFamily="18" charset="0"/>
              <a:cs typeface="Times New Roman" panose="02020603050405020304" pitchFamily="18" charset="0"/>
            </a:rPr>
            <a:t>Norway</a:t>
          </a:r>
        </a:p>
      </cdr:txBody>
    </cdr:sp>
  </cdr:relSizeAnchor>
  <cdr:relSizeAnchor xmlns:cdr="http://schemas.openxmlformats.org/drawingml/2006/chartDrawing">
    <cdr:from>
      <cdr:x>0.8413</cdr:x>
      <cdr:y>0.10297</cdr:y>
    </cdr:from>
    <cdr:to>
      <cdr:x>0.9459</cdr:x>
      <cdr:y>0.14019</cdr:y>
    </cdr:to>
    <cdr:sp macro="" textlink="">
      <cdr:nvSpPr>
        <cdr:cNvPr id="4" name="TextBox 3"/>
        <cdr:cNvSpPr txBox="1"/>
      </cdr:nvSpPr>
      <cdr:spPr>
        <a:xfrm xmlns:a="http://schemas.openxmlformats.org/drawingml/2006/main">
          <a:off x="7284306" y="647992"/>
          <a:ext cx="905667" cy="23421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000" dirty="0">
              <a:latin typeface="Times New Roman" panose="02020603050405020304" pitchFamily="18" charset="0"/>
              <a:cs typeface="Times New Roman" panose="02020603050405020304" pitchFamily="18" charset="0"/>
            </a:rPr>
            <a:t>Luxembourg</a:t>
          </a:r>
        </a:p>
      </cdr:txBody>
    </cdr:sp>
  </cdr:relSizeAnchor>
  <cdr:relSizeAnchor xmlns:cdr="http://schemas.openxmlformats.org/drawingml/2006/chartDrawing">
    <cdr:from>
      <cdr:x>0.6413</cdr:x>
      <cdr:y>0.17647</cdr:y>
    </cdr:from>
    <cdr:to>
      <cdr:x>0.7459</cdr:x>
      <cdr:y>0.21369</cdr:y>
    </cdr:to>
    <cdr:sp macro="" textlink="">
      <cdr:nvSpPr>
        <cdr:cNvPr id="5" name="TextBox 1"/>
        <cdr:cNvSpPr txBox="1"/>
      </cdr:nvSpPr>
      <cdr:spPr>
        <a:xfrm xmlns:a="http://schemas.openxmlformats.org/drawingml/2006/main">
          <a:off x="4495800" y="685800"/>
          <a:ext cx="733287" cy="14464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a:latin typeface="Times New Roman" panose="02020603050405020304" pitchFamily="18" charset="0"/>
              <a:cs typeface="Times New Roman" panose="02020603050405020304" pitchFamily="18" charset="0"/>
            </a:rPr>
            <a:t>United States</a:t>
          </a:r>
        </a:p>
      </cdr:txBody>
    </cdr:sp>
  </cdr:relSizeAnchor>
  <cdr:relSizeAnchor xmlns:cdr="http://schemas.openxmlformats.org/drawingml/2006/chartDrawing">
    <cdr:from>
      <cdr:x>0.91029</cdr:x>
      <cdr:y>0.29343</cdr:y>
    </cdr:from>
    <cdr:to>
      <cdr:x>0.98738</cdr:x>
      <cdr:y>0.33251</cdr:y>
    </cdr:to>
    <cdr:sp macro="" textlink="">
      <cdr:nvSpPr>
        <cdr:cNvPr id="7" name="TextBox 1"/>
        <cdr:cNvSpPr txBox="1"/>
      </cdr:nvSpPr>
      <cdr:spPr>
        <a:xfrm xmlns:a="http://schemas.openxmlformats.org/drawingml/2006/main">
          <a:off x="7881601" y="1846494"/>
          <a:ext cx="667478" cy="245881"/>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a:latin typeface="Times New Roman" panose="02020603050405020304" pitchFamily="18" charset="0"/>
              <a:cs typeface="Times New Roman" panose="02020603050405020304" pitchFamily="18" charset="0"/>
            </a:rPr>
            <a:t>Switzerland</a:t>
          </a:r>
        </a:p>
      </cdr:txBody>
    </cdr:sp>
  </cdr:relSizeAnchor>
  <cdr:relSizeAnchor xmlns:cdr="http://schemas.openxmlformats.org/drawingml/2006/chartDrawing">
    <cdr:from>
      <cdr:x>0.93598</cdr:x>
      <cdr:y>0.23449</cdr:y>
    </cdr:from>
    <cdr:to>
      <cdr:x>0.95582</cdr:x>
      <cdr:y>0.30273</cdr:y>
    </cdr:to>
    <cdr:cxnSp macro="">
      <cdr:nvCxnSpPr>
        <cdr:cNvPr id="9" name="Straight Arrow Connector 8">
          <a:extLst xmlns:a="http://schemas.openxmlformats.org/drawingml/2006/main">
            <a:ext uri="{FF2B5EF4-FFF2-40B4-BE49-F238E27FC236}">
              <a16:creationId xmlns:a16="http://schemas.microsoft.com/office/drawing/2014/main" id="{B13C95D8-69FD-AE4D-AB33-BEF1A9E2E7CE}"/>
            </a:ext>
          </a:extLst>
        </cdr:cNvPr>
        <cdr:cNvCxnSpPr/>
      </cdr:nvCxnSpPr>
      <cdr:spPr>
        <a:xfrm xmlns:a="http://schemas.openxmlformats.org/drawingml/2006/main" flipV="1">
          <a:off x="8104057" y="1475594"/>
          <a:ext cx="171762" cy="429405"/>
        </a:xfrm>
        <a:prstGeom xmlns:a="http://schemas.openxmlformats.org/drawingml/2006/main" prst="straightConnector1">
          <a:avLst/>
        </a:prstGeom>
        <a:ln xmlns:a="http://schemas.openxmlformats.org/drawingml/2006/main">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0.36416</cdr:x>
      <cdr:y>0.82796</cdr:y>
    </cdr:from>
    <cdr:to>
      <cdr:x>0.49907</cdr:x>
      <cdr:y>0.86082</cdr:y>
    </cdr:to>
    <cdr:sp macro="" textlink="">
      <cdr:nvSpPr>
        <cdr:cNvPr id="8" name="TextBox 1"/>
        <cdr:cNvSpPr txBox="1"/>
      </cdr:nvSpPr>
      <cdr:spPr>
        <a:xfrm xmlns:a="http://schemas.openxmlformats.org/drawingml/2006/main">
          <a:off x="3150328" y="5211476"/>
          <a:ext cx="1167149" cy="206843"/>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a:latin typeface="Times New Roman" panose="02020603050405020304" pitchFamily="18" charset="0"/>
              <a:cs typeface="Times New Roman" panose="02020603050405020304" pitchFamily="18" charset="0"/>
            </a:rPr>
            <a:t>Zimbabwe</a:t>
          </a:r>
        </a:p>
      </cdr:txBody>
    </cdr:sp>
  </cdr:relSizeAnchor>
  <cdr:relSizeAnchor xmlns:cdr="http://schemas.openxmlformats.org/drawingml/2006/chartDrawing">
    <cdr:from>
      <cdr:x>0.11056</cdr:x>
      <cdr:y>0.86641</cdr:y>
    </cdr:from>
    <cdr:to>
      <cdr:x>0.24547</cdr:x>
      <cdr:y>0.89927</cdr:y>
    </cdr:to>
    <cdr:sp macro="" textlink="">
      <cdr:nvSpPr>
        <cdr:cNvPr id="10" name="TextBox 1"/>
        <cdr:cNvSpPr txBox="1"/>
      </cdr:nvSpPr>
      <cdr:spPr>
        <a:xfrm xmlns:a="http://schemas.openxmlformats.org/drawingml/2006/main">
          <a:off x="956456" y="5453505"/>
          <a:ext cx="1167150" cy="206843"/>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000" dirty="0">
              <a:latin typeface="Times New Roman" panose="02020603050405020304" pitchFamily="18" charset="0"/>
              <a:cs typeface="Times New Roman" panose="02020603050405020304" pitchFamily="18" charset="0"/>
            </a:rPr>
            <a:t>Dem. Rep.</a:t>
          </a:r>
          <a:r>
            <a:rPr lang="en-US" sz="1000" baseline="0" dirty="0">
              <a:latin typeface="Times New Roman" panose="02020603050405020304" pitchFamily="18" charset="0"/>
              <a:cs typeface="Times New Roman" panose="02020603050405020304" pitchFamily="18" charset="0"/>
            </a:rPr>
            <a:t> of Congo</a:t>
          </a:r>
          <a:endParaRPr lang="en-US" sz="1000" dirty="0">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0.22608</cdr:x>
      <cdr:y>0.79819</cdr:y>
    </cdr:from>
    <cdr:to>
      <cdr:x>0.36099</cdr:x>
      <cdr:y>0.83105</cdr:y>
    </cdr:to>
    <cdr:sp macro="" textlink="">
      <cdr:nvSpPr>
        <cdr:cNvPr id="11" name="TextBox 1"/>
        <cdr:cNvSpPr txBox="1"/>
      </cdr:nvSpPr>
      <cdr:spPr>
        <a:xfrm xmlns:a="http://schemas.openxmlformats.org/drawingml/2006/main">
          <a:off x="1955800" y="5024099"/>
          <a:ext cx="1167150" cy="206843"/>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000" dirty="0">
              <a:latin typeface="Times New Roman" panose="02020603050405020304" pitchFamily="18" charset="0"/>
              <a:cs typeface="Times New Roman" panose="02020603050405020304" pitchFamily="18" charset="0"/>
            </a:rPr>
            <a:t>Burundi</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3/14/20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3/14/20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2000" kern="1200">
        <a:solidFill>
          <a:schemeClr val="tx1"/>
        </a:solidFill>
        <a:latin typeface="+mn-lt"/>
        <a:ea typeface="+mn-ea"/>
        <a:cs typeface="+mn-cs"/>
      </a:defRPr>
    </a:lvl1pPr>
    <a:lvl2pPr marL="457200" algn="l" defTabSz="914400" rtl="0" eaLnBrk="1" latinLnBrk="0" hangingPunct="1">
      <a:defRPr sz="2000" kern="1200">
        <a:solidFill>
          <a:schemeClr val="tx1"/>
        </a:solidFill>
        <a:latin typeface="+mn-lt"/>
        <a:ea typeface="+mn-ea"/>
        <a:cs typeface="+mn-cs"/>
      </a:defRPr>
    </a:lvl2pPr>
    <a:lvl3pPr marL="914400" algn="l" defTabSz="914400" rtl="0" eaLnBrk="1" latinLnBrk="0" hangingPunct="1">
      <a:defRPr sz="2000" kern="1200">
        <a:solidFill>
          <a:schemeClr val="tx1"/>
        </a:solidFill>
        <a:latin typeface="+mn-lt"/>
        <a:ea typeface="+mn-ea"/>
        <a:cs typeface="+mn-cs"/>
      </a:defRPr>
    </a:lvl3pPr>
    <a:lvl4pPr marL="1371600" algn="l" defTabSz="914400" rtl="0" eaLnBrk="1" latinLnBrk="0" hangingPunct="1">
      <a:defRPr sz="2000" kern="1200">
        <a:solidFill>
          <a:schemeClr val="tx1"/>
        </a:solidFill>
        <a:latin typeface="+mn-lt"/>
        <a:ea typeface="+mn-ea"/>
        <a:cs typeface="+mn-cs"/>
      </a:defRPr>
    </a:lvl4pPr>
    <a:lvl5pPr marL="1828800" algn="l" defTabSz="914400" rtl="0" eaLnBrk="1" latinLnBrk="0" hangingPunct="1">
      <a:defRPr sz="2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geocurrents.info/economic-geography/a-global-northsouth-division-in-the-demic-framework"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this PowerPoint presentation contains mathematical equations, you may need to check</a:t>
            </a:r>
            <a:r>
              <a:rPr lang="en-US" baseline="0" dirty="0"/>
              <a:t> that your computer has the following installed:</a:t>
            </a:r>
          </a:p>
          <a:p>
            <a:pPr marL="0" indent="0">
              <a:buNone/>
            </a:pPr>
            <a:r>
              <a:rPr lang="en-US" baseline="0" dirty="0"/>
              <a:t>1) </a:t>
            </a:r>
            <a:r>
              <a:rPr lang="en-US" baseline="0" dirty="0" err="1"/>
              <a:t>MathType</a:t>
            </a:r>
            <a:r>
              <a:rPr lang="en-US" baseline="0" dirty="0"/>
              <a:t> Plugin</a:t>
            </a:r>
          </a:p>
          <a:p>
            <a:pPr marL="0" indent="0">
              <a:buNone/>
            </a:pPr>
            <a:r>
              <a:rPr lang="en-US" baseline="0" dirty="0"/>
              <a:t>2) Math Player (free versions available)</a:t>
            </a:r>
          </a:p>
          <a:p>
            <a:pPr marL="0" indent="0">
              <a:buNone/>
            </a:pPr>
            <a:r>
              <a:rPr lang="en-US" baseline="0" dirty="0"/>
              <a:t>3) NVDA Reader (free versions available)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31323656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21100630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t>Instructor: The graph examines the relationship between the rule of law in 1995 (horizontal line) and real GDP per capita (vertical line) in 2010. Each dot represents a different country, with the red dots labeled. The blue line is the exponential fitted line.</a:t>
            </a:r>
          </a:p>
          <a:p>
            <a:pPr>
              <a:defRPr/>
            </a:pPr>
            <a:endParaRPr lang="en-US" dirty="0"/>
          </a:p>
          <a:p>
            <a:pPr>
              <a:defRPr/>
            </a:pPr>
            <a:r>
              <a:rPr lang="en-US" dirty="0"/>
              <a:t>If the institutions hypothesis is correct, there should a positive relationship between the two variables. There is strong evidence in support of this hypothesis, given that the fitted blue line is positively sloped, with the observations clustered close to it.</a:t>
            </a:r>
          </a:p>
          <a:p>
            <a:endParaRPr lang="en-US" dirty="0"/>
          </a:p>
          <a:p>
            <a:pPr>
              <a:defRPr/>
            </a:pPr>
            <a:r>
              <a:rPr lang="en-US" dirty="0"/>
              <a:t>Sources</a:t>
            </a:r>
            <a:r>
              <a:rPr lang="en-US" i="1" dirty="0"/>
              <a:t>: </a:t>
            </a:r>
            <a:r>
              <a:rPr lang="en-US" dirty="0"/>
              <a:t>Rule of law data are from Daniel Kaufmann, </a:t>
            </a:r>
            <a:r>
              <a:rPr lang="en-US" dirty="0" err="1"/>
              <a:t>Aart</a:t>
            </a:r>
            <a:r>
              <a:rPr lang="en-US" dirty="0"/>
              <a:t> </a:t>
            </a:r>
            <a:r>
              <a:rPr lang="en-US" dirty="0" err="1"/>
              <a:t>Kraay</a:t>
            </a:r>
            <a:r>
              <a:rPr lang="en-US" dirty="0"/>
              <a:t>, and Pablo </a:t>
            </a:r>
            <a:r>
              <a:rPr lang="en-US" dirty="0" err="1"/>
              <a:t>Zoido-Lobatón</a:t>
            </a:r>
            <a:r>
              <a:rPr lang="en-US" dirty="0"/>
              <a:t> (1999), "Aggregating Governance Indicators," World Bank Policy Research Working Paper No. 2195, and GDP</a:t>
            </a:r>
            <a:r>
              <a:rPr lang="en-US" i="1" dirty="0"/>
              <a:t> </a:t>
            </a:r>
            <a:r>
              <a:rPr lang="en-US" dirty="0"/>
              <a:t>data are from Penn World Tables 7.1</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2240539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11652192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15968750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1070662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1632760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3491278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148880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3043153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It would be helpful to read this exhibit from the bottom.  To prosper, a nation must acquire physical capital, human capital, and technology (proximate causes).  For a nation to acquire these factors, deeper factors, like geographic, cultural, and institutional factors (fundamental causes) must be present.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938555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6</a:t>
            </a:fld>
            <a:endParaRPr lang="en-US" dirty="0"/>
          </a:p>
        </p:txBody>
      </p:sp>
    </p:spTree>
    <p:extLst>
      <p:ext uri="{BB962C8B-B14F-4D97-AF65-F5344CB8AC3E}">
        <p14:creationId xmlns:p14="http://schemas.microsoft.com/office/powerpoint/2010/main" val="1736395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a:t>
            </a:r>
            <a:r>
              <a:rPr lang="en-US" dirty="0">
                <a:hlinkClick r:id="rId3"/>
              </a:rPr>
              <a:t>http://www.geocurrents.info/economic-geography/a-global-northsouth-division-in-the-demic-framework</a:t>
            </a:r>
            <a:r>
              <a:rPr lang="en-US" dirty="0"/>
              <a:t> </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2144631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24992886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16213897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4" name="TextBox 13"/>
          <p:cNvSpPr txBox="1"/>
          <p:nvPr userDrawn="1"/>
        </p:nvSpPr>
        <p:spPr>
          <a:xfrm>
            <a:off x="3505200" y="6553200"/>
            <a:ext cx="5486400" cy="276999"/>
          </a:xfrm>
          <a:prstGeom prst="rect">
            <a:avLst/>
          </a:prstGeom>
          <a:noFill/>
        </p:spPr>
        <p:txBody>
          <a:bodyPr wrap="square" rtlCol="0">
            <a:sp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pic>
        <p:nvPicPr>
          <p:cNvPr id="10" name="Picture 9"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2" name="TextBox 11"/>
          <p:cNvSpPr txBox="1"/>
          <p:nvPr userDrawn="1"/>
        </p:nvSpPr>
        <p:spPr>
          <a:xfrm>
            <a:off x="3505200" y="6433517"/>
            <a:ext cx="5486400" cy="276999"/>
          </a:xfrm>
          <a:prstGeom prst="rect">
            <a:avLst/>
          </a:prstGeom>
          <a:noFill/>
        </p:spPr>
        <p:txBody>
          <a:bodyPr wrap="square" rtlCol="0">
            <a:sp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
        <p:nvSpPr>
          <p:cNvPr id="3" name="Title 2"/>
          <p:cNvSpPr>
            <a:spLocks noGrp="1"/>
          </p:cNvSpPr>
          <p:nvPr>
            <p:ph type="title"/>
          </p:nvPr>
        </p:nvSpPr>
        <p:spPr>
          <a:xfrm>
            <a:off x="457200" y="426720"/>
            <a:ext cx="8229600" cy="1097280"/>
          </a:xfrm>
        </p:spPr>
        <p:txBody>
          <a:bodyPr/>
          <a:lstStyle/>
          <a:p>
            <a:r>
              <a:rPr lang="en-US" dirty="0"/>
              <a:t>Click to edit Master title style</a:t>
            </a:r>
          </a:p>
        </p:txBody>
      </p:sp>
      <p:sp>
        <p:nvSpPr>
          <p:cNvPr id="14" name="Content Placeholder 13"/>
          <p:cNvSpPr>
            <a:spLocks noGrp="1"/>
          </p:cNvSpPr>
          <p:nvPr>
            <p:ph sz="quarter" idx="10"/>
          </p:nvPr>
        </p:nvSpPr>
        <p:spPr>
          <a:xfrm>
            <a:off x="609600" y="2286000"/>
            <a:ext cx="8153400" cy="3581400"/>
          </a:xfrm>
        </p:spPr>
        <p:txBody>
          <a:bodyPr/>
          <a:lstStyle/>
          <a:p>
            <a:pPr lvl="0"/>
            <a:endParaRPr lang="en-US" dirty="0"/>
          </a:p>
        </p:txBody>
      </p:sp>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3/14/20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3" name="Content Placeholder 2"/>
          <p:cNvSpPr>
            <a:spLocks noGrp="1"/>
          </p:cNvSpPr>
          <p:nvPr>
            <p:ph sz="quarter" idx="16"/>
          </p:nvPr>
        </p:nvSpPr>
        <p:spPr>
          <a:xfrm>
            <a:off x="2590800" y="6540910"/>
            <a:ext cx="6469626" cy="304800"/>
          </a:xfrm>
        </p:spPr>
        <p:txBody>
          <a:bodyPr/>
          <a:lstStyle>
            <a:lvl1pPr marL="0" indent="0">
              <a:buNone/>
              <a:defRPr sz="1200">
                <a:latin typeface="Verdana" panose="020B0604030504040204" pitchFamily="34" charset="0"/>
                <a:ea typeface="Verdana" panose="020B0604030504040204" pitchFamily="34" charset="0"/>
                <a:cs typeface="Verdana" panose="020B0604030504040204" pitchFamily="34" charset="0"/>
              </a:defRPr>
            </a:lvl1pPr>
          </a:lstStyle>
          <a:p>
            <a:pPr lvl="0"/>
            <a:endParaRPr lang="en-US" dirty="0"/>
          </a:p>
        </p:txBody>
      </p:sp>
      <p:sp>
        <p:nvSpPr>
          <p:cNvPr id="2" name="Rectangle 1"/>
          <p:cNvSpPr/>
          <p:nvPr userDrawn="1"/>
        </p:nvSpPr>
        <p:spPr>
          <a:xfrm>
            <a:off x="3581400" y="6424526"/>
            <a:ext cx="5486400" cy="276999"/>
          </a:xfrm>
          <a:prstGeom prst="rect">
            <a:avLst/>
          </a:prstGeom>
        </p:spPr>
        <p:txBody>
          <a:bodyPr wrap="square">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9810628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7A7AF2F-48FD-49B6-AF7B-87700510E06D}" type="datetimeFigureOut">
              <a:rPr lang="en-US" smtClean="0"/>
              <a:pPr/>
              <a:t>3/14/20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525AC1-C6AB-4CAA-8041-9E62E501D170}" type="slidenum">
              <a:rPr lang="en-US" smtClean="0"/>
              <a:pPr/>
              <a:t>‹#›</a:t>
            </a:fld>
            <a:endParaRPr lang="en-US"/>
          </a:p>
        </p:txBody>
      </p:sp>
    </p:spTree>
    <p:extLst>
      <p:ext uri="{BB962C8B-B14F-4D97-AF65-F5344CB8AC3E}">
        <p14:creationId xmlns:p14="http://schemas.microsoft.com/office/powerpoint/2010/main" val="2240021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A7AF2F-48FD-49B6-AF7B-87700510E06D}" type="datetimeFigureOut">
              <a:rPr lang="en-US" smtClean="0"/>
              <a:pPr/>
              <a:t>3/14/20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525AC1-C6AB-4CAA-8041-9E62E501D170}" type="slidenum">
              <a:rPr lang="en-US" smtClean="0"/>
              <a:pPr/>
              <a:t>‹#›</a:t>
            </a:fld>
            <a:endParaRPr lang="en-US"/>
          </a:p>
        </p:txBody>
      </p:sp>
    </p:spTree>
    <p:extLst>
      <p:ext uri="{BB962C8B-B14F-4D97-AF65-F5344CB8AC3E}">
        <p14:creationId xmlns:p14="http://schemas.microsoft.com/office/powerpoint/2010/main" val="21395246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A7AF2F-48FD-49B6-AF7B-87700510E06D}" type="datetimeFigureOut">
              <a:rPr lang="en-US" smtClean="0"/>
              <a:pPr/>
              <a:t>3/14/20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525AC1-C6AB-4CAA-8041-9E62E501D170}" type="slidenum">
              <a:rPr lang="en-US" smtClean="0"/>
              <a:pPr/>
              <a:t>‹#›</a:t>
            </a:fld>
            <a:endParaRPr lang="en-US"/>
          </a:p>
        </p:txBody>
      </p:sp>
    </p:spTree>
    <p:extLst>
      <p:ext uri="{BB962C8B-B14F-4D97-AF65-F5344CB8AC3E}">
        <p14:creationId xmlns:p14="http://schemas.microsoft.com/office/powerpoint/2010/main" val="1189213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A7AF2F-48FD-49B6-AF7B-87700510E06D}" type="datetimeFigureOut">
              <a:rPr lang="en-US" smtClean="0"/>
              <a:pPr/>
              <a:t>3/14/20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525AC1-C6AB-4CAA-8041-9E62E501D170}" type="slidenum">
              <a:rPr lang="en-US" smtClean="0"/>
              <a:pPr/>
              <a:t>‹#›</a:t>
            </a:fld>
            <a:endParaRPr lang="en-US"/>
          </a:p>
        </p:txBody>
      </p:sp>
    </p:spTree>
    <p:extLst>
      <p:ext uri="{BB962C8B-B14F-4D97-AF65-F5344CB8AC3E}">
        <p14:creationId xmlns:p14="http://schemas.microsoft.com/office/powerpoint/2010/main" val="22969649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A7AF2F-48FD-49B6-AF7B-87700510E06D}" type="datetimeFigureOut">
              <a:rPr lang="en-US" smtClean="0"/>
              <a:pPr/>
              <a:t>3/14/20</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525AC1-C6AB-4CAA-8041-9E62E501D170}" type="slidenum">
              <a:rPr lang="en-US" smtClean="0"/>
              <a:pPr/>
              <a:t>‹#›</a:t>
            </a:fld>
            <a:endParaRPr lang="en-US"/>
          </a:p>
        </p:txBody>
      </p:sp>
    </p:spTree>
    <p:extLst>
      <p:ext uri="{BB962C8B-B14F-4D97-AF65-F5344CB8AC3E}">
        <p14:creationId xmlns:p14="http://schemas.microsoft.com/office/powerpoint/2010/main" val="35060231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A7AF2F-48FD-49B6-AF7B-87700510E06D}" type="datetimeFigureOut">
              <a:rPr lang="en-US" smtClean="0"/>
              <a:pPr/>
              <a:t>3/14/20</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525AC1-C6AB-4CAA-8041-9E62E501D170}" type="slidenum">
              <a:rPr lang="en-US" smtClean="0"/>
              <a:pPr/>
              <a:t>‹#›</a:t>
            </a:fld>
            <a:endParaRPr lang="en-US"/>
          </a:p>
        </p:txBody>
      </p:sp>
    </p:spTree>
    <p:extLst>
      <p:ext uri="{BB962C8B-B14F-4D97-AF65-F5344CB8AC3E}">
        <p14:creationId xmlns:p14="http://schemas.microsoft.com/office/powerpoint/2010/main" val="1472591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A7AF2F-48FD-49B6-AF7B-87700510E06D}" type="datetimeFigureOut">
              <a:rPr lang="en-US" smtClean="0"/>
              <a:pPr/>
              <a:t>3/14/20</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525AC1-C6AB-4CAA-8041-9E62E501D170}" type="slidenum">
              <a:rPr lang="en-US" smtClean="0"/>
              <a:pPr/>
              <a:t>‹#›</a:t>
            </a:fld>
            <a:endParaRPr lang="en-US"/>
          </a:p>
        </p:txBody>
      </p:sp>
    </p:spTree>
    <p:extLst>
      <p:ext uri="{BB962C8B-B14F-4D97-AF65-F5344CB8AC3E}">
        <p14:creationId xmlns:p14="http://schemas.microsoft.com/office/powerpoint/2010/main" val="19762999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A7AF2F-48FD-49B6-AF7B-87700510E06D}" type="datetimeFigureOut">
              <a:rPr lang="en-US" smtClean="0"/>
              <a:pPr/>
              <a:t>3/14/20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525AC1-C6AB-4CAA-8041-9E62E501D170}" type="slidenum">
              <a:rPr lang="en-US" smtClean="0"/>
              <a:pPr/>
              <a:t>‹#›</a:t>
            </a:fld>
            <a:endParaRPr lang="en-US"/>
          </a:p>
        </p:txBody>
      </p:sp>
    </p:spTree>
    <p:extLst>
      <p:ext uri="{BB962C8B-B14F-4D97-AF65-F5344CB8AC3E}">
        <p14:creationId xmlns:p14="http://schemas.microsoft.com/office/powerpoint/2010/main" val="3019134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3/14/20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7" name="TextBox 16"/>
          <p:cNvSpPr txBox="1"/>
          <p:nvPr userDrawn="1"/>
        </p:nvSpPr>
        <p:spPr>
          <a:xfrm>
            <a:off x="3505200" y="6553200"/>
            <a:ext cx="5486400" cy="276999"/>
          </a:xfrm>
          <a:prstGeom prst="rect">
            <a:avLst/>
          </a:prstGeom>
          <a:noFill/>
        </p:spPr>
        <p:txBody>
          <a:bodyPr wrap="square" rtlCol="0">
            <a:sp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9810628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A7AF2F-48FD-49B6-AF7B-87700510E06D}" type="datetimeFigureOut">
              <a:rPr lang="en-US" smtClean="0"/>
              <a:pPr/>
              <a:t>3/14/20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525AC1-C6AB-4CAA-8041-9E62E501D170}" type="slidenum">
              <a:rPr lang="en-US" smtClean="0"/>
              <a:pPr/>
              <a:t>‹#›</a:t>
            </a:fld>
            <a:endParaRPr lang="en-US"/>
          </a:p>
        </p:txBody>
      </p:sp>
    </p:spTree>
    <p:extLst>
      <p:ext uri="{BB962C8B-B14F-4D97-AF65-F5344CB8AC3E}">
        <p14:creationId xmlns:p14="http://schemas.microsoft.com/office/powerpoint/2010/main" val="24143106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A7AF2F-48FD-49B6-AF7B-87700510E06D}" type="datetimeFigureOut">
              <a:rPr lang="en-US" smtClean="0"/>
              <a:pPr/>
              <a:t>3/14/20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25AC1-C6AB-4CAA-8041-9E62E501D170}" type="slidenum">
              <a:rPr lang="en-US" smtClean="0"/>
              <a:pPr/>
              <a:t>‹#›</a:t>
            </a:fld>
            <a:endParaRPr lang="en-US"/>
          </a:p>
        </p:txBody>
      </p:sp>
    </p:spTree>
    <p:extLst>
      <p:ext uri="{BB962C8B-B14F-4D97-AF65-F5344CB8AC3E}">
        <p14:creationId xmlns:p14="http://schemas.microsoft.com/office/powerpoint/2010/main" val="23494479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A7AF2F-48FD-49B6-AF7B-87700510E06D}" type="datetimeFigureOut">
              <a:rPr lang="en-US" smtClean="0"/>
              <a:pPr/>
              <a:t>3/14/20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25AC1-C6AB-4CAA-8041-9E62E501D170}" type="slidenum">
              <a:rPr lang="en-US" smtClean="0"/>
              <a:pPr/>
              <a:t>‹#›</a:t>
            </a:fld>
            <a:endParaRPr lang="en-US"/>
          </a:p>
        </p:txBody>
      </p:sp>
    </p:spTree>
    <p:extLst>
      <p:ext uri="{BB962C8B-B14F-4D97-AF65-F5344CB8AC3E}">
        <p14:creationId xmlns:p14="http://schemas.microsoft.com/office/powerpoint/2010/main" val="3790190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3/14/20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609600" y="533400"/>
            <a:ext cx="1219200" cy="304800"/>
          </a:xfrm>
        </p:spPr>
        <p:txBody>
          <a:bodyPr/>
          <a:lstStyle/>
          <a:p>
            <a:pPr lvl="0"/>
            <a:endParaRPr lang="en-US" dirty="0"/>
          </a:p>
        </p:txBody>
      </p:sp>
      <p:sp>
        <p:nvSpPr>
          <p:cNvPr id="7" name="Content Placeholder 6"/>
          <p:cNvSpPr>
            <a:spLocks noGrp="1"/>
          </p:cNvSpPr>
          <p:nvPr>
            <p:ph sz="quarter" idx="11"/>
          </p:nvPr>
        </p:nvSpPr>
        <p:spPr>
          <a:xfrm>
            <a:off x="2743200" y="457200"/>
            <a:ext cx="1447800" cy="381000"/>
          </a:xfrm>
        </p:spPr>
        <p:txBody>
          <a:bodyPr/>
          <a:lstStyle>
            <a:lvl1pPr marL="0" indent="0">
              <a:buNone/>
              <a:defRPr/>
            </a:lvl1pPr>
          </a:lstStyle>
          <a:p>
            <a:pPr lvl="0"/>
            <a:endParaRPr lang="en-US" dirty="0"/>
          </a:p>
        </p:txBody>
      </p:sp>
      <p:sp>
        <p:nvSpPr>
          <p:cNvPr id="12" name="Content Placeholder 11"/>
          <p:cNvSpPr>
            <a:spLocks noGrp="1"/>
          </p:cNvSpPr>
          <p:nvPr>
            <p:ph sz="quarter" idx="12"/>
          </p:nvPr>
        </p:nvSpPr>
        <p:spPr>
          <a:xfrm>
            <a:off x="4724400" y="609600"/>
            <a:ext cx="914400" cy="228600"/>
          </a:xfrm>
        </p:spPr>
        <p:txBody>
          <a:bodyPr/>
          <a:lstStyle/>
          <a:p>
            <a:pPr lvl="0"/>
            <a:endParaRPr lang="en-US" dirty="0"/>
          </a:p>
        </p:txBody>
      </p:sp>
      <p:sp>
        <p:nvSpPr>
          <p:cNvPr id="3" name="Content Placeholder 2"/>
          <p:cNvSpPr>
            <a:spLocks noGrp="1"/>
          </p:cNvSpPr>
          <p:nvPr>
            <p:ph sz="quarter" idx="13"/>
          </p:nvPr>
        </p:nvSpPr>
        <p:spPr>
          <a:xfrm>
            <a:off x="1219200" y="2209800"/>
            <a:ext cx="2438400" cy="685800"/>
          </a:xfrm>
        </p:spPr>
        <p:txBody>
          <a:bodyPr/>
          <a:lstStyle>
            <a:lvl1pPr marL="0" indent="0">
              <a:buNone/>
              <a:defRPr/>
            </a:lvl1pPr>
          </a:lstStyle>
          <a:p>
            <a:pPr lvl="0"/>
            <a:endParaRPr lang="en-IN" dirty="0"/>
          </a:p>
        </p:txBody>
      </p:sp>
      <p:sp>
        <p:nvSpPr>
          <p:cNvPr id="6" name="Content Placeholder 5"/>
          <p:cNvSpPr>
            <a:spLocks noGrp="1"/>
          </p:cNvSpPr>
          <p:nvPr>
            <p:ph sz="quarter" idx="14"/>
          </p:nvPr>
        </p:nvSpPr>
        <p:spPr>
          <a:xfrm>
            <a:off x="4800600" y="2209800"/>
            <a:ext cx="3886200" cy="762000"/>
          </a:xfrm>
        </p:spPr>
        <p:txBody>
          <a:bodyPr/>
          <a:lstStyle>
            <a:lvl1pPr marL="0" indent="0">
              <a:buNone/>
              <a:defRPr/>
            </a:lvl1pPr>
          </a:lstStyle>
          <a:p>
            <a:pPr lvl="0"/>
            <a:endParaRPr lang="en-IN" dirty="0"/>
          </a:p>
        </p:txBody>
      </p:sp>
      <p:sp>
        <p:nvSpPr>
          <p:cNvPr id="9" name="Content Placeholder 8"/>
          <p:cNvSpPr>
            <a:spLocks noGrp="1"/>
          </p:cNvSpPr>
          <p:nvPr>
            <p:ph sz="quarter" idx="15"/>
          </p:nvPr>
        </p:nvSpPr>
        <p:spPr>
          <a:xfrm>
            <a:off x="3352800" y="3733800"/>
            <a:ext cx="2819400" cy="1066800"/>
          </a:xfrm>
        </p:spPr>
        <p:txBody>
          <a:bodyPr/>
          <a:lstStyle>
            <a:lvl1pPr marL="0" indent="0">
              <a:buNone/>
              <a:defRPr/>
            </a:lvl1pPr>
          </a:lstStyle>
          <a:p>
            <a:pPr lvl="0"/>
            <a:endParaRPr lang="en-IN"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3/14/20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4" name="Picture 13"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5" name="TextBox 14"/>
          <p:cNvSpPr txBox="1"/>
          <p:nvPr userDrawn="1"/>
        </p:nvSpPr>
        <p:spPr>
          <a:xfrm>
            <a:off x="3505200" y="6553200"/>
            <a:ext cx="5562600" cy="276999"/>
          </a:xfrm>
          <a:prstGeom prst="rect">
            <a:avLst/>
          </a:prstGeom>
          <a:noFill/>
        </p:spPr>
        <p:txBody>
          <a:bodyPr wrap="square" rtlCol="0">
            <a:sp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8" name="TextBox 7"/>
          <p:cNvSpPr txBox="1"/>
          <p:nvPr userDrawn="1"/>
        </p:nvSpPr>
        <p:spPr>
          <a:xfrm>
            <a:off x="3581400" y="6477000"/>
            <a:ext cx="5486400" cy="276999"/>
          </a:xfrm>
          <a:prstGeom prst="rect">
            <a:avLst/>
          </a:prstGeom>
          <a:noFill/>
        </p:spPr>
        <p:txBody>
          <a:bodyPr wrap="square" rtlCol="0">
            <a:spAutoFit/>
          </a:bodyPr>
          <a:lstStyle/>
          <a:p>
            <a:pPr marL="0" indent="0">
              <a:buNone/>
            </a:pPr>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1" r:id="rId11"/>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A7AF2F-48FD-49B6-AF7B-87700510E06D}" type="datetimeFigureOut">
              <a:rPr lang="en-US" smtClean="0"/>
              <a:pPr/>
              <a:t>3/14/20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25AC1-C6AB-4CAA-8041-9E62E501D170}" type="slidenum">
              <a:rPr lang="en-US" smtClean="0"/>
              <a:pPr/>
              <a:t>‹#›</a:t>
            </a:fld>
            <a:endParaRPr lang="en-US"/>
          </a:p>
        </p:txBody>
      </p:sp>
    </p:spTree>
    <p:extLst>
      <p:ext uri="{BB962C8B-B14F-4D97-AF65-F5344CB8AC3E}">
        <p14:creationId xmlns:p14="http://schemas.microsoft.com/office/powerpoint/2010/main" val="82573152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0.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sz="3600" dirty="0" err="1"/>
              <a:t>Makroiktisat</a:t>
            </a:r>
            <a:endParaRPr lang="en-IN" sz="3600" dirty="0">
              <a:latin typeface="+mj-lt"/>
            </a:endParaRPr>
          </a:p>
        </p:txBody>
      </p:sp>
      <p:sp>
        <p:nvSpPr>
          <p:cNvPr id="3" name="Text Placeholder 2"/>
          <p:cNvSpPr>
            <a:spLocks noGrp="1"/>
          </p:cNvSpPr>
          <p:nvPr>
            <p:ph type="body" sz="quarter" idx="13"/>
          </p:nvPr>
        </p:nvSpPr>
        <p:spPr/>
        <p:txBody>
          <a:bodyPr/>
          <a:lstStyle/>
          <a:p>
            <a:r>
              <a:rPr lang="en-US" sz="2400" dirty="0">
                <a:latin typeface="Times New Roman" panose="02020603050405020304" pitchFamily="18" charset="0"/>
                <a:cs typeface="Times New Roman" panose="02020603050405020304" pitchFamily="18" charset="0"/>
              </a:rPr>
              <a:t>Acemoglu </a:t>
            </a:r>
            <a:r>
              <a:rPr lang="en-US" sz="2400" dirty="0" err="1">
                <a:latin typeface="Times New Roman" panose="02020603050405020304" pitchFamily="18" charset="0"/>
                <a:cs typeface="Times New Roman" panose="02020603050405020304" pitchFamily="18" charset="0"/>
              </a:rPr>
              <a:t>vd</a:t>
            </a:r>
            <a:r>
              <a:rPr lang="en-US" sz="2400" dirty="0">
                <a:latin typeface="Times New Roman" panose="02020603050405020304" pitchFamily="18" charset="0"/>
                <a:cs typeface="Times New Roman" panose="02020603050405020304" pitchFamily="18" charset="0"/>
              </a:rPr>
              <a:t> (2. </a:t>
            </a:r>
            <a:r>
              <a:rPr lang="en-US" sz="2400" dirty="0" err="1">
                <a:latin typeface="Times New Roman" panose="02020603050405020304" pitchFamily="18" charset="0"/>
                <a:cs typeface="Times New Roman" panose="02020603050405020304" pitchFamily="18" charset="0"/>
              </a:rPr>
              <a:t>Basım</a:t>
            </a:r>
            <a:r>
              <a:rPr lang="en-US" sz="2400" dirty="0">
                <a:latin typeface="Times New Roman" panose="02020603050405020304" pitchFamily="18" charset="0"/>
                <a:cs typeface="Times New Roman" panose="02020603050405020304" pitchFamily="18" charset="0"/>
              </a:rPr>
              <a:t>)</a:t>
            </a:r>
          </a:p>
        </p:txBody>
      </p:sp>
      <p:sp>
        <p:nvSpPr>
          <p:cNvPr id="4" name="Text Placeholder 3"/>
          <p:cNvSpPr>
            <a:spLocks noGrp="1"/>
          </p:cNvSpPr>
          <p:nvPr>
            <p:ph type="body" sz="quarter" idx="14"/>
          </p:nvPr>
        </p:nvSpPr>
        <p:spPr>
          <a:xfrm>
            <a:off x="5029200" y="2362200"/>
            <a:ext cx="3657600" cy="685800"/>
          </a:xfrm>
        </p:spPr>
        <p:txBody>
          <a:bodyPr/>
          <a:lstStyle/>
          <a:p>
            <a:pPr algn="ctr"/>
            <a:r>
              <a:rPr lang="en-US" sz="3600" b="1" dirty="0" err="1">
                <a:solidFill>
                  <a:srgbClr val="000000"/>
                </a:solidFill>
                <a:latin typeface="+mj-lt"/>
                <a:cs typeface="Times New Roman" panose="02020603050405020304" pitchFamily="18" charset="0"/>
              </a:rPr>
              <a:t>Bölüm</a:t>
            </a:r>
            <a:r>
              <a:rPr lang="en-US" sz="3600" b="1" dirty="0">
                <a:solidFill>
                  <a:srgbClr val="000000"/>
                </a:solidFill>
                <a:latin typeface="+mj-lt"/>
                <a:cs typeface="Times New Roman" panose="02020603050405020304" pitchFamily="18" charset="0"/>
              </a:rPr>
              <a:t> 8 </a:t>
            </a:r>
          </a:p>
        </p:txBody>
      </p:sp>
      <p:sp>
        <p:nvSpPr>
          <p:cNvPr id="5" name="Text Placeholder 4"/>
          <p:cNvSpPr>
            <a:spLocks noGrp="1"/>
          </p:cNvSpPr>
          <p:nvPr>
            <p:ph type="body" sz="quarter" idx="15"/>
          </p:nvPr>
        </p:nvSpPr>
        <p:spPr>
          <a:xfrm>
            <a:off x="5181600" y="3276600"/>
            <a:ext cx="3505200" cy="1981200"/>
          </a:xfrm>
        </p:spPr>
        <p:txBody>
          <a:bodyPr/>
          <a:lstStyle/>
          <a:p>
            <a:pPr algn="ctr"/>
            <a:r>
              <a:rPr lang="en-US" sz="3200" dirty="0" err="1">
                <a:cs typeface="Times New Roman" panose="02020603050405020304" pitchFamily="18" charset="0"/>
              </a:rPr>
              <a:t>Dünyanın</a:t>
            </a:r>
            <a:r>
              <a:rPr lang="en-US" sz="3200" dirty="0">
                <a:cs typeface="Times New Roman" panose="02020603050405020304" pitchFamily="18" charset="0"/>
              </a:rPr>
              <a:t> </a:t>
            </a:r>
            <a:r>
              <a:rPr lang="en-US" sz="3200" dirty="0" err="1">
                <a:cs typeface="Times New Roman" panose="02020603050405020304" pitchFamily="18" charset="0"/>
              </a:rPr>
              <a:t>Tamamı</a:t>
            </a:r>
            <a:r>
              <a:rPr lang="en-US" sz="3200" dirty="0">
                <a:cs typeface="Times New Roman" panose="02020603050405020304" pitchFamily="18" charset="0"/>
              </a:rPr>
              <a:t> </a:t>
            </a:r>
            <a:r>
              <a:rPr lang="en-US" sz="3200" dirty="0" err="1">
                <a:cs typeface="Times New Roman" panose="02020603050405020304" pitchFamily="18" charset="0"/>
              </a:rPr>
              <a:t>Neden</a:t>
            </a:r>
            <a:r>
              <a:rPr lang="en-US" sz="3200" dirty="0">
                <a:cs typeface="Times New Roman" panose="02020603050405020304" pitchFamily="18" charset="0"/>
              </a:rPr>
              <a:t> </a:t>
            </a:r>
            <a:r>
              <a:rPr lang="en-US" sz="3200" dirty="0" err="1">
                <a:cs typeface="Times New Roman" panose="02020603050405020304" pitchFamily="18" charset="0"/>
              </a:rPr>
              <a:t>Gelişmemiştir</a:t>
            </a:r>
            <a:r>
              <a:rPr lang="en-US" sz="3200" dirty="0">
                <a:cs typeface="Times New Roman" panose="02020603050405020304" pitchFamily="18" charset="0"/>
              </a:rPr>
              <a:t>?</a:t>
            </a:r>
          </a:p>
        </p:txBody>
      </p:sp>
    </p:spTree>
    <p:extLst>
      <p:ext uri="{BB962C8B-B14F-4D97-AF65-F5344CB8AC3E}">
        <p14:creationId xmlns:p14="http://schemas.microsoft.com/office/powerpoint/2010/main" val="3372170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50520"/>
            <a:ext cx="8229600" cy="1097280"/>
          </a:xfrm>
        </p:spPr>
        <p:txBody>
          <a:bodyPr/>
          <a:lstStyle/>
          <a:p>
            <a:r>
              <a:rPr lang="en-US" sz="3600" dirty="0" err="1">
                <a:solidFill>
                  <a:schemeClr val="bg2"/>
                </a:solidFill>
              </a:rPr>
              <a:t>Büyümenin</a:t>
            </a:r>
            <a:r>
              <a:rPr lang="en-US" sz="3600" dirty="0">
                <a:solidFill>
                  <a:schemeClr val="bg2"/>
                </a:solidFill>
              </a:rPr>
              <a:t> </a:t>
            </a:r>
            <a:r>
              <a:rPr lang="en-US" sz="3600" dirty="0" err="1">
                <a:solidFill>
                  <a:schemeClr val="bg2"/>
                </a:solidFill>
              </a:rPr>
              <a:t>Yaklaşık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Temel</a:t>
            </a:r>
            <a:r>
              <a:rPr lang="en-US" sz="3600" dirty="0">
                <a:solidFill>
                  <a:schemeClr val="bg2"/>
                </a:solidFill>
              </a:rPr>
              <a:t> </a:t>
            </a:r>
            <a:r>
              <a:rPr lang="en-US" sz="3600" dirty="0" err="1">
                <a:solidFill>
                  <a:schemeClr val="bg2"/>
                </a:solidFill>
              </a:rPr>
              <a:t>Belirleyicileri</a:t>
            </a:r>
            <a:endParaRPr lang="en-IN" sz="2000" dirty="0">
              <a:solidFill>
                <a:schemeClr val="bg2"/>
              </a:solidFill>
            </a:endParaRPr>
          </a:p>
        </p:txBody>
      </p:sp>
      <p:sp>
        <p:nvSpPr>
          <p:cNvPr id="2" name="Text Box 1"/>
          <p:cNvSpPr>
            <a:spLocks noGrp="1"/>
          </p:cNvSpPr>
          <p:nvPr>
            <p:ph sz="quarter" idx="10"/>
          </p:nvPr>
        </p:nvSpPr>
        <p:spPr>
          <a:xfrm>
            <a:off x="457200" y="1981200"/>
            <a:ext cx="8153400" cy="4038600"/>
          </a:xfrm>
        </p:spPr>
        <p:txBody>
          <a:bodyPr/>
          <a:lstStyle/>
          <a:p>
            <a:pPr marL="0" indent="0">
              <a:lnSpc>
                <a:spcPct val="150000"/>
              </a:lnSpc>
              <a:buNone/>
            </a:pPr>
            <a:r>
              <a:rPr lang="en-US" sz="2400" dirty="0" err="1">
                <a:cs typeface="Times New Roman" pitchFamily="18" charset="0"/>
              </a:rPr>
              <a:t>Alman</a:t>
            </a:r>
            <a:r>
              <a:rPr lang="en-US" sz="2400" dirty="0">
                <a:cs typeface="Times New Roman" pitchFamily="18" charset="0"/>
              </a:rPr>
              <a:t> </a:t>
            </a:r>
            <a:r>
              <a:rPr lang="en-US" sz="2400" dirty="0" err="1">
                <a:cs typeface="Times New Roman" pitchFamily="18" charset="0"/>
              </a:rPr>
              <a:t>sosyolog</a:t>
            </a:r>
            <a:r>
              <a:rPr lang="en-US" sz="2400" dirty="0">
                <a:cs typeface="Times New Roman" pitchFamily="18" charset="0"/>
              </a:rPr>
              <a:t> Max Weber (1905)</a:t>
            </a:r>
          </a:p>
          <a:p>
            <a:pPr marL="0" indent="0">
              <a:lnSpc>
                <a:spcPct val="150000"/>
              </a:lnSpc>
              <a:buNone/>
            </a:pPr>
            <a:endParaRPr lang="en-US" sz="2400" dirty="0">
              <a:cs typeface="Times New Roman" pitchFamily="18" charset="0"/>
            </a:endParaRPr>
          </a:p>
          <a:p>
            <a:pPr marL="0" indent="0">
              <a:lnSpc>
                <a:spcPct val="150000"/>
              </a:lnSpc>
              <a:buNone/>
            </a:pPr>
            <a:r>
              <a:rPr lang="en-US" sz="2400" dirty="0" err="1">
                <a:cs typeface="Times New Roman" pitchFamily="18" charset="0"/>
              </a:rPr>
              <a:t>Protestan</a:t>
            </a:r>
            <a:r>
              <a:rPr lang="en-US" sz="2400" dirty="0">
                <a:cs typeface="Times New Roman" pitchFamily="18" charset="0"/>
              </a:rPr>
              <a:t> </a:t>
            </a:r>
            <a:r>
              <a:rPr lang="en-US" sz="2400" dirty="0" err="1">
                <a:cs typeface="Times New Roman" pitchFamily="18" charset="0"/>
              </a:rPr>
              <a:t>kültür</a:t>
            </a:r>
            <a:r>
              <a:rPr lang="en-US" sz="2400" dirty="0">
                <a:cs typeface="Times New Roman" pitchFamily="18" charset="0"/>
              </a:rPr>
              <a:t> </a:t>
            </a:r>
            <a:r>
              <a:rPr lang="en-US" sz="2400" dirty="0" err="1">
                <a:cs typeface="Times New Roman" pitchFamily="18" charset="0"/>
              </a:rPr>
              <a:t>ile</a:t>
            </a:r>
            <a:r>
              <a:rPr lang="en-US" sz="2400" dirty="0">
                <a:cs typeface="Times New Roman" pitchFamily="18" charset="0"/>
              </a:rPr>
              <a:t> </a:t>
            </a:r>
            <a:r>
              <a:rPr lang="en-US" sz="2400" dirty="0" err="1">
                <a:cs typeface="Times New Roman" pitchFamily="18" charset="0"/>
              </a:rPr>
              <a:t>gelir</a:t>
            </a:r>
            <a:r>
              <a:rPr lang="en-US" sz="2400" dirty="0">
                <a:cs typeface="Times New Roman" pitchFamily="18" charset="0"/>
              </a:rPr>
              <a:t> </a:t>
            </a:r>
            <a:r>
              <a:rPr lang="en-US" sz="2400" dirty="0" err="1">
                <a:cs typeface="Times New Roman" pitchFamily="18" charset="0"/>
              </a:rPr>
              <a:t>çalışma</a:t>
            </a:r>
            <a:r>
              <a:rPr lang="en-US" sz="2400" dirty="0">
                <a:cs typeface="Times New Roman" pitchFamily="18" charset="0"/>
              </a:rPr>
              <a:t> </a:t>
            </a:r>
            <a:r>
              <a:rPr lang="en-US" sz="2400" dirty="0" err="1">
                <a:cs typeface="Times New Roman" pitchFamily="18" charset="0"/>
              </a:rPr>
              <a:t>tasarruf</a:t>
            </a:r>
            <a:r>
              <a:rPr lang="en-US" sz="2400" dirty="0">
                <a:cs typeface="Times New Roman" pitchFamily="18" charset="0"/>
              </a:rPr>
              <a:t> </a:t>
            </a:r>
            <a:r>
              <a:rPr lang="en-US" sz="2400" dirty="0" err="1">
                <a:cs typeface="Times New Roman" pitchFamily="18" charset="0"/>
              </a:rPr>
              <a:t>ilişkisi</a:t>
            </a:r>
            <a:endParaRPr lang="en-US" sz="2400" dirty="0">
              <a:cs typeface="Times New Roman" pitchFamily="18" charset="0"/>
            </a:endParaRPr>
          </a:p>
        </p:txBody>
      </p:sp>
    </p:spTree>
    <p:extLst>
      <p:ext uri="{BB962C8B-B14F-4D97-AF65-F5344CB8AC3E}">
        <p14:creationId xmlns:p14="http://schemas.microsoft.com/office/powerpoint/2010/main" val="82336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520"/>
            <a:ext cx="8229600" cy="1097280"/>
          </a:xfrm>
        </p:spPr>
        <p:txBody>
          <a:bodyPr/>
          <a:lstStyle/>
          <a:p>
            <a:r>
              <a:rPr lang="en-US" sz="3600" dirty="0" err="1">
                <a:solidFill>
                  <a:schemeClr val="bg2"/>
                </a:solidFill>
              </a:rPr>
              <a:t>Büyümenin</a:t>
            </a:r>
            <a:r>
              <a:rPr lang="en-US" sz="3600" dirty="0">
                <a:solidFill>
                  <a:schemeClr val="bg2"/>
                </a:solidFill>
              </a:rPr>
              <a:t> </a:t>
            </a:r>
            <a:r>
              <a:rPr lang="en-US" sz="3600" dirty="0" err="1">
                <a:solidFill>
                  <a:schemeClr val="bg2"/>
                </a:solidFill>
              </a:rPr>
              <a:t>Yaklaşık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Temel</a:t>
            </a:r>
            <a:r>
              <a:rPr lang="en-US" sz="3600" dirty="0">
                <a:solidFill>
                  <a:schemeClr val="bg2"/>
                </a:solidFill>
              </a:rPr>
              <a:t> </a:t>
            </a:r>
            <a:r>
              <a:rPr lang="en-US" sz="3600" dirty="0" err="1">
                <a:solidFill>
                  <a:schemeClr val="bg2"/>
                </a:solidFill>
              </a:rPr>
              <a:t>Belirleyicileri</a:t>
            </a:r>
            <a:endParaRPr lang="en-IN" sz="2000" dirty="0">
              <a:solidFill>
                <a:schemeClr val="bg2"/>
              </a:solidFill>
            </a:endParaRPr>
          </a:p>
        </p:txBody>
      </p:sp>
      <p:graphicFrame>
        <p:nvGraphicFramePr>
          <p:cNvPr id="4" name="Chart 3"/>
          <p:cNvGraphicFramePr>
            <a:graphicFrameLocks noGrp="1"/>
          </p:cNvGraphicFramePr>
          <p:nvPr>
            <p:extLst>
              <p:ext uri="{D42A27DB-BD31-4B8C-83A1-F6EECF244321}">
                <p14:modId xmlns:p14="http://schemas.microsoft.com/office/powerpoint/2010/main" val="2941322022"/>
              </p:ext>
            </p:extLst>
          </p:nvPr>
        </p:nvGraphicFramePr>
        <p:xfrm>
          <a:off x="914400" y="1981200"/>
          <a:ext cx="7010400" cy="3886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14719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50520"/>
            <a:ext cx="8229600" cy="1097280"/>
          </a:xfrm>
        </p:spPr>
        <p:txBody>
          <a:bodyPr/>
          <a:lstStyle/>
          <a:p>
            <a:r>
              <a:rPr lang="en-US" sz="3600" dirty="0" err="1">
                <a:solidFill>
                  <a:schemeClr val="bg2"/>
                </a:solidFill>
              </a:rPr>
              <a:t>Büyümenin</a:t>
            </a:r>
            <a:r>
              <a:rPr lang="en-US" sz="3600" dirty="0">
                <a:solidFill>
                  <a:schemeClr val="bg2"/>
                </a:solidFill>
              </a:rPr>
              <a:t> </a:t>
            </a:r>
            <a:r>
              <a:rPr lang="en-US" sz="3600" dirty="0" err="1">
                <a:solidFill>
                  <a:schemeClr val="bg2"/>
                </a:solidFill>
              </a:rPr>
              <a:t>Yaklaşık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Temel</a:t>
            </a:r>
            <a:r>
              <a:rPr lang="en-US" sz="3600" dirty="0">
                <a:solidFill>
                  <a:schemeClr val="bg2"/>
                </a:solidFill>
              </a:rPr>
              <a:t> </a:t>
            </a:r>
            <a:r>
              <a:rPr lang="en-US" sz="3600" dirty="0" err="1">
                <a:solidFill>
                  <a:schemeClr val="bg2"/>
                </a:solidFill>
              </a:rPr>
              <a:t>Belirleyicileri</a:t>
            </a:r>
            <a:endParaRPr lang="en-IN" sz="2000" dirty="0">
              <a:solidFill>
                <a:schemeClr val="bg2"/>
              </a:solidFill>
            </a:endParaRPr>
          </a:p>
        </p:txBody>
      </p:sp>
      <p:sp>
        <p:nvSpPr>
          <p:cNvPr id="2" name="Text Box 1"/>
          <p:cNvSpPr>
            <a:spLocks noGrp="1"/>
          </p:cNvSpPr>
          <p:nvPr>
            <p:ph sz="quarter" idx="10"/>
          </p:nvPr>
        </p:nvSpPr>
        <p:spPr>
          <a:xfrm>
            <a:off x="457200" y="2286000"/>
            <a:ext cx="8153400" cy="3581400"/>
          </a:xfrm>
        </p:spPr>
        <p:txBody>
          <a:bodyPr/>
          <a:lstStyle/>
          <a:p>
            <a:pPr marL="0" indent="0">
              <a:lnSpc>
                <a:spcPct val="150000"/>
              </a:lnSpc>
              <a:spcBef>
                <a:spcPts val="0"/>
              </a:spcBef>
              <a:buNone/>
            </a:pPr>
            <a:r>
              <a:rPr lang="en-US" sz="2800" dirty="0" err="1">
                <a:cs typeface="Times New Roman" pitchFamily="18" charset="0"/>
              </a:rPr>
              <a:t>Kurumların</a:t>
            </a:r>
            <a:r>
              <a:rPr lang="en-US" sz="2800" dirty="0">
                <a:cs typeface="Times New Roman" pitchFamily="18" charset="0"/>
              </a:rPr>
              <a:t> </a:t>
            </a:r>
            <a:r>
              <a:rPr lang="en-US" sz="2800" dirty="0" err="1">
                <a:cs typeface="Times New Roman" pitchFamily="18" charset="0"/>
              </a:rPr>
              <a:t>özellikler</a:t>
            </a:r>
            <a:endParaRPr lang="en-US" sz="2800" dirty="0">
              <a:cs typeface="Times New Roman" pitchFamily="18" charset="0"/>
            </a:endParaRPr>
          </a:p>
          <a:p>
            <a:pPr marL="514350" indent="-514350">
              <a:lnSpc>
                <a:spcPct val="150000"/>
              </a:lnSpc>
              <a:spcBef>
                <a:spcPts val="2000"/>
              </a:spcBef>
              <a:buFont typeface="+mj-lt"/>
              <a:buAutoNum type="arabicPeriod"/>
            </a:pPr>
            <a:r>
              <a:rPr lang="en-US" sz="2800" dirty="0" err="1">
                <a:cs typeface="Times New Roman" pitchFamily="18" charset="0"/>
              </a:rPr>
              <a:t>Bireyler</a:t>
            </a:r>
            <a:r>
              <a:rPr lang="en-US" sz="2800" dirty="0">
                <a:cs typeface="Times New Roman" pitchFamily="18" charset="0"/>
              </a:rPr>
              <a:t> </a:t>
            </a:r>
            <a:r>
              <a:rPr lang="en-US" sz="2800" dirty="0" err="1">
                <a:cs typeface="Times New Roman" pitchFamily="18" charset="0"/>
              </a:rPr>
              <a:t>belirler</a:t>
            </a:r>
            <a:r>
              <a:rPr lang="en-US" sz="2800" dirty="0">
                <a:cs typeface="Times New Roman" pitchFamily="18" charset="0"/>
              </a:rPr>
              <a:t>.</a:t>
            </a:r>
          </a:p>
          <a:p>
            <a:pPr marL="514350" indent="-514350">
              <a:lnSpc>
                <a:spcPct val="150000"/>
              </a:lnSpc>
              <a:spcBef>
                <a:spcPts val="0"/>
              </a:spcBef>
              <a:buFont typeface="+mj-lt"/>
              <a:buAutoNum type="arabicPeriod"/>
            </a:pPr>
            <a:r>
              <a:rPr lang="en-US" sz="2800" dirty="0" err="1">
                <a:cs typeface="Times New Roman" pitchFamily="18" charset="0"/>
              </a:rPr>
              <a:t>Davranışlar</a:t>
            </a:r>
            <a:r>
              <a:rPr lang="en-US" sz="2800" dirty="0">
                <a:cs typeface="Times New Roman" pitchFamily="18" charset="0"/>
              </a:rPr>
              <a:t> </a:t>
            </a:r>
            <a:r>
              <a:rPr lang="en-US" sz="2800" dirty="0" err="1">
                <a:cs typeface="Times New Roman" pitchFamily="18" charset="0"/>
              </a:rPr>
              <a:t>üzerine</a:t>
            </a:r>
            <a:r>
              <a:rPr lang="en-US" sz="2800" dirty="0">
                <a:cs typeface="Times New Roman" pitchFamily="18" charset="0"/>
              </a:rPr>
              <a:t> </a:t>
            </a:r>
            <a:r>
              <a:rPr lang="en-US" sz="2800" dirty="0" err="1">
                <a:cs typeface="Times New Roman" pitchFamily="18" charset="0"/>
              </a:rPr>
              <a:t>kısıtlar</a:t>
            </a:r>
            <a:r>
              <a:rPr lang="en-US" sz="2800" dirty="0">
                <a:cs typeface="Times New Roman" pitchFamily="18" charset="0"/>
              </a:rPr>
              <a:t> </a:t>
            </a:r>
            <a:r>
              <a:rPr lang="en-US" sz="2800" dirty="0" err="1">
                <a:cs typeface="Times New Roman" pitchFamily="18" charset="0"/>
              </a:rPr>
              <a:t>yaratır</a:t>
            </a:r>
            <a:r>
              <a:rPr lang="en-US" sz="2800" dirty="0">
                <a:cs typeface="Times New Roman" pitchFamily="18" charset="0"/>
              </a:rPr>
              <a:t>.</a:t>
            </a:r>
          </a:p>
          <a:p>
            <a:pPr marL="514350" indent="-514350">
              <a:lnSpc>
                <a:spcPct val="150000"/>
              </a:lnSpc>
              <a:spcBef>
                <a:spcPts val="0"/>
              </a:spcBef>
              <a:buFont typeface="+mj-lt"/>
              <a:buAutoNum type="arabicPeriod"/>
            </a:pPr>
            <a:r>
              <a:rPr lang="en-US" sz="2800" dirty="0" err="1">
                <a:cs typeface="Times New Roman" pitchFamily="18" charset="0"/>
              </a:rPr>
              <a:t>İnsan</a:t>
            </a:r>
            <a:r>
              <a:rPr lang="en-US" sz="2800" dirty="0">
                <a:cs typeface="Times New Roman" pitchFamily="18" charset="0"/>
              </a:rPr>
              <a:t> </a:t>
            </a:r>
            <a:r>
              <a:rPr lang="en-US" sz="2800" dirty="0" err="1">
                <a:cs typeface="Times New Roman" pitchFamily="18" charset="0"/>
              </a:rPr>
              <a:t>davranışlarında</a:t>
            </a:r>
            <a:r>
              <a:rPr lang="en-US" sz="2800" dirty="0">
                <a:cs typeface="Times New Roman" pitchFamily="18" charset="0"/>
              </a:rPr>
              <a:t> </a:t>
            </a:r>
            <a:r>
              <a:rPr lang="en-US" sz="2800" dirty="0" err="1">
                <a:cs typeface="Times New Roman" pitchFamily="18" charset="0"/>
              </a:rPr>
              <a:t>belirleyicidir</a:t>
            </a:r>
            <a:r>
              <a:rPr lang="en-US" sz="2800" dirty="0">
                <a:cs typeface="Times New Roman" pitchFamily="18" charset="0"/>
              </a:rPr>
              <a:t>.</a:t>
            </a:r>
          </a:p>
        </p:txBody>
      </p:sp>
    </p:spTree>
    <p:extLst>
      <p:ext uri="{BB962C8B-B14F-4D97-AF65-F5344CB8AC3E}">
        <p14:creationId xmlns:p14="http://schemas.microsoft.com/office/powerpoint/2010/main" val="1317977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50520"/>
            <a:ext cx="8229600" cy="1097280"/>
          </a:xfrm>
        </p:spPr>
        <p:txBody>
          <a:bodyPr/>
          <a:lstStyle/>
          <a:p>
            <a:r>
              <a:rPr lang="en-US" sz="3600" dirty="0" err="1">
                <a:solidFill>
                  <a:schemeClr val="bg2"/>
                </a:solidFill>
              </a:rPr>
              <a:t>Büyümenin</a:t>
            </a:r>
            <a:r>
              <a:rPr lang="en-US" sz="3600" dirty="0">
                <a:solidFill>
                  <a:schemeClr val="bg2"/>
                </a:solidFill>
              </a:rPr>
              <a:t> </a:t>
            </a:r>
            <a:r>
              <a:rPr lang="en-US" sz="3600" dirty="0" err="1">
                <a:solidFill>
                  <a:schemeClr val="bg2"/>
                </a:solidFill>
              </a:rPr>
              <a:t>Yaklaşık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Temel</a:t>
            </a:r>
            <a:r>
              <a:rPr lang="en-US" sz="3600" dirty="0">
                <a:solidFill>
                  <a:schemeClr val="bg2"/>
                </a:solidFill>
              </a:rPr>
              <a:t> </a:t>
            </a:r>
            <a:r>
              <a:rPr lang="en-US" sz="3600" dirty="0" err="1">
                <a:solidFill>
                  <a:schemeClr val="bg2"/>
                </a:solidFill>
              </a:rPr>
              <a:t>Belirleyicileri</a:t>
            </a:r>
            <a:endParaRPr lang="en-IN" sz="2000" dirty="0">
              <a:solidFill>
                <a:schemeClr val="bg2"/>
              </a:solidFill>
            </a:endParaRPr>
          </a:p>
        </p:txBody>
      </p:sp>
      <p:sp>
        <p:nvSpPr>
          <p:cNvPr id="5" name="Content Placeholder 4"/>
          <p:cNvSpPr>
            <a:spLocks noGrp="1"/>
          </p:cNvSpPr>
          <p:nvPr>
            <p:ph sz="quarter" idx="10"/>
          </p:nvPr>
        </p:nvSpPr>
        <p:spPr>
          <a:xfrm>
            <a:off x="228600" y="1752600"/>
            <a:ext cx="8686800" cy="609600"/>
          </a:xfrm>
        </p:spPr>
        <p:txBody>
          <a:bodyPr/>
          <a:lstStyle/>
          <a:p>
            <a:pPr marL="0" indent="0" algn="ctr">
              <a:buNone/>
            </a:pPr>
            <a:r>
              <a:rPr lang="en-US" sz="2000" dirty="0" err="1"/>
              <a:t>Kuzey</a:t>
            </a:r>
            <a:r>
              <a:rPr lang="en-US" sz="2000" dirty="0"/>
              <a:t> </a:t>
            </a:r>
            <a:r>
              <a:rPr lang="en-US" sz="2000" dirty="0" err="1"/>
              <a:t>ve</a:t>
            </a:r>
            <a:r>
              <a:rPr lang="en-US" sz="2000" dirty="0"/>
              <a:t> </a:t>
            </a:r>
            <a:r>
              <a:rPr lang="en-US" sz="2000" dirty="0" err="1"/>
              <a:t>Güney</a:t>
            </a:r>
            <a:r>
              <a:rPr lang="en-US" sz="2000" dirty="0"/>
              <a:t> Kore</a:t>
            </a:r>
            <a:endParaRPr lang="en-IN" sz="2000" dirty="0"/>
          </a:p>
        </p:txBody>
      </p:sp>
      <p:pic>
        <p:nvPicPr>
          <p:cNvPr id="5122" name="Picture 2" descr="A line graph shows GDP per capita in North and South Korea.&#10;The x axis shows the years from 1950 to 2010 in increment of 10. The y axis shows GDP per capita, measured in PPP adjusted 2011 dollars, ranging between 500 and 32,000. The graph shows two lines representing North Korea and South Korea. Both the lines start at less than 1,000 in 1950, and show a steady rise together until 1970. The line for North Korea goes flat between 1970 and 1990, falling down steeply in the 90s, and declining further after 2000 to end at 1,200 in 2010. The line for South Korea climbs up further from 1970, ending at approximately 25,000 in 2010.&#10;&#10;See Table tab for a yearly breakup of the GDP per capita of the two countrie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23466" y="2905304"/>
            <a:ext cx="4001134" cy="31906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932881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idx="4294967295"/>
          </p:nvPr>
        </p:nvSpPr>
        <p:spPr>
          <a:xfrm>
            <a:off x="457200" y="228600"/>
            <a:ext cx="8229600" cy="855452"/>
          </a:xfrm>
        </p:spPr>
        <p:txBody>
          <a:bodyPr/>
          <a:lstStyle/>
          <a:p>
            <a:r>
              <a:rPr lang="en-US" sz="3600" dirty="0" err="1">
                <a:solidFill>
                  <a:schemeClr val="bg2"/>
                </a:solidFill>
              </a:rPr>
              <a:t>Büyümenin</a:t>
            </a:r>
            <a:r>
              <a:rPr lang="en-US" sz="3600" dirty="0">
                <a:solidFill>
                  <a:schemeClr val="bg2"/>
                </a:solidFill>
              </a:rPr>
              <a:t> </a:t>
            </a:r>
            <a:r>
              <a:rPr lang="en-US" sz="3600" dirty="0" err="1">
                <a:solidFill>
                  <a:schemeClr val="bg2"/>
                </a:solidFill>
              </a:rPr>
              <a:t>Yaklaşık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Temel</a:t>
            </a:r>
            <a:r>
              <a:rPr lang="en-US" sz="3600" dirty="0">
                <a:solidFill>
                  <a:schemeClr val="bg2"/>
                </a:solidFill>
              </a:rPr>
              <a:t> </a:t>
            </a:r>
            <a:r>
              <a:rPr lang="en-US" sz="3600" dirty="0" err="1">
                <a:solidFill>
                  <a:schemeClr val="bg2"/>
                </a:solidFill>
              </a:rPr>
              <a:t>Belirleyicileri</a:t>
            </a:r>
            <a:endParaRPr lang="en-US" sz="2000" dirty="0">
              <a:solidFill>
                <a:schemeClr val="bg2"/>
              </a:solidFill>
            </a:endParaRPr>
          </a:p>
        </p:txBody>
      </p:sp>
      <p:sp>
        <p:nvSpPr>
          <p:cNvPr id="2" name="Text Box 1"/>
          <p:cNvSpPr>
            <a:spLocks noGrp="1"/>
          </p:cNvSpPr>
          <p:nvPr>
            <p:ph idx="4294967295"/>
          </p:nvPr>
        </p:nvSpPr>
        <p:spPr>
          <a:xfrm>
            <a:off x="457200" y="1219200"/>
            <a:ext cx="8229600" cy="5105400"/>
          </a:xfrm>
        </p:spPr>
        <p:txBody>
          <a:bodyPr/>
          <a:lstStyle/>
          <a:p>
            <a:pPr marL="0" lvl="1" indent="0">
              <a:lnSpc>
                <a:spcPct val="150000"/>
              </a:lnSpc>
              <a:buNone/>
            </a:pPr>
            <a:r>
              <a:rPr lang="en-US" sz="2400" b="1" dirty="0" err="1"/>
              <a:t>İktisadi</a:t>
            </a:r>
            <a:r>
              <a:rPr lang="en-US" sz="2400" b="1" dirty="0"/>
              <a:t> </a:t>
            </a:r>
            <a:r>
              <a:rPr lang="en-US" sz="2400" b="1" dirty="0" err="1"/>
              <a:t>kurumlar</a:t>
            </a:r>
            <a:endParaRPr lang="en-US" sz="2400" b="1" dirty="0">
              <a:cs typeface="Times New Roman" pitchFamily="18" charset="0"/>
            </a:endParaRPr>
          </a:p>
          <a:p>
            <a:pPr marL="457200" lvl="1" indent="0">
              <a:lnSpc>
                <a:spcPct val="150000"/>
              </a:lnSpc>
              <a:spcBef>
                <a:spcPts val="0"/>
              </a:spcBef>
              <a:buNone/>
            </a:pPr>
            <a:r>
              <a:rPr lang="en-US" sz="2400" dirty="0" err="1">
                <a:cs typeface="Times New Roman" pitchFamily="18" charset="0"/>
              </a:rPr>
              <a:t>İktisadi</a:t>
            </a:r>
            <a:r>
              <a:rPr lang="en-US" sz="2400" dirty="0">
                <a:cs typeface="Times New Roman" pitchFamily="18" charset="0"/>
              </a:rPr>
              <a:t> </a:t>
            </a:r>
            <a:r>
              <a:rPr lang="en-US" sz="2400" dirty="0" err="1">
                <a:cs typeface="Times New Roman" pitchFamily="18" charset="0"/>
              </a:rPr>
              <a:t>kurumlar</a:t>
            </a:r>
            <a:r>
              <a:rPr lang="en-US" sz="2400" dirty="0">
                <a:cs typeface="Times New Roman" pitchFamily="18" charset="0"/>
              </a:rPr>
              <a:t>: </a:t>
            </a:r>
          </a:p>
          <a:p>
            <a:pPr lvl="1" indent="-365760">
              <a:lnSpc>
                <a:spcPct val="150000"/>
              </a:lnSpc>
              <a:spcBef>
                <a:spcPts val="0"/>
              </a:spcBef>
              <a:buFont typeface="Arial" panose="020B0604020202020204" pitchFamily="34" charset="0"/>
              <a:buChar char="•"/>
            </a:pPr>
            <a:r>
              <a:rPr lang="en-US" sz="2400" dirty="0" err="1">
                <a:cs typeface="Times New Roman" pitchFamily="18" charset="0"/>
              </a:rPr>
              <a:t>Mülkiyet</a:t>
            </a:r>
            <a:r>
              <a:rPr lang="en-US" sz="2400" dirty="0">
                <a:cs typeface="Times New Roman" pitchFamily="18" charset="0"/>
              </a:rPr>
              <a:t> </a:t>
            </a:r>
            <a:r>
              <a:rPr lang="en-US" sz="2400" dirty="0" err="1">
                <a:cs typeface="Times New Roman" pitchFamily="18" charset="0"/>
              </a:rPr>
              <a:t>hakları</a:t>
            </a:r>
            <a:endParaRPr lang="en-US" sz="2400" dirty="0">
              <a:cs typeface="Times New Roman" pitchFamily="18" charset="0"/>
            </a:endParaRPr>
          </a:p>
          <a:p>
            <a:pPr lvl="1" indent="-365760">
              <a:lnSpc>
                <a:spcPct val="150000"/>
              </a:lnSpc>
              <a:spcBef>
                <a:spcPts val="0"/>
              </a:spcBef>
              <a:buFont typeface="Arial" panose="020B0604020202020204" pitchFamily="34" charset="0"/>
              <a:buChar char="•"/>
            </a:pPr>
            <a:r>
              <a:rPr lang="en-US" sz="2400" dirty="0" err="1">
                <a:cs typeface="Times New Roman" pitchFamily="18" charset="0"/>
              </a:rPr>
              <a:t>Tarafsız</a:t>
            </a:r>
            <a:r>
              <a:rPr lang="en-US" sz="2400" dirty="0">
                <a:cs typeface="Times New Roman" pitchFamily="18" charset="0"/>
              </a:rPr>
              <a:t> </a:t>
            </a:r>
            <a:r>
              <a:rPr lang="en-US" sz="2400" dirty="0" err="1">
                <a:cs typeface="Times New Roman" pitchFamily="18" charset="0"/>
              </a:rPr>
              <a:t>adalet</a:t>
            </a:r>
            <a:r>
              <a:rPr lang="en-US" sz="2400" dirty="0">
                <a:cs typeface="Times New Roman" pitchFamily="18" charset="0"/>
              </a:rPr>
              <a:t> </a:t>
            </a:r>
            <a:r>
              <a:rPr lang="en-US" sz="2400" dirty="0" err="1">
                <a:cs typeface="Times New Roman" pitchFamily="18" charset="0"/>
              </a:rPr>
              <a:t>sistemi</a:t>
            </a:r>
            <a:endParaRPr lang="en-US" sz="2400" dirty="0">
              <a:cs typeface="Times New Roman" pitchFamily="18" charset="0"/>
            </a:endParaRPr>
          </a:p>
          <a:p>
            <a:pPr lvl="1" indent="-365760">
              <a:lnSpc>
                <a:spcPct val="150000"/>
              </a:lnSpc>
              <a:spcBef>
                <a:spcPts val="0"/>
              </a:spcBef>
              <a:buFont typeface="Arial" panose="020B0604020202020204" pitchFamily="34" charset="0"/>
              <a:buChar char="•"/>
            </a:pPr>
            <a:r>
              <a:rPr lang="en-US" sz="2400" dirty="0" err="1">
                <a:cs typeface="Times New Roman" pitchFamily="18" charset="0"/>
              </a:rPr>
              <a:t>Tasarruf</a:t>
            </a:r>
            <a:r>
              <a:rPr lang="en-US" sz="2400" dirty="0">
                <a:cs typeface="Times New Roman" pitchFamily="18" charset="0"/>
              </a:rPr>
              <a:t> </a:t>
            </a:r>
            <a:r>
              <a:rPr lang="en-US" sz="2400" dirty="0" err="1">
                <a:cs typeface="Times New Roman" pitchFamily="18" charset="0"/>
              </a:rPr>
              <a:t>edenler</a:t>
            </a:r>
            <a:r>
              <a:rPr lang="en-US" sz="2400" dirty="0">
                <a:cs typeface="Times New Roman" pitchFamily="18" charset="0"/>
              </a:rPr>
              <a:t> </a:t>
            </a:r>
            <a:r>
              <a:rPr lang="en-US" sz="2400" dirty="0" err="1">
                <a:cs typeface="Times New Roman" pitchFamily="18" charset="0"/>
              </a:rPr>
              <a:t>ve</a:t>
            </a:r>
            <a:r>
              <a:rPr lang="en-US" sz="2400" dirty="0">
                <a:cs typeface="Times New Roman" pitchFamily="18" charset="0"/>
              </a:rPr>
              <a:t> </a:t>
            </a:r>
            <a:r>
              <a:rPr lang="en-US" sz="2400" dirty="0" err="1">
                <a:cs typeface="Times New Roman" pitchFamily="18" charset="0"/>
              </a:rPr>
              <a:t>borç</a:t>
            </a:r>
            <a:r>
              <a:rPr lang="en-US" sz="2400" dirty="0">
                <a:cs typeface="Times New Roman" pitchFamily="18" charset="0"/>
              </a:rPr>
              <a:t> </a:t>
            </a:r>
            <a:r>
              <a:rPr lang="en-US" sz="2400" dirty="0" err="1">
                <a:cs typeface="Times New Roman" pitchFamily="18" charset="0"/>
              </a:rPr>
              <a:t>alanlar</a:t>
            </a:r>
            <a:r>
              <a:rPr lang="en-US" sz="2400" dirty="0">
                <a:cs typeface="Times New Roman" pitchFamily="18" charset="0"/>
              </a:rPr>
              <a:t> </a:t>
            </a:r>
            <a:r>
              <a:rPr lang="en-US" sz="2400" dirty="0" err="1">
                <a:cs typeface="Times New Roman" pitchFamily="18" charset="0"/>
              </a:rPr>
              <a:t>arasındaki</a:t>
            </a:r>
            <a:r>
              <a:rPr lang="en-US" sz="2400" dirty="0">
                <a:cs typeface="Times New Roman" pitchFamily="18" charset="0"/>
              </a:rPr>
              <a:t> </a:t>
            </a:r>
            <a:r>
              <a:rPr lang="en-US" sz="2400" dirty="0" err="1">
                <a:cs typeface="Times New Roman" pitchFamily="18" charset="0"/>
              </a:rPr>
              <a:t>finansal</a:t>
            </a:r>
            <a:r>
              <a:rPr lang="en-US" sz="2400" dirty="0">
                <a:cs typeface="Times New Roman" pitchFamily="18" charset="0"/>
              </a:rPr>
              <a:t> </a:t>
            </a:r>
            <a:r>
              <a:rPr lang="en-US" sz="2400" dirty="0" err="1">
                <a:cs typeface="Times New Roman" pitchFamily="18" charset="0"/>
              </a:rPr>
              <a:t>sözleşmeler</a:t>
            </a:r>
            <a:endParaRPr lang="en-US" sz="2400" dirty="0">
              <a:cs typeface="Times New Roman" pitchFamily="18" charset="0"/>
            </a:endParaRPr>
          </a:p>
          <a:p>
            <a:pPr lvl="1" indent="-365760">
              <a:lnSpc>
                <a:spcPct val="150000"/>
              </a:lnSpc>
              <a:spcBef>
                <a:spcPts val="0"/>
              </a:spcBef>
              <a:buFont typeface="Arial" panose="020B0604020202020204" pitchFamily="34" charset="0"/>
              <a:buChar char="•"/>
            </a:pPr>
            <a:r>
              <a:rPr lang="en-US" sz="2400" dirty="0" err="1">
                <a:cs typeface="Times New Roman" pitchFamily="18" charset="0"/>
              </a:rPr>
              <a:t>Girişimcilik</a:t>
            </a:r>
            <a:r>
              <a:rPr lang="en-US" sz="2400" dirty="0">
                <a:cs typeface="Times New Roman" pitchFamily="18" charset="0"/>
              </a:rPr>
              <a:t> </a:t>
            </a:r>
            <a:r>
              <a:rPr lang="en-US" sz="2400" dirty="0" err="1">
                <a:cs typeface="Times New Roman" pitchFamily="18" charset="0"/>
              </a:rPr>
              <a:t>ve</a:t>
            </a:r>
            <a:r>
              <a:rPr lang="en-US" sz="2400" dirty="0">
                <a:cs typeface="Times New Roman" pitchFamily="18" charset="0"/>
              </a:rPr>
              <a:t> </a:t>
            </a:r>
            <a:r>
              <a:rPr lang="en-US" sz="2400" dirty="0" err="1">
                <a:cs typeface="Times New Roman" pitchFamily="18" charset="0"/>
              </a:rPr>
              <a:t>çalışma</a:t>
            </a:r>
            <a:r>
              <a:rPr lang="en-US" sz="2400" dirty="0">
                <a:cs typeface="Times New Roman" pitchFamily="18" charset="0"/>
              </a:rPr>
              <a:t> </a:t>
            </a:r>
            <a:r>
              <a:rPr lang="en-US" sz="2400" dirty="0" err="1">
                <a:cs typeface="Times New Roman" pitchFamily="18" charset="0"/>
              </a:rPr>
              <a:t>ilişkilerine</a:t>
            </a:r>
            <a:r>
              <a:rPr lang="en-US" sz="2400" dirty="0">
                <a:cs typeface="Times New Roman" pitchFamily="18" charset="0"/>
              </a:rPr>
              <a:t> </a:t>
            </a:r>
            <a:r>
              <a:rPr lang="en-US" sz="2400" dirty="0" err="1">
                <a:cs typeface="Times New Roman" pitchFamily="18" charset="0"/>
              </a:rPr>
              <a:t>ilişkin</a:t>
            </a:r>
            <a:r>
              <a:rPr lang="en-US" sz="2400" dirty="0">
                <a:cs typeface="Times New Roman" pitchFamily="18" charset="0"/>
              </a:rPr>
              <a:t> </a:t>
            </a:r>
            <a:r>
              <a:rPr lang="en-US" sz="2400" dirty="0" err="1">
                <a:cs typeface="Times New Roman" pitchFamily="18" charset="0"/>
              </a:rPr>
              <a:t>yasalar</a:t>
            </a:r>
            <a:r>
              <a:rPr lang="en-US" sz="2400" dirty="0">
                <a:cs typeface="Times New Roman" pitchFamily="18" charset="0"/>
              </a:rPr>
              <a:t> </a:t>
            </a:r>
            <a:r>
              <a:rPr lang="en-US" sz="2400" dirty="0" err="1">
                <a:cs typeface="Times New Roman" pitchFamily="18" charset="0"/>
              </a:rPr>
              <a:t>ve</a:t>
            </a:r>
            <a:r>
              <a:rPr lang="en-US" sz="2400" dirty="0">
                <a:cs typeface="Times New Roman" pitchFamily="18" charset="0"/>
              </a:rPr>
              <a:t> </a:t>
            </a:r>
            <a:r>
              <a:rPr lang="en-US" sz="2400" dirty="0" err="1">
                <a:cs typeface="Times New Roman" pitchFamily="18" charset="0"/>
              </a:rPr>
              <a:t>kurumlar</a:t>
            </a:r>
            <a:endParaRPr lang="en-US" sz="2400" dirty="0">
              <a:cs typeface="Times New Roman" pitchFamily="18" charset="0"/>
            </a:endParaRPr>
          </a:p>
        </p:txBody>
      </p:sp>
    </p:spTree>
    <p:extLst>
      <p:ext uri="{BB962C8B-B14F-4D97-AF65-F5344CB8AC3E}">
        <p14:creationId xmlns:p14="http://schemas.microsoft.com/office/powerpoint/2010/main" val="1671332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838200"/>
          </a:xfrm>
        </p:spPr>
        <p:txBody>
          <a:bodyPr/>
          <a:lstStyle/>
          <a:p>
            <a:r>
              <a:rPr lang="en-US" sz="3600" dirty="0" err="1">
                <a:solidFill>
                  <a:schemeClr val="bg2"/>
                </a:solidFill>
              </a:rPr>
              <a:t>Büyümenin</a:t>
            </a:r>
            <a:r>
              <a:rPr lang="en-US" sz="3600" dirty="0">
                <a:solidFill>
                  <a:schemeClr val="bg2"/>
                </a:solidFill>
              </a:rPr>
              <a:t> </a:t>
            </a:r>
            <a:r>
              <a:rPr lang="en-US" sz="3600" dirty="0" err="1">
                <a:solidFill>
                  <a:schemeClr val="bg2"/>
                </a:solidFill>
              </a:rPr>
              <a:t>Yaklaşık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Temel</a:t>
            </a:r>
            <a:r>
              <a:rPr lang="en-US" sz="3600" dirty="0">
                <a:solidFill>
                  <a:schemeClr val="bg2"/>
                </a:solidFill>
              </a:rPr>
              <a:t> </a:t>
            </a:r>
            <a:r>
              <a:rPr lang="en-US" sz="3600" dirty="0" err="1">
                <a:solidFill>
                  <a:schemeClr val="bg2"/>
                </a:solidFill>
              </a:rPr>
              <a:t>Belirleyicileri</a:t>
            </a:r>
            <a:endParaRPr lang="en-IN" sz="2000" dirty="0">
              <a:solidFill>
                <a:schemeClr val="bg2"/>
              </a:solidFill>
            </a:endParaRPr>
          </a:p>
        </p:txBody>
      </p:sp>
      <p:sp>
        <p:nvSpPr>
          <p:cNvPr id="4" name="Content Placeholder 3"/>
          <p:cNvSpPr>
            <a:spLocks noGrp="1"/>
          </p:cNvSpPr>
          <p:nvPr>
            <p:ph sz="quarter" idx="10"/>
          </p:nvPr>
        </p:nvSpPr>
        <p:spPr>
          <a:xfrm>
            <a:off x="533400" y="1600200"/>
            <a:ext cx="8153400" cy="914400"/>
          </a:xfrm>
        </p:spPr>
        <p:txBody>
          <a:bodyPr/>
          <a:lstStyle/>
          <a:p>
            <a:pPr marL="0" indent="0" algn="ctr">
              <a:buNone/>
            </a:pPr>
            <a:r>
              <a:rPr lang="en-US" sz="2400" dirty="0" err="1"/>
              <a:t>Demokrasiye</a:t>
            </a:r>
            <a:r>
              <a:rPr lang="en-US" sz="2400" dirty="0"/>
              <a:t> </a:t>
            </a:r>
            <a:r>
              <a:rPr lang="en-US" sz="2400" dirty="0" err="1"/>
              <a:t>Geçtikten</a:t>
            </a:r>
            <a:r>
              <a:rPr lang="en-US" sz="2400" dirty="0"/>
              <a:t> Sonra </a:t>
            </a:r>
            <a:r>
              <a:rPr lang="en-US" sz="2400" dirty="0" err="1"/>
              <a:t>Büyüme</a:t>
            </a:r>
            <a:r>
              <a:rPr lang="en-US" sz="2400" dirty="0"/>
              <a:t> </a:t>
            </a:r>
            <a:r>
              <a:rPr lang="en-US" sz="2400" dirty="0" err="1"/>
              <a:t>Trendi</a:t>
            </a:r>
            <a:endParaRPr lang="en-IN" sz="2400" dirty="0"/>
          </a:p>
        </p:txBody>
      </p:sp>
      <p:pic>
        <p:nvPicPr>
          <p:cNvPr id="6146" name="Picture 2" descr="A line graph shows the change in GDP per capita after a democratization.&#10;The x axis shows years around democratization, ranging from minus 15 to 30 in increment of 5. The y axis shows change in GDP per capita, measured in log points, ranging from minus 5 to 25 in increment of 5. The graph shows a line which starts at 10 for minus 15 years. The line declines steadily with minor fluctuations, reaching a value of 0 at 0 years. It then rises on a steady upward curve, reaching a highest value of 20 at 23 years, before falling down to 15 at 30 years.&#10;&#10;See Table tab for an approximately yearly breakup of change in GDP value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2620" y="3048000"/>
            <a:ext cx="5402580" cy="29637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8465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381000"/>
            <a:ext cx="8229600" cy="609600"/>
          </a:xfrm>
        </p:spPr>
        <p:txBody>
          <a:bodyPr/>
          <a:lstStyle/>
          <a:p>
            <a:r>
              <a:rPr lang="en-US" sz="3600" dirty="0">
                <a:solidFill>
                  <a:schemeClr val="bg2"/>
                </a:solidFill>
              </a:rPr>
              <a:t>Why Isn’t the Whole World Developed?</a:t>
            </a:r>
          </a:p>
        </p:txBody>
      </p:sp>
      <p:sp>
        <p:nvSpPr>
          <p:cNvPr id="3" name="Content Placeholder 2"/>
          <p:cNvSpPr>
            <a:spLocks noGrp="1"/>
          </p:cNvSpPr>
          <p:nvPr>
            <p:ph idx="1"/>
          </p:nvPr>
        </p:nvSpPr>
        <p:spPr>
          <a:xfrm>
            <a:off x="228600" y="1600200"/>
            <a:ext cx="8763000" cy="4419600"/>
          </a:xfrm>
        </p:spPr>
        <p:txBody>
          <a:bodyPr/>
          <a:lstStyle/>
          <a:p>
            <a:pPr marL="0" indent="0">
              <a:lnSpc>
                <a:spcPct val="150000"/>
              </a:lnSpc>
              <a:spcBef>
                <a:spcPts val="600"/>
              </a:spcBef>
              <a:buNone/>
            </a:pPr>
            <a:r>
              <a:rPr lang="en-US" sz="2400" b="1" dirty="0"/>
              <a:t>The Big Picture</a:t>
            </a:r>
            <a:endParaRPr lang="en-US" sz="2400" b="1" dirty="0">
              <a:cs typeface="Times New Roman" pitchFamily="18" charset="0"/>
            </a:endParaRPr>
          </a:p>
          <a:p>
            <a:pPr marL="0" indent="0">
              <a:lnSpc>
                <a:spcPct val="150000"/>
              </a:lnSpc>
              <a:spcBef>
                <a:spcPts val="0"/>
              </a:spcBef>
              <a:buNone/>
            </a:pPr>
            <a:r>
              <a:rPr lang="en-US" sz="2400" dirty="0">
                <a:cs typeface="Times New Roman" pitchFamily="18" charset="0"/>
              </a:rPr>
              <a:t>Now that we understand the importance of accumulating physical capital, investing in human capital, and developing new technologies to the growth of GDP per capita and prosperity, why haven’t many countries done so?  What has prevented poor countries today from increasing the amounts of their factors of production to catch up to the level of prosperity of the United Stated and other developed countries? </a:t>
            </a:r>
          </a:p>
        </p:txBody>
      </p:sp>
    </p:spTree>
    <p:extLst>
      <p:ext uri="{BB962C8B-B14F-4D97-AF65-F5344CB8AC3E}">
        <p14:creationId xmlns:p14="http://schemas.microsoft.com/office/powerpoint/2010/main" val="780033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381000"/>
            <a:ext cx="8229600" cy="589980"/>
          </a:xfrm>
        </p:spPr>
        <p:txBody>
          <a:bodyPr/>
          <a:lstStyle/>
          <a:p>
            <a:r>
              <a:rPr lang="en-US" altLang="en-US" sz="3600" dirty="0"/>
              <a:t>Learning Objective</a:t>
            </a:r>
            <a:endParaRPr lang="en-IN" dirty="0"/>
          </a:p>
        </p:txBody>
      </p:sp>
      <p:sp>
        <p:nvSpPr>
          <p:cNvPr id="3" name="Content Placeholder 2"/>
          <p:cNvSpPr>
            <a:spLocks noGrp="1"/>
          </p:cNvSpPr>
          <p:nvPr>
            <p:ph idx="1"/>
          </p:nvPr>
        </p:nvSpPr>
        <p:spPr>
          <a:xfrm>
            <a:off x="457200" y="1447800"/>
            <a:ext cx="8305800" cy="4648200"/>
          </a:xfrm>
        </p:spPr>
        <p:txBody>
          <a:bodyPr/>
          <a:lstStyle/>
          <a:p>
            <a:pPr marL="0" indent="0">
              <a:lnSpc>
                <a:spcPct val="150000"/>
              </a:lnSpc>
              <a:buNone/>
            </a:pPr>
            <a:r>
              <a:rPr lang="en-US" sz="2800" dirty="0">
                <a:solidFill>
                  <a:schemeClr val="bg2"/>
                </a:solidFill>
                <a:cs typeface="Times New Roman" pitchFamily="18" charset="0"/>
              </a:rPr>
              <a:t>8.1 </a:t>
            </a:r>
            <a:r>
              <a:rPr lang="en-US" sz="2800" dirty="0">
                <a:cs typeface="Times New Roman" pitchFamily="18" charset="0"/>
              </a:rPr>
              <a:t>  Proximate Versus Fundamental Causes of 	Prosperity</a:t>
            </a:r>
          </a:p>
          <a:p>
            <a:pPr marL="0" indent="0">
              <a:lnSpc>
                <a:spcPct val="150000"/>
              </a:lnSpc>
              <a:buNone/>
            </a:pPr>
            <a:r>
              <a:rPr lang="en-US" sz="2800" dirty="0">
                <a:solidFill>
                  <a:schemeClr val="bg2"/>
                </a:solidFill>
                <a:cs typeface="Times New Roman" pitchFamily="18" charset="0"/>
              </a:rPr>
              <a:t>8.2 </a:t>
            </a:r>
            <a:r>
              <a:rPr lang="en-US" sz="2800" dirty="0">
                <a:cs typeface="Times New Roman" pitchFamily="18" charset="0"/>
              </a:rPr>
              <a:t>  Institutions and Economic Development</a:t>
            </a:r>
          </a:p>
          <a:p>
            <a:pPr marL="0" indent="0">
              <a:lnSpc>
                <a:spcPct val="150000"/>
              </a:lnSpc>
              <a:buNone/>
            </a:pPr>
            <a:r>
              <a:rPr lang="en-US" sz="2800" dirty="0">
                <a:cs typeface="Times New Roman" pitchFamily="18" charset="0"/>
              </a:rPr>
              <a:t>EBE Are Tropical and Semitropical Areas   </a:t>
            </a:r>
          </a:p>
          <a:p>
            <a:pPr marL="0" indent="0">
              <a:lnSpc>
                <a:spcPct val="150000"/>
              </a:lnSpc>
              <a:spcBef>
                <a:spcPts val="0"/>
              </a:spcBef>
              <a:buNone/>
            </a:pPr>
            <a:r>
              <a:rPr lang="en-US" sz="2800" dirty="0">
                <a:cs typeface="Times New Roman" pitchFamily="18" charset="0"/>
              </a:rPr>
              <a:t>        Condemned to Poverty by Their Geographies?</a:t>
            </a:r>
          </a:p>
          <a:p>
            <a:pPr marL="0" indent="0">
              <a:lnSpc>
                <a:spcPct val="150000"/>
              </a:lnSpc>
              <a:buNone/>
            </a:pPr>
            <a:r>
              <a:rPr lang="en-US" sz="2800" dirty="0">
                <a:solidFill>
                  <a:schemeClr val="bg2"/>
                </a:solidFill>
                <a:cs typeface="Times New Roman" pitchFamily="18" charset="0"/>
              </a:rPr>
              <a:t>8.3</a:t>
            </a:r>
            <a:r>
              <a:rPr lang="en-US" sz="2800" dirty="0">
                <a:cs typeface="Times New Roman" pitchFamily="18" charset="0"/>
              </a:rPr>
              <a:t>   Is Foreign Aid the Solution to World Poverty?</a:t>
            </a:r>
          </a:p>
        </p:txBody>
      </p:sp>
    </p:spTree>
    <p:extLst>
      <p:ext uri="{BB962C8B-B14F-4D97-AF65-F5344CB8AC3E}">
        <p14:creationId xmlns:p14="http://schemas.microsoft.com/office/powerpoint/2010/main" val="2347301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idx="4294967295"/>
          </p:nvPr>
        </p:nvSpPr>
        <p:spPr>
          <a:xfrm>
            <a:off x="457200" y="381000"/>
            <a:ext cx="8229600" cy="550652"/>
          </a:xfrm>
        </p:spPr>
        <p:txBody>
          <a:bodyPr/>
          <a:lstStyle/>
          <a:p>
            <a:r>
              <a:rPr lang="en-US" sz="3600" dirty="0"/>
              <a:t>Key Ideas </a:t>
            </a:r>
            <a:r>
              <a:rPr lang="en-US" sz="2000" dirty="0"/>
              <a:t>(1 of 2)</a:t>
            </a:r>
          </a:p>
        </p:txBody>
      </p:sp>
      <p:sp>
        <p:nvSpPr>
          <p:cNvPr id="2" name="Text Box 1"/>
          <p:cNvSpPr>
            <a:spLocks noGrp="1"/>
          </p:cNvSpPr>
          <p:nvPr>
            <p:ph idx="4294967295"/>
          </p:nvPr>
        </p:nvSpPr>
        <p:spPr>
          <a:xfrm>
            <a:off x="457200" y="1524000"/>
            <a:ext cx="8229600" cy="4572000"/>
          </a:xfrm>
        </p:spPr>
        <p:txBody>
          <a:bodyPr/>
          <a:lstStyle/>
          <a:p>
            <a:pPr marL="514350" indent="-514350">
              <a:lnSpc>
                <a:spcPct val="150000"/>
              </a:lnSpc>
              <a:buFont typeface="+mj-lt"/>
              <a:buAutoNum type="arabicPeriod"/>
            </a:pPr>
            <a:r>
              <a:rPr lang="en-US" sz="2800" dirty="0">
                <a:cs typeface="Times New Roman" pitchFamily="18" charset="0"/>
              </a:rPr>
              <a:t>Proximate causes of prosperity link prosperity and poverty of nations to the levels of inputs, while fundamental causes look for reasons why there are such differences in the levels of inputs. </a:t>
            </a:r>
          </a:p>
          <a:p>
            <a:pPr marL="514350" indent="-514350">
              <a:lnSpc>
                <a:spcPct val="150000"/>
              </a:lnSpc>
              <a:spcBef>
                <a:spcPts val="900"/>
              </a:spcBef>
              <a:buFont typeface="+mj-lt"/>
              <a:buAutoNum type="arabicPeriod"/>
            </a:pPr>
            <a:r>
              <a:rPr lang="en-US" sz="2800" dirty="0">
                <a:cs typeface="Times New Roman" pitchFamily="18" charset="0"/>
              </a:rPr>
              <a:t>The geography, culture, and institutions hypotheses advance different fundamental causes of prosperity.</a:t>
            </a:r>
          </a:p>
        </p:txBody>
      </p:sp>
    </p:spTree>
    <p:extLst>
      <p:ext uri="{BB962C8B-B14F-4D97-AF65-F5344CB8AC3E}">
        <p14:creationId xmlns:p14="http://schemas.microsoft.com/office/powerpoint/2010/main" val="628868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28600"/>
            <a:ext cx="8229600" cy="1097280"/>
          </a:xfrm>
        </p:spPr>
        <p:txBody>
          <a:bodyPr/>
          <a:lstStyle/>
          <a:p>
            <a:r>
              <a:rPr lang="en-US" sz="3600" dirty="0" err="1">
                <a:solidFill>
                  <a:schemeClr val="bg2"/>
                </a:solidFill>
              </a:rPr>
              <a:t>Büyümenin</a:t>
            </a:r>
            <a:r>
              <a:rPr lang="en-US" sz="3600" dirty="0">
                <a:solidFill>
                  <a:schemeClr val="bg2"/>
                </a:solidFill>
              </a:rPr>
              <a:t> </a:t>
            </a:r>
            <a:r>
              <a:rPr lang="en-US" sz="3600" dirty="0" err="1">
                <a:solidFill>
                  <a:schemeClr val="bg2"/>
                </a:solidFill>
              </a:rPr>
              <a:t>Yaklaşık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Temel</a:t>
            </a:r>
            <a:r>
              <a:rPr lang="en-US" sz="3600" dirty="0">
                <a:solidFill>
                  <a:schemeClr val="bg2"/>
                </a:solidFill>
              </a:rPr>
              <a:t> </a:t>
            </a:r>
            <a:r>
              <a:rPr lang="en-US" sz="3600" dirty="0" err="1">
                <a:solidFill>
                  <a:schemeClr val="bg2"/>
                </a:solidFill>
              </a:rPr>
              <a:t>Belirleyicileri</a:t>
            </a:r>
            <a:endParaRPr lang="en-IN" sz="2000" dirty="0">
              <a:solidFill>
                <a:schemeClr val="bg2"/>
              </a:solidFill>
            </a:endParaRPr>
          </a:p>
        </p:txBody>
      </p:sp>
      <p:pic>
        <p:nvPicPr>
          <p:cNvPr id="7" name="Picture 2" descr="A flow chart shows the fundamental and proximate causes of prosperity.&#10;&#10;&quot;The data illustrated by the flow chart is as follows:&#10;Fundamental clauses include: geography, culture, and institutions that lead to proximate causes that include: physical capital, human capital, and technology.&#10;Fundamental causes and proximate causes together lead to prosperity.&#10;&quot;&#10;&#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7470" y="2336800"/>
            <a:ext cx="6289062" cy="322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18394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520"/>
            <a:ext cx="8229600" cy="1097280"/>
          </a:xfrm>
        </p:spPr>
        <p:txBody>
          <a:bodyPr/>
          <a:lstStyle/>
          <a:p>
            <a:r>
              <a:rPr lang="en-US" sz="3600" dirty="0" err="1">
                <a:solidFill>
                  <a:schemeClr val="bg2"/>
                </a:solidFill>
              </a:rPr>
              <a:t>Büyümenin</a:t>
            </a:r>
            <a:r>
              <a:rPr lang="en-US" sz="3600" dirty="0">
                <a:solidFill>
                  <a:schemeClr val="bg2"/>
                </a:solidFill>
              </a:rPr>
              <a:t> </a:t>
            </a:r>
            <a:r>
              <a:rPr lang="en-US" sz="3600" dirty="0" err="1">
                <a:solidFill>
                  <a:schemeClr val="bg2"/>
                </a:solidFill>
              </a:rPr>
              <a:t>Yaklaşık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Temel</a:t>
            </a:r>
            <a:r>
              <a:rPr lang="en-US" sz="3600" dirty="0">
                <a:solidFill>
                  <a:schemeClr val="bg2"/>
                </a:solidFill>
              </a:rPr>
              <a:t> </a:t>
            </a:r>
            <a:r>
              <a:rPr lang="en-US" sz="3600" dirty="0" err="1">
                <a:solidFill>
                  <a:schemeClr val="bg2"/>
                </a:solidFill>
              </a:rPr>
              <a:t>Belirleyicileri</a:t>
            </a:r>
            <a:endParaRPr lang="en-IN" sz="2000" dirty="0">
              <a:solidFill>
                <a:schemeClr val="bg2"/>
              </a:solidFill>
            </a:endParaRPr>
          </a:p>
        </p:txBody>
      </p:sp>
      <p:sp>
        <p:nvSpPr>
          <p:cNvPr id="3" name="Learning Objective List"/>
          <p:cNvSpPr>
            <a:spLocks noGrp="1"/>
          </p:cNvSpPr>
          <p:nvPr>
            <p:ph sz="quarter" idx="10"/>
          </p:nvPr>
        </p:nvSpPr>
        <p:spPr>
          <a:xfrm>
            <a:off x="533400" y="2286000"/>
            <a:ext cx="8153400" cy="3886200"/>
          </a:xfrm>
        </p:spPr>
        <p:txBody>
          <a:bodyPr/>
          <a:lstStyle/>
          <a:p>
            <a:pPr marL="0" indent="0">
              <a:lnSpc>
                <a:spcPct val="150000"/>
              </a:lnSpc>
              <a:buNone/>
            </a:pPr>
            <a:r>
              <a:rPr lang="en-US" sz="2800" dirty="0" err="1">
                <a:cs typeface="Times New Roman" pitchFamily="18" charset="0"/>
              </a:rPr>
              <a:t>Temel</a:t>
            </a:r>
            <a:r>
              <a:rPr lang="en-US" sz="2800" dirty="0">
                <a:cs typeface="Times New Roman" pitchFamily="18" charset="0"/>
              </a:rPr>
              <a:t> </a:t>
            </a:r>
            <a:r>
              <a:rPr lang="en-US" sz="2800" dirty="0" err="1">
                <a:cs typeface="Times New Roman" pitchFamily="18" charset="0"/>
              </a:rPr>
              <a:t>yaklaşımlar</a:t>
            </a:r>
            <a:r>
              <a:rPr lang="en-US" sz="2800" dirty="0">
                <a:cs typeface="Times New Roman" pitchFamily="18" charset="0"/>
              </a:rPr>
              <a:t>:</a:t>
            </a:r>
          </a:p>
          <a:p>
            <a:pPr marL="0" indent="0">
              <a:lnSpc>
                <a:spcPct val="150000"/>
              </a:lnSpc>
              <a:spcBef>
                <a:spcPts val="2000"/>
              </a:spcBef>
              <a:buNone/>
            </a:pPr>
            <a:r>
              <a:rPr lang="en-US" sz="2800" dirty="0">
                <a:solidFill>
                  <a:schemeClr val="bg2"/>
                </a:solidFill>
                <a:cs typeface="Times New Roman" pitchFamily="18" charset="0"/>
              </a:rPr>
              <a:t>1.  </a:t>
            </a:r>
            <a:r>
              <a:rPr lang="en-US" sz="2800" dirty="0" err="1">
                <a:cs typeface="Times New Roman" pitchFamily="18" charset="0"/>
              </a:rPr>
              <a:t>Coğrafya</a:t>
            </a:r>
            <a:r>
              <a:rPr lang="en-US" sz="2800" dirty="0">
                <a:cs typeface="Times New Roman" pitchFamily="18" charset="0"/>
              </a:rPr>
              <a:t> </a:t>
            </a:r>
            <a:r>
              <a:rPr lang="en-US" sz="2800" dirty="0" err="1">
                <a:cs typeface="Times New Roman" pitchFamily="18" charset="0"/>
              </a:rPr>
              <a:t>tezi</a:t>
            </a:r>
            <a:endParaRPr lang="en-US" sz="2800" dirty="0">
              <a:cs typeface="Times New Roman" pitchFamily="18" charset="0"/>
            </a:endParaRPr>
          </a:p>
          <a:p>
            <a:pPr marL="0" indent="0">
              <a:lnSpc>
                <a:spcPct val="150000"/>
              </a:lnSpc>
              <a:buNone/>
            </a:pPr>
            <a:r>
              <a:rPr lang="en-US" sz="2800" dirty="0">
                <a:solidFill>
                  <a:schemeClr val="bg2"/>
                </a:solidFill>
                <a:cs typeface="Times New Roman" pitchFamily="18" charset="0"/>
              </a:rPr>
              <a:t>2.  </a:t>
            </a:r>
            <a:r>
              <a:rPr lang="en-US" sz="2800" dirty="0" err="1">
                <a:cs typeface="Times New Roman" pitchFamily="18" charset="0"/>
              </a:rPr>
              <a:t>Kültür</a:t>
            </a:r>
            <a:r>
              <a:rPr lang="en-US" sz="2800" dirty="0">
                <a:cs typeface="Times New Roman" pitchFamily="18" charset="0"/>
              </a:rPr>
              <a:t> </a:t>
            </a:r>
            <a:r>
              <a:rPr lang="en-US" sz="2800" dirty="0" err="1">
                <a:cs typeface="Times New Roman" pitchFamily="18" charset="0"/>
              </a:rPr>
              <a:t>tezi</a:t>
            </a:r>
            <a:endParaRPr lang="en-US" sz="2800" dirty="0">
              <a:cs typeface="Times New Roman" pitchFamily="18" charset="0"/>
            </a:endParaRPr>
          </a:p>
          <a:p>
            <a:pPr marL="0" indent="0">
              <a:lnSpc>
                <a:spcPct val="150000"/>
              </a:lnSpc>
              <a:buNone/>
            </a:pPr>
            <a:r>
              <a:rPr lang="en-US" sz="2800" dirty="0">
                <a:solidFill>
                  <a:schemeClr val="bg2"/>
                </a:solidFill>
                <a:cs typeface="Times New Roman" pitchFamily="18" charset="0"/>
              </a:rPr>
              <a:t>3.  </a:t>
            </a:r>
            <a:r>
              <a:rPr lang="en-US" sz="2800" dirty="0" err="1">
                <a:cs typeface="Times New Roman" pitchFamily="18" charset="0"/>
              </a:rPr>
              <a:t>Kurumlar</a:t>
            </a:r>
            <a:r>
              <a:rPr lang="en-US" sz="2800" dirty="0">
                <a:cs typeface="Times New Roman" pitchFamily="18" charset="0"/>
              </a:rPr>
              <a:t> </a:t>
            </a:r>
            <a:r>
              <a:rPr lang="en-US" sz="2800" dirty="0" err="1">
                <a:cs typeface="Times New Roman" pitchFamily="18" charset="0"/>
              </a:rPr>
              <a:t>tezi</a:t>
            </a:r>
            <a:endParaRPr lang="en-US" sz="2800" dirty="0">
              <a:cs typeface="Times New Roman" pitchFamily="18" charset="0"/>
            </a:endParaRPr>
          </a:p>
        </p:txBody>
      </p:sp>
    </p:spTree>
    <p:extLst>
      <p:ext uri="{BB962C8B-B14F-4D97-AF65-F5344CB8AC3E}">
        <p14:creationId xmlns:p14="http://schemas.microsoft.com/office/powerpoint/2010/main" val="3787791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50520"/>
            <a:ext cx="8229600" cy="1097280"/>
          </a:xfrm>
        </p:spPr>
        <p:txBody>
          <a:bodyPr/>
          <a:lstStyle/>
          <a:p>
            <a:r>
              <a:rPr lang="en-US" sz="3600" dirty="0" err="1">
                <a:solidFill>
                  <a:schemeClr val="bg2"/>
                </a:solidFill>
              </a:rPr>
              <a:t>Büyümenin</a:t>
            </a:r>
            <a:r>
              <a:rPr lang="en-US" sz="3600" dirty="0">
                <a:solidFill>
                  <a:schemeClr val="bg2"/>
                </a:solidFill>
              </a:rPr>
              <a:t> </a:t>
            </a:r>
            <a:r>
              <a:rPr lang="en-US" sz="3600" dirty="0" err="1">
                <a:solidFill>
                  <a:schemeClr val="bg2"/>
                </a:solidFill>
              </a:rPr>
              <a:t>Yaklaşık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Temel</a:t>
            </a:r>
            <a:r>
              <a:rPr lang="en-US" sz="3600" dirty="0">
                <a:solidFill>
                  <a:schemeClr val="bg2"/>
                </a:solidFill>
              </a:rPr>
              <a:t> </a:t>
            </a:r>
            <a:r>
              <a:rPr lang="en-US" sz="3600" dirty="0" err="1">
                <a:solidFill>
                  <a:schemeClr val="bg2"/>
                </a:solidFill>
              </a:rPr>
              <a:t>Belirleyicileri</a:t>
            </a:r>
            <a:endParaRPr lang="en-IN" sz="2000" dirty="0">
              <a:solidFill>
                <a:schemeClr val="bg2"/>
              </a:solidFill>
            </a:endParaRPr>
          </a:p>
        </p:txBody>
      </p:sp>
      <p:sp>
        <p:nvSpPr>
          <p:cNvPr id="15" name="Content Placeholder 14"/>
          <p:cNvSpPr>
            <a:spLocks noGrp="1"/>
          </p:cNvSpPr>
          <p:nvPr>
            <p:ph sz="quarter" idx="10"/>
          </p:nvPr>
        </p:nvSpPr>
        <p:spPr>
          <a:xfrm>
            <a:off x="762000" y="1752600"/>
            <a:ext cx="7848600" cy="533400"/>
          </a:xfrm>
        </p:spPr>
        <p:txBody>
          <a:bodyPr/>
          <a:lstStyle/>
          <a:p>
            <a:pPr marL="0" indent="0" algn="ctr">
              <a:buNone/>
            </a:pPr>
            <a:r>
              <a:rPr lang="en-US" sz="2800" dirty="0"/>
              <a:t>GDP per Capita (2009 Constant Dollars)</a:t>
            </a:r>
          </a:p>
        </p:txBody>
      </p:sp>
      <p:sp>
        <p:nvSpPr>
          <p:cNvPr id="16" name="Content Placeholder 15"/>
          <p:cNvSpPr>
            <a:spLocks noGrp="1"/>
          </p:cNvSpPr>
          <p:nvPr>
            <p:ph sz="quarter" idx="4294967295"/>
          </p:nvPr>
        </p:nvSpPr>
        <p:spPr>
          <a:xfrm>
            <a:off x="152400" y="3698862"/>
            <a:ext cx="1355725" cy="228600"/>
          </a:xfrm>
        </p:spPr>
        <p:txBody>
          <a:bodyPr/>
          <a:lstStyle/>
          <a:p>
            <a:pPr marL="0" indent="0">
              <a:buNone/>
            </a:pPr>
            <a:r>
              <a:rPr lang="en-US" sz="1400" dirty="0"/>
              <a:t>Tropic of Cancer</a:t>
            </a:r>
          </a:p>
        </p:txBody>
      </p:sp>
      <p:sp>
        <p:nvSpPr>
          <p:cNvPr id="17" name="Content Placeholder 16"/>
          <p:cNvSpPr>
            <a:spLocks noGrp="1"/>
          </p:cNvSpPr>
          <p:nvPr>
            <p:ph sz="quarter" idx="4294967295"/>
          </p:nvPr>
        </p:nvSpPr>
        <p:spPr>
          <a:xfrm>
            <a:off x="304800" y="4491038"/>
            <a:ext cx="1127125" cy="461962"/>
          </a:xfrm>
        </p:spPr>
        <p:txBody>
          <a:bodyPr/>
          <a:lstStyle/>
          <a:p>
            <a:pPr marL="0" indent="0">
              <a:buNone/>
            </a:pPr>
            <a:r>
              <a:rPr lang="en-US" sz="1400" dirty="0"/>
              <a:t>Tropic of Capricorn</a:t>
            </a:r>
          </a:p>
        </p:txBody>
      </p:sp>
      <p:grpSp>
        <p:nvGrpSpPr>
          <p:cNvPr id="3" name="Group 2" descr="A world map shows GDP per Capita of various countries in 2009. Tropic of Cancer passes through Mexico, Bahamas, Algeria, Libya, Saudi Arabia, India, and Myanmar. Tropic of Capricorn passes through Brazil, South Africa, Madagascar, and Australia.&#10;&quot;The world map shows that the countries that lie above the Tropic of Cancer mostly have GDP per capita in the range of 13,042 to 47,935.&#10;The countries that lie below the Tropic of Cancer have GDP per capita in the range of 581 to 13,041, with New Zealand and Australia being an exception, with 26,895 to 47,935 GDP per capita.&quot;&#10;"/>
          <p:cNvGrpSpPr/>
          <p:nvPr/>
        </p:nvGrpSpPr>
        <p:grpSpPr>
          <a:xfrm>
            <a:off x="990600" y="2438400"/>
            <a:ext cx="7467600" cy="3654284"/>
            <a:chOff x="990600" y="2438400"/>
            <a:chExt cx="7467600" cy="3654284"/>
          </a:xfrm>
        </p:grpSpPr>
        <p:pic>
          <p:nvPicPr>
            <p:cNvPr id="18" name="Picture 17" descr="A map illustrates GDP per capita."/>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73490" y="2438400"/>
              <a:ext cx="6209070" cy="3654284"/>
            </a:xfrm>
            <a:prstGeom prst="rect">
              <a:avLst/>
            </a:prstGeom>
            <a:ln>
              <a:solidFill>
                <a:schemeClr val="tx1"/>
              </a:solidFill>
            </a:ln>
          </p:spPr>
        </p:pic>
        <p:cxnSp>
          <p:nvCxnSpPr>
            <p:cNvPr id="20" name="Straight Connector 19"/>
            <p:cNvCxnSpPr/>
            <p:nvPr/>
          </p:nvCxnSpPr>
          <p:spPr>
            <a:xfrm>
              <a:off x="1066800" y="4714240"/>
              <a:ext cx="7391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990600" y="3927462"/>
              <a:ext cx="737485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47746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143000"/>
          </a:xfrm>
        </p:spPr>
        <p:txBody>
          <a:bodyPr/>
          <a:lstStyle/>
          <a:p>
            <a:r>
              <a:rPr lang="en-US" sz="3600" dirty="0" err="1">
                <a:solidFill>
                  <a:schemeClr val="bg2"/>
                </a:solidFill>
              </a:rPr>
              <a:t>Büyümenin</a:t>
            </a:r>
            <a:r>
              <a:rPr lang="en-US" sz="3600" dirty="0">
                <a:solidFill>
                  <a:schemeClr val="bg2"/>
                </a:solidFill>
              </a:rPr>
              <a:t> </a:t>
            </a:r>
            <a:r>
              <a:rPr lang="en-US" sz="3600" dirty="0" err="1">
                <a:solidFill>
                  <a:schemeClr val="bg2"/>
                </a:solidFill>
              </a:rPr>
              <a:t>Yaklaşık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Temel</a:t>
            </a:r>
            <a:r>
              <a:rPr lang="en-US" sz="3600" dirty="0">
                <a:solidFill>
                  <a:schemeClr val="bg2"/>
                </a:solidFill>
              </a:rPr>
              <a:t> </a:t>
            </a:r>
            <a:r>
              <a:rPr lang="en-US" sz="3600" dirty="0" err="1">
                <a:solidFill>
                  <a:schemeClr val="bg2"/>
                </a:solidFill>
              </a:rPr>
              <a:t>Belirleyicileri</a:t>
            </a:r>
            <a:endParaRPr lang="en-IN" sz="2000" dirty="0">
              <a:solidFill>
                <a:schemeClr val="bg2"/>
              </a:solidFill>
            </a:endParaRPr>
          </a:p>
        </p:txBody>
      </p:sp>
      <p:sp>
        <p:nvSpPr>
          <p:cNvPr id="2" name="Content Placeholder 1"/>
          <p:cNvSpPr>
            <a:spLocks noGrp="1"/>
          </p:cNvSpPr>
          <p:nvPr>
            <p:ph sz="quarter" idx="10"/>
          </p:nvPr>
        </p:nvSpPr>
        <p:spPr>
          <a:xfrm>
            <a:off x="457200" y="1676400"/>
            <a:ext cx="8153400" cy="1828800"/>
          </a:xfrm>
        </p:spPr>
        <p:txBody>
          <a:bodyPr/>
          <a:lstStyle/>
          <a:p>
            <a:pPr marL="0" indent="0">
              <a:lnSpc>
                <a:spcPct val="150000"/>
              </a:lnSpc>
              <a:spcBef>
                <a:spcPts val="0"/>
              </a:spcBef>
              <a:buNone/>
            </a:pPr>
            <a:r>
              <a:rPr lang="en-US" sz="2800" dirty="0" err="1">
                <a:cs typeface="Times New Roman" pitchFamily="18" charset="0"/>
              </a:rPr>
              <a:t>Fransız</a:t>
            </a:r>
            <a:r>
              <a:rPr lang="en-US" sz="2800" dirty="0">
                <a:cs typeface="Times New Roman" pitchFamily="18" charset="0"/>
              </a:rPr>
              <a:t> </a:t>
            </a:r>
            <a:r>
              <a:rPr lang="en-US" sz="2800" dirty="0" err="1">
                <a:cs typeface="Times New Roman" pitchFamily="18" charset="0"/>
              </a:rPr>
              <a:t>felsefeci</a:t>
            </a:r>
            <a:r>
              <a:rPr lang="en-US" sz="2800" dirty="0">
                <a:cs typeface="Times New Roman" pitchFamily="18" charset="0"/>
              </a:rPr>
              <a:t> Montesquieu </a:t>
            </a:r>
          </a:p>
          <a:p>
            <a:pPr marL="0" indent="0">
              <a:lnSpc>
                <a:spcPct val="150000"/>
              </a:lnSpc>
              <a:spcBef>
                <a:spcPts val="0"/>
              </a:spcBef>
              <a:buNone/>
            </a:pPr>
            <a:r>
              <a:rPr lang="en-US" sz="2800" dirty="0" err="1">
                <a:cs typeface="Times New Roman" pitchFamily="18" charset="0"/>
              </a:rPr>
              <a:t>İngiliz</a:t>
            </a:r>
            <a:r>
              <a:rPr lang="en-US" sz="2800" dirty="0">
                <a:cs typeface="Times New Roman" pitchFamily="18" charset="0"/>
              </a:rPr>
              <a:t> </a:t>
            </a:r>
            <a:r>
              <a:rPr lang="en-US" sz="2800" dirty="0" err="1">
                <a:cs typeface="Times New Roman" pitchFamily="18" charset="0"/>
              </a:rPr>
              <a:t>iktisatçı</a:t>
            </a:r>
            <a:r>
              <a:rPr lang="en-US" sz="2800" dirty="0">
                <a:cs typeface="Times New Roman" pitchFamily="18" charset="0"/>
              </a:rPr>
              <a:t> Alfred Marshall </a:t>
            </a:r>
            <a:r>
              <a:rPr lang="en-US" sz="2800" dirty="0" err="1">
                <a:cs typeface="Times New Roman" pitchFamily="18" charset="0"/>
              </a:rPr>
              <a:t>tropikal</a:t>
            </a:r>
            <a:r>
              <a:rPr lang="en-US" sz="2800" dirty="0">
                <a:cs typeface="Times New Roman" pitchFamily="18" charset="0"/>
              </a:rPr>
              <a:t> </a:t>
            </a:r>
            <a:r>
              <a:rPr lang="en-US" sz="2800" dirty="0" err="1">
                <a:cs typeface="Times New Roman" pitchFamily="18" charset="0"/>
              </a:rPr>
              <a:t>iklim</a:t>
            </a:r>
            <a:r>
              <a:rPr lang="en-US" sz="2800" dirty="0">
                <a:cs typeface="Times New Roman" pitchFamily="18" charset="0"/>
              </a:rPr>
              <a:t> </a:t>
            </a:r>
            <a:r>
              <a:rPr lang="en-US" sz="2800" dirty="0" err="1">
                <a:cs typeface="Times New Roman" pitchFamily="18" charset="0"/>
              </a:rPr>
              <a:t>tezleri</a:t>
            </a:r>
            <a:endParaRPr lang="en-US" sz="2800" dirty="0">
              <a:cs typeface="Times New Roman" pitchFamily="18" charset="0"/>
            </a:endParaRPr>
          </a:p>
        </p:txBody>
      </p:sp>
      <p:pic>
        <p:nvPicPr>
          <p:cNvPr id="4" name="Picture 2" descr="A photo shows potrait french lawyer and political philosopher Montesquieu."/>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724006" y="3770186"/>
            <a:ext cx="1953914" cy="2554414"/>
          </a:xfrm>
          <a:prstGeom prst="rect">
            <a:avLst/>
          </a:prstGeom>
          <a:noFill/>
          <a:ln>
            <a:solidFill>
              <a:srgbClr val="000000"/>
            </a:solidFill>
          </a:ln>
          <a:extLst>
            <a:ext uri="{909E8E84-426E-40DD-AFC4-6F175D3DCCD1}">
              <a14:hiddenFill xmlns:a14="http://schemas.microsoft.com/office/drawing/2010/main">
                <a:solidFill>
                  <a:srgbClr val="FFFFFF"/>
                </a:solidFill>
              </a14:hiddenFill>
            </a:ext>
          </a:extLst>
        </p:spPr>
      </p:pic>
      <p:pic>
        <p:nvPicPr>
          <p:cNvPr id="5" name="Picture 4" descr="A photo shows potrait of british economist Alfred Marshall"/>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46070" y="3808074"/>
            <a:ext cx="1783050" cy="2516526"/>
          </a:xfrm>
          <a:prstGeom prst="rect">
            <a:avLst/>
          </a:prstGeom>
          <a:noFill/>
          <a:ln>
            <a:solidFill>
              <a:srgbClr val="00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5021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520"/>
            <a:ext cx="8229600" cy="1097280"/>
          </a:xfrm>
        </p:spPr>
        <p:txBody>
          <a:bodyPr/>
          <a:lstStyle/>
          <a:p>
            <a:r>
              <a:rPr lang="en-US" sz="3600" dirty="0" err="1">
                <a:solidFill>
                  <a:schemeClr val="bg2"/>
                </a:solidFill>
              </a:rPr>
              <a:t>Büyümenin</a:t>
            </a:r>
            <a:r>
              <a:rPr lang="en-US" sz="3600" dirty="0">
                <a:solidFill>
                  <a:schemeClr val="bg2"/>
                </a:solidFill>
              </a:rPr>
              <a:t> </a:t>
            </a:r>
            <a:r>
              <a:rPr lang="en-US" sz="3600" dirty="0" err="1">
                <a:solidFill>
                  <a:schemeClr val="bg2"/>
                </a:solidFill>
              </a:rPr>
              <a:t>Yaklaşık</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Temel</a:t>
            </a:r>
            <a:r>
              <a:rPr lang="en-US" sz="3600" dirty="0">
                <a:solidFill>
                  <a:schemeClr val="bg2"/>
                </a:solidFill>
              </a:rPr>
              <a:t> </a:t>
            </a:r>
            <a:r>
              <a:rPr lang="en-US" sz="3600" dirty="0" err="1">
                <a:solidFill>
                  <a:schemeClr val="bg2"/>
                </a:solidFill>
              </a:rPr>
              <a:t>Belirleyicileri</a:t>
            </a:r>
            <a:endParaRPr lang="en-IN" sz="2000" dirty="0">
              <a:solidFill>
                <a:schemeClr val="bg2"/>
              </a:solidFill>
            </a:endParaRPr>
          </a:p>
        </p:txBody>
      </p:sp>
      <p:sp>
        <p:nvSpPr>
          <p:cNvPr id="3" name="Content Placeholder 2"/>
          <p:cNvSpPr>
            <a:spLocks noGrp="1"/>
          </p:cNvSpPr>
          <p:nvPr>
            <p:ph sz="quarter" idx="10"/>
          </p:nvPr>
        </p:nvSpPr>
        <p:spPr>
          <a:xfrm>
            <a:off x="457200" y="2133600"/>
            <a:ext cx="8305800" cy="3886200"/>
          </a:xfrm>
        </p:spPr>
        <p:txBody>
          <a:bodyPr>
            <a:noAutofit/>
          </a:bodyPr>
          <a:lstStyle/>
          <a:p>
            <a:pPr marL="0" indent="0">
              <a:lnSpc>
                <a:spcPct val="150000"/>
              </a:lnSpc>
              <a:spcBef>
                <a:spcPts val="0"/>
              </a:spcBef>
              <a:buNone/>
            </a:pPr>
            <a:r>
              <a:rPr lang="en-US" sz="2400" dirty="0" err="1">
                <a:cs typeface="Times New Roman" pitchFamily="18" charset="0"/>
              </a:rPr>
              <a:t>Toplumsal</a:t>
            </a:r>
            <a:r>
              <a:rPr lang="en-US" sz="2400" dirty="0">
                <a:cs typeface="Times New Roman" pitchFamily="18" charset="0"/>
              </a:rPr>
              <a:t> </a:t>
            </a:r>
            <a:r>
              <a:rPr lang="en-US" sz="2400" dirty="0" err="1">
                <a:cs typeface="Times New Roman" pitchFamily="18" charset="0"/>
              </a:rPr>
              <a:t>değerler</a:t>
            </a:r>
            <a:r>
              <a:rPr lang="en-US" sz="2400" dirty="0">
                <a:cs typeface="Times New Roman" pitchFamily="18" charset="0"/>
              </a:rPr>
              <a:t> </a:t>
            </a:r>
            <a:r>
              <a:rPr lang="en-US" sz="2400" dirty="0" err="1">
                <a:cs typeface="Times New Roman" pitchFamily="18" charset="0"/>
              </a:rPr>
              <a:t>normlar</a:t>
            </a:r>
            <a:endParaRPr lang="en-US" sz="2400" dirty="0">
              <a:cs typeface="Times New Roman" pitchFamily="18" charset="0"/>
            </a:endParaRPr>
          </a:p>
          <a:p>
            <a:pPr marL="0" indent="0">
              <a:lnSpc>
                <a:spcPct val="150000"/>
              </a:lnSpc>
              <a:spcBef>
                <a:spcPts val="0"/>
              </a:spcBef>
              <a:buNone/>
            </a:pPr>
            <a:r>
              <a:rPr lang="en-US" sz="2400" dirty="0" err="1">
                <a:cs typeface="Times New Roman" pitchFamily="18" charset="0"/>
              </a:rPr>
              <a:t>Kültürel</a:t>
            </a:r>
            <a:r>
              <a:rPr lang="en-US" sz="2400" dirty="0">
                <a:cs typeface="Times New Roman" pitchFamily="18" charset="0"/>
              </a:rPr>
              <a:t> </a:t>
            </a:r>
            <a:r>
              <a:rPr lang="en-US" sz="2400" dirty="0" err="1">
                <a:cs typeface="Times New Roman" pitchFamily="18" charset="0"/>
              </a:rPr>
              <a:t>çeşitlilik</a:t>
            </a:r>
            <a:r>
              <a:rPr lang="en-US" sz="2400" dirty="0">
                <a:cs typeface="Times New Roman" pitchFamily="18" charset="0"/>
              </a:rPr>
              <a:t>:</a:t>
            </a:r>
          </a:p>
          <a:p>
            <a:pPr lvl="1">
              <a:lnSpc>
                <a:spcPct val="150000"/>
              </a:lnSpc>
              <a:spcBef>
                <a:spcPts val="0"/>
              </a:spcBef>
              <a:buFont typeface="Arial"/>
              <a:buChar char="•"/>
            </a:pPr>
            <a:r>
              <a:rPr lang="en-US" sz="2400" dirty="0">
                <a:cs typeface="Times New Roman" pitchFamily="18" charset="0"/>
              </a:rPr>
              <a:t> Dini </a:t>
            </a:r>
            <a:r>
              <a:rPr lang="en-US" sz="2400" dirty="0" err="1">
                <a:cs typeface="Times New Roman" pitchFamily="18" charset="0"/>
              </a:rPr>
              <a:t>inançlar</a:t>
            </a:r>
            <a:endParaRPr lang="en-US" sz="2400" dirty="0">
              <a:cs typeface="Times New Roman" pitchFamily="18" charset="0"/>
            </a:endParaRPr>
          </a:p>
          <a:p>
            <a:pPr lvl="1">
              <a:lnSpc>
                <a:spcPct val="150000"/>
              </a:lnSpc>
              <a:spcBef>
                <a:spcPts val="0"/>
              </a:spcBef>
              <a:buFont typeface="Arial"/>
              <a:buChar char="•"/>
            </a:pPr>
            <a:r>
              <a:rPr lang="en-US" sz="2400" dirty="0" err="1">
                <a:cs typeface="Times New Roman" pitchFamily="18" charset="0"/>
              </a:rPr>
              <a:t>Toplumsal</a:t>
            </a:r>
            <a:r>
              <a:rPr lang="en-US" sz="2400" dirty="0">
                <a:cs typeface="Times New Roman" pitchFamily="18" charset="0"/>
              </a:rPr>
              <a:t> </a:t>
            </a:r>
            <a:r>
              <a:rPr lang="en-US" sz="2400" dirty="0" err="1">
                <a:cs typeface="Times New Roman" pitchFamily="18" charset="0"/>
              </a:rPr>
              <a:t>normlar</a:t>
            </a:r>
            <a:endParaRPr lang="en-US" sz="2400" dirty="0">
              <a:cs typeface="Times New Roman" pitchFamily="18" charset="0"/>
            </a:endParaRPr>
          </a:p>
          <a:p>
            <a:pPr lvl="1">
              <a:lnSpc>
                <a:spcPct val="150000"/>
              </a:lnSpc>
              <a:spcBef>
                <a:spcPts val="0"/>
              </a:spcBef>
              <a:buFont typeface="Arial"/>
              <a:buChar char="•"/>
            </a:pPr>
            <a:r>
              <a:rPr lang="en-US" sz="2400" dirty="0" err="1">
                <a:cs typeface="Times New Roman" pitchFamily="18" charset="0"/>
              </a:rPr>
              <a:t>Toplumsal</a:t>
            </a:r>
            <a:r>
              <a:rPr lang="en-US" sz="2400" dirty="0">
                <a:cs typeface="Times New Roman" pitchFamily="18" charset="0"/>
              </a:rPr>
              <a:t> </a:t>
            </a:r>
            <a:r>
              <a:rPr lang="en-US" sz="2400" dirty="0" err="1">
                <a:cs typeface="Times New Roman" pitchFamily="18" charset="0"/>
              </a:rPr>
              <a:t>değerler</a:t>
            </a:r>
            <a:endParaRPr lang="en-US" sz="2400" dirty="0">
              <a:cs typeface="Times New Roman" pitchFamily="18" charset="0"/>
            </a:endParaRPr>
          </a:p>
        </p:txBody>
      </p:sp>
    </p:spTree>
    <p:extLst>
      <p:ext uri="{BB962C8B-B14F-4D97-AF65-F5344CB8AC3E}">
        <p14:creationId xmlns:p14="http://schemas.microsoft.com/office/powerpoint/2010/main" val="2527538573"/>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7563</TotalTime>
  <Words>668</Words>
  <Application>Microsoft Macintosh PowerPoint</Application>
  <PresentationFormat>On-screen Show (4:3)</PresentationFormat>
  <Paragraphs>92</Paragraphs>
  <Slides>15</Slides>
  <Notes>15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Times New Roman</vt:lpstr>
      <vt:lpstr>Verdana</vt:lpstr>
      <vt:lpstr>Wingdings</vt:lpstr>
      <vt:lpstr>508 Lecture</vt:lpstr>
      <vt:lpstr>Custom Design</vt:lpstr>
      <vt:lpstr>Makroiktisat</vt:lpstr>
      <vt:lpstr>Why Isn’t the Whole World Developed?</vt:lpstr>
      <vt:lpstr>Learning Objective</vt:lpstr>
      <vt:lpstr>Key Ideas (1 of 2)</vt:lpstr>
      <vt:lpstr>Büyümenin Yaklaşık ve Temel Belirleyicileri</vt:lpstr>
      <vt:lpstr>Büyümenin Yaklaşık ve Temel Belirleyicileri</vt:lpstr>
      <vt:lpstr>Büyümenin Yaklaşık ve Temel Belirleyicileri</vt:lpstr>
      <vt:lpstr>Büyümenin Yaklaşık ve Temel Belirleyicileri</vt:lpstr>
      <vt:lpstr>Büyümenin Yaklaşık ve Temel Belirleyicileri</vt:lpstr>
      <vt:lpstr>Büyümenin Yaklaşık ve Temel Belirleyicileri</vt:lpstr>
      <vt:lpstr>Büyümenin Yaklaşık ve Temel Belirleyicileri</vt:lpstr>
      <vt:lpstr>Büyümenin Yaklaşık ve Temel Belirleyicileri</vt:lpstr>
      <vt:lpstr>Büyümenin Yaklaşık ve Temel Belirleyicileri</vt:lpstr>
      <vt:lpstr>Büyümenin Yaklaşık ve Temel Belirleyicileri</vt:lpstr>
      <vt:lpstr>Büyümenin Yaklaşık ve Temel Belirleyicileri</vt:lpstr>
    </vt:vector>
  </TitlesOfParts>
  <Company>Integra Software Servces Pvt. Ltd.</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dc:title>
  <dc:subject>Economics</dc:subject>
  <dc:creator>Acemoglu, Laibson &amp;  List</dc:creator>
  <cp:keywords>Economics</cp:keywords>
  <cp:lastModifiedBy>Microsoft Office User</cp:lastModifiedBy>
  <cp:revision>344</cp:revision>
  <dcterms:created xsi:type="dcterms:W3CDTF">2014-07-14T20:04:21Z</dcterms:created>
  <dcterms:modified xsi:type="dcterms:W3CDTF">2020-03-14T11:36:01Z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682740</vt:lpwstr>
  </property>
  <property fmtid="{D5CDD505-2E9C-101B-9397-08002B2CF9AE}" pid="3" name="Offisync_UpdateToken">
    <vt:lpwstr>1</vt:lpwstr>
  </property>
  <property fmtid="{D5CDD505-2E9C-101B-9397-08002B2CF9AE}" pid="4" name="Offisync_ProviderInitializationData">
    <vt:lpwstr>https://neo.pearson.com</vt:lpwstr>
  </property>
  <property fmtid="{D5CDD505-2E9C-101B-9397-08002B2CF9AE}" pid="5" name="Jive_LatestUserAccountName">
    <vt:lpwstr>shinyr</vt:lpwstr>
  </property>
  <property fmtid="{D5CDD505-2E9C-101B-9397-08002B2CF9AE}" pid="6" name="Offisync_ServerID">
    <vt:lpwstr>7e960520-0e88-4f05-9fa0-24079b61e486</vt:lpwstr>
  </property>
  <property fmtid="{D5CDD505-2E9C-101B-9397-08002B2CF9AE}" pid="7" name="Jive_VersionGuid">
    <vt:lpwstr>d35f936a-ffc5-40e3-94ed-7eab6fe38a10</vt:lpwstr>
  </property>
</Properties>
</file>