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59" r:id="rId6"/>
    <p:sldId id="260" r:id="rId7"/>
    <p:sldId id="261" r:id="rId8"/>
    <p:sldId id="262" r:id="rId9"/>
    <p:sldId id="263" r:id="rId10"/>
    <p:sldId id="26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2E69597-ADE9-4C1D-BC5B-3AA537E9201B}"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89475F-154D-47D8-A9F4-DEE7F51D8853}" type="slidenum">
              <a:rPr lang="tr-TR" smtClean="0"/>
              <a:t>‹#›</a:t>
            </a:fld>
            <a:endParaRPr lang="tr-TR"/>
          </a:p>
        </p:txBody>
      </p:sp>
    </p:spTree>
    <p:extLst>
      <p:ext uri="{BB962C8B-B14F-4D97-AF65-F5344CB8AC3E}">
        <p14:creationId xmlns:p14="http://schemas.microsoft.com/office/powerpoint/2010/main" val="1476115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2E69597-ADE9-4C1D-BC5B-3AA537E9201B}"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89475F-154D-47D8-A9F4-DEE7F51D8853}" type="slidenum">
              <a:rPr lang="tr-TR" smtClean="0"/>
              <a:t>‹#›</a:t>
            </a:fld>
            <a:endParaRPr lang="tr-TR"/>
          </a:p>
        </p:txBody>
      </p:sp>
    </p:spTree>
    <p:extLst>
      <p:ext uri="{BB962C8B-B14F-4D97-AF65-F5344CB8AC3E}">
        <p14:creationId xmlns:p14="http://schemas.microsoft.com/office/powerpoint/2010/main" val="1549628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2E69597-ADE9-4C1D-BC5B-3AA537E9201B}"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89475F-154D-47D8-A9F4-DEE7F51D8853}" type="slidenum">
              <a:rPr lang="tr-TR" smtClean="0"/>
              <a:t>‹#›</a:t>
            </a:fld>
            <a:endParaRPr lang="tr-TR"/>
          </a:p>
        </p:txBody>
      </p:sp>
    </p:spTree>
    <p:extLst>
      <p:ext uri="{BB962C8B-B14F-4D97-AF65-F5344CB8AC3E}">
        <p14:creationId xmlns:p14="http://schemas.microsoft.com/office/powerpoint/2010/main" val="2727863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2E69597-ADE9-4C1D-BC5B-3AA537E9201B}"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89475F-154D-47D8-A9F4-DEE7F51D8853}" type="slidenum">
              <a:rPr lang="tr-TR" smtClean="0"/>
              <a:t>‹#›</a:t>
            </a:fld>
            <a:endParaRPr lang="tr-TR"/>
          </a:p>
        </p:txBody>
      </p:sp>
    </p:spTree>
    <p:extLst>
      <p:ext uri="{BB962C8B-B14F-4D97-AF65-F5344CB8AC3E}">
        <p14:creationId xmlns:p14="http://schemas.microsoft.com/office/powerpoint/2010/main" val="525039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2E69597-ADE9-4C1D-BC5B-3AA537E9201B}"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89475F-154D-47D8-A9F4-DEE7F51D8853}" type="slidenum">
              <a:rPr lang="tr-TR" smtClean="0"/>
              <a:t>‹#›</a:t>
            </a:fld>
            <a:endParaRPr lang="tr-TR"/>
          </a:p>
        </p:txBody>
      </p:sp>
    </p:spTree>
    <p:extLst>
      <p:ext uri="{BB962C8B-B14F-4D97-AF65-F5344CB8AC3E}">
        <p14:creationId xmlns:p14="http://schemas.microsoft.com/office/powerpoint/2010/main" val="3893360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2E69597-ADE9-4C1D-BC5B-3AA537E9201B}" type="datetimeFigureOut">
              <a:rPr lang="tr-TR" smtClean="0"/>
              <a:t>18.05.2019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E89475F-154D-47D8-A9F4-DEE7F51D8853}" type="slidenum">
              <a:rPr lang="tr-TR" smtClean="0"/>
              <a:t>‹#›</a:t>
            </a:fld>
            <a:endParaRPr lang="tr-TR"/>
          </a:p>
        </p:txBody>
      </p:sp>
    </p:spTree>
    <p:extLst>
      <p:ext uri="{BB962C8B-B14F-4D97-AF65-F5344CB8AC3E}">
        <p14:creationId xmlns:p14="http://schemas.microsoft.com/office/powerpoint/2010/main" val="3478085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2E69597-ADE9-4C1D-BC5B-3AA537E9201B}" type="datetimeFigureOut">
              <a:rPr lang="tr-TR" smtClean="0"/>
              <a:t>18.05.2019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E89475F-154D-47D8-A9F4-DEE7F51D8853}" type="slidenum">
              <a:rPr lang="tr-TR" smtClean="0"/>
              <a:t>‹#›</a:t>
            </a:fld>
            <a:endParaRPr lang="tr-TR"/>
          </a:p>
        </p:txBody>
      </p:sp>
    </p:spTree>
    <p:extLst>
      <p:ext uri="{BB962C8B-B14F-4D97-AF65-F5344CB8AC3E}">
        <p14:creationId xmlns:p14="http://schemas.microsoft.com/office/powerpoint/2010/main" val="3325252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2E69597-ADE9-4C1D-BC5B-3AA537E9201B}" type="datetimeFigureOut">
              <a:rPr lang="tr-TR" smtClean="0"/>
              <a:t>18.05.2019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E89475F-154D-47D8-A9F4-DEE7F51D8853}" type="slidenum">
              <a:rPr lang="tr-TR" smtClean="0"/>
              <a:t>‹#›</a:t>
            </a:fld>
            <a:endParaRPr lang="tr-TR"/>
          </a:p>
        </p:txBody>
      </p:sp>
    </p:spTree>
    <p:extLst>
      <p:ext uri="{BB962C8B-B14F-4D97-AF65-F5344CB8AC3E}">
        <p14:creationId xmlns:p14="http://schemas.microsoft.com/office/powerpoint/2010/main" val="1274781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2E69597-ADE9-4C1D-BC5B-3AA537E9201B}" type="datetimeFigureOut">
              <a:rPr lang="tr-TR" smtClean="0"/>
              <a:t>18.05.2019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E89475F-154D-47D8-A9F4-DEE7F51D8853}" type="slidenum">
              <a:rPr lang="tr-TR" smtClean="0"/>
              <a:t>‹#›</a:t>
            </a:fld>
            <a:endParaRPr lang="tr-TR"/>
          </a:p>
        </p:txBody>
      </p:sp>
    </p:spTree>
    <p:extLst>
      <p:ext uri="{BB962C8B-B14F-4D97-AF65-F5344CB8AC3E}">
        <p14:creationId xmlns:p14="http://schemas.microsoft.com/office/powerpoint/2010/main" val="2465949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2E69597-ADE9-4C1D-BC5B-3AA537E9201B}" type="datetimeFigureOut">
              <a:rPr lang="tr-TR" smtClean="0"/>
              <a:t>18.05.2019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E89475F-154D-47D8-A9F4-DEE7F51D8853}" type="slidenum">
              <a:rPr lang="tr-TR" smtClean="0"/>
              <a:t>‹#›</a:t>
            </a:fld>
            <a:endParaRPr lang="tr-TR"/>
          </a:p>
        </p:txBody>
      </p:sp>
    </p:spTree>
    <p:extLst>
      <p:ext uri="{BB962C8B-B14F-4D97-AF65-F5344CB8AC3E}">
        <p14:creationId xmlns:p14="http://schemas.microsoft.com/office/powerpoint/2010/main" val="67983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2E69597-ADE9-4C1D-BC5B-3AA537E9201B}" type="datetimeFigureOut">
              <a:rPr lang="tr-TR" smtClean="0"/>
              <a:t>18.05.2019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E89475F-154D-47D8-A9F4-DEE7F51D8853}" type="slidenum">
              <a:rPr lang="tr-TR" smtClean="0"/>
              <a:t>‹#›</a:t>
            </a:fld>
            <a:endParaRPr lang="tr-TR"/>
          </a:p>
        </p:txBody>
      </p:sp>
    </p:spTree>
    <p:extLst>
      <p:ext uri="{BB962C8B-B14F-4D97-AF65-F5344CB8AC3E}">
        <p14:creationId xmlns:p14="http://schemas.microsoft.com/office/powerpoint/2010/main" val="536481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E69597-ADE9-4C1D-BC5B-3AA537E9201B}" type="datetimeFigureOut">
              <a:rPr lang="tr-TR" smtClean="0"/>
              <a:t>18.05.2019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89475F-154D-47D8-A9F4-DEE7F51D8853}" type="slidenum">
              <a:rPr lang="tr-TR" smtClean="0"/>
              <a:t>‹#›</a:t>
            </a:fld>
            <a:endParaRPr lang="tr-TR"/>
          </a:p>
        </p:txBody>
      </p:sp>
    </p:spTree>
    <p:extLst>
      <p:ext uri="{BB962C8B-B14F-4D97-AF65-F5344CB8AC3E}">
        <p14:creationId xmlns:p14="http://schemas.microsoft.com/office/powerpoint/2010/main" val="3025238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Adam Smith ve </a:t>
            </a:r>
            <a:r>
              <a:rPr lang="tr-TR" i="1" dirty="0" smtClean="0"/>
              <a:t>Milletlerin Zenginliği</a:t>
            </a:r>
            <a:endParaRPr lang="tr-TR" dirty="0"/>
          </a:p>
        </p:txBody>
      </p:sp>
      <p:sp>
        <p:nvSpPr>
          <p:cNvPr id="3" name="Alt Başlık 2"/>
          <p:cNvSpPr>
            <a:spLocks noGrp="1"/>
          </p:cNvSpPr>
          <p:nvPr>
            <p:ph type="subTitle" idx="1"/>
          </p:nvPr>
        </p:nvSpPr>
        <p:spPr>
          <a:xfrm>
            <a:off x="1524000" y="3602038"/>
            <a:ext cx="9144000" cy="2798762"/>
          </a:xfrm>
        </p:spPr>
        <p:txBody>
          <a:bodyPr/>
          <a:lstStyle/>
          <a:p>
            <a:pPr algn="l"/>
            <a:endParaRPr lang="tr-TR" sz="2800" dirty="0" smtClean="0"/>
          </a:p>
          <a:p>
            <a:pPr algn="l"/>
            <a:r>
              <a:rPr lang="tr-TR" sz="2800" dirty="0" smtClean="0"/>
              <a:t>Adam Smith, </a:t>
            </a:r>
            <a:r>
              <a:rPr lang="tr-TR" sz="2800" dirty="0"/>
              <a:t>([1776] 2006), </a:t>
            </a:r>
            <a:r>
              <a:rPr lang="tr-TR" sz="2800" i="1" dirty="0"/>
              <a:t>Milletlerin Zenginliği [Milletlerin Zenginliğinin Mahiyeti ve Nedenleri Üzerine Bir Araştırma]</a:t>
            </a:r>
            <a:r>
              <a:rPr lang="tr-TR" sz="2800" dirty="0"/>
              <a:t>, İngilizceden çev. Haldun Derin, Türkiye İş Bankası Kültür Yayınları, İstanbul. </a:t>
            </a:r>
            <a:endParaRPr lang="tr-TR" sz="2800" dirty="0" smtClean="0"/>
          </a:p>
          <a:p>
            <a:pPr algn="l"/>
            <a:endParaRPr lang="tr-TR" dirty="0"/>
          </a:p>
          <a:p>
            <a:pPr algn="l"/>
            <a:endParaRPr lang="tr-TR" dirty="0"/>
          </a:p>
        </p:txBody>
      </p:sp>
    </p:spTree>
    <p:extLst>
      <p:ext uri="{BB962C8B-B14F-4D97-AF65-F5344CB8AC3E}">
        <p14:creationId xmlns:p14="http://schemas.microsoft.com/office/powerpoint/2010/main" val="23384844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Değerlendirme </a:t>
            </a:r>
            <a:endParaRPr lang="tr-TR" dirty="0"/>
          </a:p>
        </p:txBody>
      </p:sp>
      <p:sp>
        <p:nvSpPr>
          <p:cNvPr id="3" name="İçerik Yer Tutucusu 2"/>
          <p:cNvSpPr>
            <a:spLocks noGrp="1"/>
          </p:cNvSpPr>
          <p:nvPr>
            <p:ph idx="1"/>
          </p:nvPr>
        </p:nvSpPr>
        <p:spPr/>
        <p:txBody>
          <a:bodyPr/>
          <a:lstStyle/>
          <a:p>
            <a:pPr marL="0" indent="0">
              <a:buNone/>
            </a:pPr>
            <a:r>
              <a:rPr lang="tr-TR" dirty="0" smtClean="0"/>
              <a:t>Smith’in kitabı, geleneksel, tarıma dayalı bir toplumdan, sanayiye dayalı kentli bir topluma geçiş sürecini ele alın bir eser olarak da ele alınabilir. </a:t>
            </a:r>
          </a:p>
          <a:p>
            <a:pPr marL="0" indent="0">
              <a:buNone/>
            </a:pPr>
            <a:r>
              <a:rPr lang="tr-TR" dirty="0" smtClean="0"/>
              <a:t>Bu olgu, binlerce yıllık insanlık tarihinin en büyük dönüşümüdür. Bizler hâlâ bu dönüşümün içinde yaşamaktayız. Smith’e göre çok farklı sonuçlarını görmüş olsak da, aynı sorunsalları paylaştığımız kesindir. </a:t>
            </a:r>
          </a:p>
          <a:p>
            <a:pPr marL="0" indent="0">
              <a:buNone/>
            </a:pPr>
            <a:r>
              <a:rPr lang="tr-TR" dirty="0" smtClean="0"/>
              <a:t>Smith’in eseri, kimi zaman doğrudan içeriğiyle, kimi zaman bugün uyarlanmayı gerektiren sorunsallarıyla, güncelliğini korumaktadır. </a:t>
            </a:r>
            <a:endParaRPr lang="tr-TR" dirty="0"/>
          </a:p>
        </p:txBody>
      </p:sp>
    </p:spTree>
    <p:extLst>
      <p:ext uri="{BB962C8B-B14F-4D97-AF65-F5344CB8AC3E}">
        <p14:creationId xmlns:p14="http://schemas.microsoft.com/office/powerpoint/2010/main" val="105362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Adam Smith</a:t>
            </a: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A. Smith, İskoçyalı bir düşünürdür ve 1723-1790 yılları arasında yaşamıştır. İskoç aydınlanmasının önemli figürlerinden biri olan Smith, ahlak felsefesi üzerine çalışmalarıyla ün kazanmıştır. Politik iktisat alanındaki çalışmaları ve bunun en önemli ürün olan </a:t>
            </a:r>
            <a:r>
              <a:rPr lang="tr-TR" i="1" dirty="0" smtClean="0"/>
              <a:t>Milletlerin Zenginliği, </a:t>
            </a:r>
            <a:r>
              <a:rPr lang="tr-TR" dirty="0" smtClean="0"/>
              <a:t>felsefi yaklaşımının da izlerini belirgin bir şekilde taşımaktadır. </a:t>
            </a:r>
            <a:endParaRPr lang="tr-TR" dirty="0"/>
          </a:p>
        </p:txBody>
      </p:sp>
    </p:spTree>
    <p:extLst>
      <p:ext uri="{BB962C8B-B14F-4D97-AF65-F5344CB8AC3E}">
        <p14:creationId xmlns:p14="http://schemas.microsoft.com/office/powerpoint/2010/main" val="2913544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Smith’in tanıklık ettiği çağ</a:t>
            </a:r>
            <a:endParaRPr lang="tr-TR" dirty="0"/>
          </a:p>
        </p:txBody>
      </p:sp>
      <p:sp>
        <p:nvSpPr>
          <p:cNvPr id="3" name="İçerik Yer Tutucusu 2"/>
          <p:cNvSpPr>
            <a:spLocks noGrp="1"/>
          </p:cNvSpPr>
          <p:nvPr>
            <p:ph idx="1"/>
          </p:nvPr>
        </p:nvSpPr>
        <p:spPr/>
        <p:txBody>
          <a:bodyPr/>
          <a:lstStyle/>
          <a:p>
            <a:pPr marL="0" indent="0">
              <a:buNone/>
            </a:pPr>
            <a:r>
              <a:rPr lang="tr-TR" dirty="0" smtClean="0"/>
              <a:t>Smith, yaşadığı yıllar itibariyle, İngiliz Sanayi Devriminin ortaya çıktığı sürece tanıklık etmiştir. </a:t>
            </a:r>
          </a:p>
          <a:p>
            <a:pPr marL="0" indent="0">
              <a:buNone/>
            </a:pPr>
            <a:r>
              <a:rPr lang="tr-TR" dirty="0" smtClean="0"/>
              <a:t>Smith’in yaşadığı 18. yüzyıl, sadece Sanayi Devriminin ortaya çıkışı itibariyle değil, aynı zamanda önemli bir toplumsal dönüşümün olgunluk aşamasına denk gelmesi itibariyle de önemlidir. Bu, sanayi ve ticarete dayalı kentli bir toplumu ortaya çıkaran tarihsel dönüşümdür.</a:t>
            </a:r>
          </a:p>
          <a:p>
            <a:pPr marL="0" indent="0">
              <a:buNone/>
            </a:pPr>
            <a:r>
              <a:rPr lang="tr-TR" dirty="0" smtClean="0"/>
              <a:t>Smith bu toplumsal/tarihsel dönüşümü, bir salt politik iktisatla sınırlı kalan bir anlayışla çözümlememiş, kırsal bir toplumdan kentli bir topluma geçişi çeşitli yönleriyle ele almıştır. </a:t>
            </a:r>
            <a:endParaRPr lang="tr-TR" dirty="0"/>
          </a:p>
        </p:txBody>
      </p:sp>
    </p:spTree>
    <p:extLst>
      <p:ext uri="{BB962C8B-B14F-4D97-AF65-F5344CB8AC3E}">
        <p14:creationId xmlns:p14="http://schemas.microsoft.com/office/powerpoint/2010/main" val="3740193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smtClean="0"/>
              <a:t>Milletlerin Zenginliği</a:t>
            </a:r>
            <a:endParaRPr lang="tr-TR" i="1" dirty="0"/>
          </a:p>
        </p:txBody>
      </p:sp>
      <p:sp>
        <p:nvSpPr>
          <p:cNvPr id="3" name="İçerik Yer Tutucusu 2"/>
          <p:cNvSpPr>
            <a:spLocks noGrp="1"/>
          </p:cNvSpPr>
          <p:nvPr>
            <p:ph idx="1"/>
          </p:nvPr>
        </p:nvSpPr>
        <p:spPr/>
        <p:txBody>
          <a:bodyPr/>
          <a:lstStyle/>
          <a:p>
            <a:pPr marL="0" indent="0">
              <a:buNone/>
            </a:pPr>
            <a:r>
              <a:rPr lang="tr-TR" dirty="0" smtClean="0"/>
              <a:t>Smith’in bu klasik eseri, tarıma dayalı kırsal bir toplumdan, sanayiye dayalı bir kentli bir topluma geçişin belirli yönleriyle ve Smith’in içinde yaşadığı tarihsel koşulların kısıtları altında ele alınışı olarak görülebilir. </a:t>
            </a:r>
          </a:p>
          <a:p>
            <a:pPr marL="0" indent="0">
              <a:buNone/>
            </a:pPr>
            <a:r>
              <a:rPr lang="tr-TR" dirty="0" smtClean="0"/>
              <a:t>Zenginlik, yani insan hayatını mümkün kılan ama onun ötesinde, ona birçok boyut kazandıran tüm mal ve hizmetleri ifade eder. </a:t>
            </a:r>
          </a:p>
          <a:p>
            <a:pPr marL="0" indent="0">
              <a:buNone/>
            </a:pPr>
            <a:r>
              <a:rPr lang="tr-TR" dirty="0" smtClean="0"/>
              <a:t>Smith, bu kitapta, çok genel olarak, zenginliğin üretimi süreçleriyle ilgilenmektedir. Zenginliğin üretimi, sadece maddi bir süreç değil, aynı zamanda bölüşüm ilişkilerini ve siyasi boyutları da içeren kapsamlı bir olgudur. </a:t>
            </a:r>
            <a:endParaRPr lang="tr-TR" dirty="0"/>
          </a:p>
        </p:txBody>
      </p:sp>
    </p:spTree>
    <p:extLst>
      <p:ext uri="{BB962C8B-B14F-4D97-AF65-F5344CB8AC3E}">
        <p14:creationId xmlns:p14="http://schemas.microsoft.com/office/powerpoint/2010/main" val="3692772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Zenginlik üretimi</a:t>
            </a:r>
            <a:endParaRPr lang="tr-TR" dirty="0"/>
          </a:p>
        </p:txBody>
      </p:sp>
      <p:sp>
        <p:nvSpPr>
          <p:cNvPr id="3" name="İçerik Yer Tutucusu 2"/>
          <p:cNvSpPr>
            <a:spLocks noGrp="1"/>
          </p:cNvSpPr>
          <p:nvPr>
            <p:ph idx="1"/>
          </p:nvPr>
        </p:nvSpPr>
        <p:spPr/>
        <p:txBody>
          <a:bodyPr/>
          <a:lstStyle/>
          <a:p>
            <a:pPr marL="0" indent="0">
              <a:buNone/>
            </a:pPr>
            <a:r>
              <a:rPr lang="tr-TR" dirty="0" smtClean="0"/>
              <a:t>Smith, kitabında, genel olarak sanayinin tarımsal üretimden farklı, hatta üstün yanlarını ortaya koymaktadır. Ancak bu üstünlük, hiçbir şekilde tarımı önemsizleştiren bir anlama sahip değildir. Tersine, tarım ve sanayi arasındaki karşılıklı ilişki temelinde tanımlıdır. </a:t>
            </a:r>
          </a:p>
          <a:p>
            <a:pPr marL="0" indent="0">
              <a:buNone/>
            </a:pPr>
            <a:r>
              <a:rPr lang="tr-TR" dirty="0" smtClean="0"/>
              <a:t>Ancak 18. yüzyılda hızla gelişmekte olan sanayi, gerek yarattığı yeni ürünler, gerekse bu ürünlerin üretimindeki hızlı artışlar itibariyle, tarıma karşı çok hızlı büyüme potansiyeline sahiptir. </a:t>
            </a:r>
          </a:p>
          <a:p>
            <a:pPr marL="0" indent="0">
              <a:buNone/>
            </a:pPr>
            <a:r>
              <a:rPr lang="tr-TR" dirty="0" smtClean="0"/>
              <a:t>Ancak Smith, bu süreci, aynı zamanda toplumsal dönüşüm süreci olarak görmektedir. </a:t>
            </a:r>
            <a:endParaRPr lang="tr-TR" dirty="0"/>
          </a:p>
        </p:txBody>
      </p:sp>
    </p:spTree>
    <p:extLst>
      <p:ext uri="{BB962C8B-B14F-4D97-AF65-F5344CB8AC3E}">
        <p14:creationId xmlns:p14="http://schemas.microsoft.com/office/powerpoint/2010/main" val="3491778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Toplumsal dönüşüm</a:t>
            </a:r>
            <a:endParaRPr lang="tr-TR" dirty="0"/>
          </a:p>
        </p:txBody>
      </p:sp>
      <p:sp>
        <p:nvSpPr>
          <p:cNvPr id="3" name="İçerik Yer Tutucusu 2"/>
          <p:cNvSpPr>
            <a:spLocks noGrp="1"/>
          </p:cNvSpPr>
          <p:nvPr>
            <p:ph idx="1"/>
          </p:nvPr>
        </p:nvSpPr>
        <p:spPr/>
        <p:txBody>
          <a:bodyPr/>
          <a:lstStyle/>
          <a:p>
            <a:pPr marL="0" indent="0">
              <a:buNone/>
            </a:pPr>
            <a:r>
              <a:rPr lang="tr-TR" dirty="0" smtClean="0"/>
              <a:t>Smith’in zamanında gözlemlediği toplum ticari ve sınai faaliyetlerde hayli ileri düzeydeydi. </a:t>
            </a:r>
          </a:p>
          <a:p>
            <a:pPr marL="0" indent="0">
              <a:buNone/>
            </a:pPr>
            <a:r>
              <a:rPr lang="tr-TR" dirty="0" smtClean="0"/>
              <a:t>Ancak Smith, zenginliğin özellikle sınai faaliyetlerle çoğaldığını görmekteyse de, geleneksel bir toplumun yerini almakta olan modern topluma dair çözümlemeler yapmaktaydı. </a:t>
            </a:r>
          </a:p>
          <a:p>
            <a:pPr marL="0" indent="0">
              <a:buNone/>
            </a:pPr>
            <a:r>
              <a:rPr lang="tr-TR" dirty="0" smtClean="0"/>
              <a:t>Kentli toplum, sadece iktisadi faaliyetler itibariyle değil, toplumsal, siyasi, hukuki vb. yapıları itibariyle de çok farklıydı. </a:t>
            </a:r>
            <a:endParaRPr lang="tr-TR" dirty="0"/>
          </a:p>
        </p:txBody>
      </p:sp>
    </p:spTree>
    <p:extLst>
      <p:ext uri="{BB962C8B-B14F-4D97-AF65-F5344CB8AC3E}">
        <p14:creationId xmlns:p14="http://schemas.microsoft.com/office/powerpoint/2010/main" val="1221087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Tarihsel yaklaşım</a:t>
            </a:r>
            <a:endParaRPr lang="tr-TR" dirty="0"/>
          </a:p>
        </p:txBody>
      </p:sp>
      <p:sp>
        <p:nvSpPr>
          <p:cNvPr id="3" name="İçerik Yer Tutucusu 2"/>
          <p:cNvSpPr>
            <a:spLocks noGrp="1"/>
          </p:cNvSpPr>
          <p:nvPr>
            <p:ph idx="1"/>
          </p:nvPr>
        </p:nvSpPr>
        <p:spPr/>
        <p:txBody>
          <a:bodyPr/>
          <a:lstStyle/>
          <a:p>
            <a:pPr marL="0" indent="0">
              <a:buNone/>
            </a:pPr>
            <a:r>
              <a:rPr lang="tr-TR" dirty="0" smtClean="0"/>
              <a:t>Smith’in tarihsel bir yaklaşıma sahip olduğu açıktır. </a:t>
            </a:r>
          </a:p>
          <a:p>
            <a:pPr marL="0" indent="0">
              <a:buNone/>
            </a:pPr>
            <a:r>
              <a:rPr lang="tr-TR" dirty="0" smtClean="0"/>
              <a:t>Smith’e göre insanlık, avcılık-çobanlık-tarım-ticaret şeklinde farklı aşamalardan geçmiş, günümüz toplumuna ulaşmıştır. </a:t>
            </a:r>
          </a:p>
          <a:p>
            <a:pPr marL="0" indent="0">
              <a:buNone/>
            </a:pPr>
            <a:r>
              <a:rPr lang="tr-TR" dirty="0" smtClean="0"/>
              <a:t>Ticarete ve sanayiye dayalı toplum, Smith’e göre sadece farklı değil, aynı zamanda ileri bir toplumdur. </a:t>
            </a:r>
          </a:p>
          <a:p>
            <a:pPr marL="0" indent="0">
              <a:buNone/>
            </a:pPr>
            <a:r>
              <a:rPr lang="tr-TR" dirty="0" smtClean="0"/>
              <a:t>Smith, modern toplumu, geleneksel toplumun yerine alan bir yapı olarak da ele almıştır.</a:t>
            </a:r>
            <a:endParaRPr lang="tr-TR" dirty="0"/>
          </a:p>
        </p:txBody>
      </p:sp>
    </p:spTree>
    <p:extLst>
      <p:ext uri="{BB962C8B-B14F-4D97-AF65-F5344CB8AC3E}">
        <p14:creationId xmlns:p14="http://schemas.microsoft.com/office/powerpoint/2010/main" val="1239544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Yeni toplum yeni sınıflar, yeni dinamikler</a:t>
            </a:r>
            <a:endParaRPr lang="tr-TR" dirty="0"/>
          </a:p>
        </p:txBody>
      </p:sp>
      <p:sp>
        <p:nvSpPr>
          <p:cNvPr id="3" name="İçerik Yer Tutucusu 2"/>
          <p:cNvSpPr>
            <a:spLocks noGrp="1"/>
          </p:cNvSpPr>
          <p:nvPr>
            <p:ph idx="1"/>
          </p:nvPr>
        </p:nvSpPr>
        <p:spPr/>
        <p:txBody>
          <a:bodyPr/>
          <a:lstStyle/>
          <a:p>
            <a:pPr marL="0" indent="0">
              <a:buNone/>
            </a:pPr>
            <a:r>
              <a:rPr lang="tr-TR" dirty="0" smtClean="0"/>
              <a:t>Modern toplumda ilişkiler, geleneksel bir toplumdakinden çok farklıdır. </a:t>
            </a:r>
          </a:p>
          <a:p>
            <a:pPr marL="0" indent="0">
              <a:buNone/>
            </a:pPr>
            <a:r>
              <a:rPr lang="tr-TR" dirty="0" smtClean="0"/>
              <a:t>Modern toplum, kentlidir ve geleneksel toplumda geçerli olan ilişkiler terk edilmiştir. </a:t>
            </a:r>
          </a:p>
          <a:p>
            <a:pPr marL="0" indent="0">
              <a:buNone/>
            </a:pPr>
            <a:r>
              <a:rPr lang="tr-TR" dirty="0" smtClean="0"/>
              <a:t>Modern toplum sadece yeni zenginlikler değil, aynı zamanda yasa ve düzen de getirmiştir. Kırsal toplum, kentin etkisi olmasa, ne sermaye biriktirebilir, ne üretimini geliştirebilir, ne de bu yeni düzene geçebilirdi. </a:t>
            </a:r>
            <a:endParaRPr lang="tr-TR" dirty="0"/>
          </a:p>
        </p:txBody>
      </p:sp>
    </p:spTree>
    <p:extLst>
      <p:ext uri="{BB962C8B-B14F-4D97-AF65-F5344CB8AC3E}">
        <p14:creationId xmlns:p14="http://schemas.microsoft.com/office/powerpoint/2010/main" val="26501961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Görünmez el</a:t>
            </a:r>
            <a:endParaRPr lang="tr-TR" dirty="0"/>
          </a:p>
        </p:txBody>
      </p:sp>
      <p:sp>
        <p:nvSpPr>
          <p:cNvPr id="3" name="İçerik Yer Tutucusu 2"/>
          <p:cNvSpPr>
            <a:spLocks noGrp="1"/>
          </p:cNvSpPr>
          <p:nvPr>
            <p:ph idx="1"/>
          </p:nvPr>
        </p:nvSpPr>
        <p:spPr/>
        <p:txBody>
          <a:bodyPr/>
          <a:lstStyle/>
          <a:p>
            <a:pPr marL="0" indent="0">
              <a:buNone/>
            </a:pPr>
            <a:r>
              <a:rPr lang="tr-TR" dirty="0" smtClean="0"/>
              <a:t>‘Görünmez el’ metaforu, Smith için, piyasayı dengeye getirin bir etkeni ifade etmemekteydi. </a:t>
            </a:r>
          </a:p>
          <a:p>
            <a:pPr marL="0" indent="0">
              <a:buNone/>
            </a:pPr>
            <a:r>
              <a:rPr lang="tr-TR" dirty="0" smtClean="0"/>
              <a:t>Smith’in temel bir sorusu şuydu: herkesin sadece kendi çıkarını düşündüğü bir toplumu nasıl oluyor da çatışmalar içinde bir yıkıma sürüklenmiyordu? </a:t>
            </a:r>
          </a:p>
          <a:p>
            <a:pPr marL="0" indent="0">
              <a:buNone/>
            </a:pPr>
            <a:r>
              <a:rPr lang="tr-TR" dirty="0" smtClean="0"/>
              <a:t>Herkesin sadece kendi çıkarını düşündüğü bu toplumda, hiç kimsenin toplumsal olarak ‘</a:t>
            </a:r>
            <a:r>
              <a:rPr lang="tr-TR" dirty="0" err="1" smtClean="0"/>
              <a:t>iyi’yi</a:t>
            </a:r>
            <a:r>
              <a:rPr lang="tr-TR" dirty="0" smtClean="0"/>
              <a:t> düşünmeksizin gerçekleştirdiği faaliyetler sonucunda, toplumsal uyum sağlanabilmekteydi. </a:t>
            </a:r>
          </a:p>
          <a:p>
            <a:pPr marL="0" indent="0">
              <a:buNone/>
            </a:pPr>
            <a:r>
              <a:rPr lang="tr-TR" dirty="0" smtClean="0"/>
              <a:t>İşte bunu sağlayan, ‘görünmez </a:t>
            </a:r>
            <a:r>
              <a:rPr lang="tr-TR" dirty="0" err="1" smtClean="0"/>
              <a:t>el’di</a:t>
            </a:r>
            <a:r>
              <a:rPr lang="tr-TR" dirty="0" smtClean="0"/>
              <a:t>. </a:t>
            </a:r>
          </a:p>
          <a:p>
            <a:pPr marL="0" indent="0">
              <a:buNone/>
            </a:pPr>
            <a:endParaRPr lang="tr-TR" dirty="0"/>
          </a:p>
        </p:txBody>
      </p:sp>
    </p:spTree>
    <p:extLst>
      <p:ext uri="{BB962C8B-B14F-4D97-AF65-F5344CB8AC3E}">
        <p14:creationId xmlns:p14="http://schemas.microsoft.com/office/powerpoint/2010/main" val="287730942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692</Words>
  <Application>Microsoft Office PowerPoint</Application>
  <PresentationFormat>Geniş ekran</PresentationFormat>
  <Paragraphs>39</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Adam Smith ve Milletlerin Zenginliği</vt:lpstr>
      <vt:lpstr>Adam Smith</vt:lpstr>
      <vt:lpstr>Smith’in tanıklık ettiği çağ</vt:lpstr>
      <vt:lpstr>Milletlerin Zenginliği</vt:lpstr>
      <vt:lpstr>Zenginlik üretimi</vt:lpstr>
      <vt:lpstr>Toplumsal dönüşüm</vt:lpstr>
      <vt:lpstr>Tarihsel yaklaşım</vt:lpstr>
      <vt:lpstr>Yeni toplum yeni sınıflar, yeni dinamikler</vt:lpstr>
      <vt:lpstr>Görünmez el</vt:lpstr>
      <vt:lpstr>Değerlendirme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Adam Smith ve Milletlerin Zenginliği</dc:title>
  <dc:creator>User</dc:creator>
  <cp:lastModifiedBy>User</cp:lastModifiedBy>
  <cp:revision>6</cp:revision>
  <dcterms:created xsi:type="dcterms:W3CDTF">2019-05-09T14:31:53Z</dcterms:created>
  <dcterms:modified xsi:type="dcterms:W3CDTF">2019-05-18T07:17:29Z</dcterms:modified>
</cp:coreProperties>
</file>