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5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FC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8412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4939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96715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İçerik Yer Tutucusu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r-T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ECB82-414B-4ED3-B526-E800856F58D8}" type="slidenum">
              <a:rPr lang="tr-TR" altLang="tr-TR"/>
              <a:pPr>
                <a:defRPr/>
              </a:pPr>
              <a:t>‹#›</a:t>
            </a:fld>
            <a:endParaRPr lang="tr-TR" altLang="tr-TR"/>
          </a:p>
        </p:txBody>
      </p:sp>
    </p:spTree>
    <p:extLst>
      <p:ext uri="{BB962C8B-B14F-4D97-AF65-F5344CB8AC3E}">
        <p14:creationId xmlns:p14="http://schemas.microsoft.com/office/powerpoint/2010/main" val="2166760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33727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01128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177129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16309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381918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04152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26075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3580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67AF5-A0E8-487F-A389-3F754066C10B}" type="datetimeFigureOut">
              <a:rPr lang="tr-TR" smtClean="0"/>
              <a:t>31.01.2020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0A70D8-64F0-489C-B5E2-D5741A7E665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73844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03450"/>
            <a:ext cx="8229600" cy="2089150"/>
          </a:xfrm>
          <a:solidFill>
            <a:srgbClr val="FAFCA2"/>
          </a:solidFill>
        </p:spPr>
        <p:txBody>
          <a:bodyPr>
            <a:normAutofit fontScale="90000"/>
          </a:bodyPr>
          <a:lstStyle/>
          <a:p>
            <a:pPr algn="ctr" eaLnBrk="1" hangingPunct="1"/>
            <a:r>
              <a:rPr lang="tr-TR" alt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</a:t>
            </a: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BÖLÜM</a:t>
            </a:r>
            <a:b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tr-TR" altLang="tr-TR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tr-TR" alt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alt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YAĞMURLAMA </a:t>
            </a:r>
            <a:r>
              <a:rPr lang="tr-TR" altLang="tr-TR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SULAMA YÖNTEMİ</a:t>
            </a:r>
            <a:endParaRPr lang="tr-TR" altLang="tr-TR" sz="4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8326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098" name="Picture 2" descr="3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151188" y="0"/>
            <a:ext cx="629761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841168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22" name="Picture 2" descr="28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71438"/>
            <a:ext cx="9144000" cy="6597650"/>
          </a:xfrm>
          <a:noFill/>
        </p:spPr>
      </p:pic>
    </p:spTree>
    <p:extLst>
      <p:ext uri="{BB962C8B-B14F-4D97-AF65-F5344CB8AC3E}">
        <p14:creationId xmlns:p14="http://schemas.microsoft.com/office/powerpoint/2010/main" val="5386303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6" name="Picture 1026" descr="2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38600" y="0"/>
            <a:ext cx="44958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6658009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15888"/>
            <a:ext cx="8229600" cy="1143000"/>
          </a:xfrm>
          <a:solidFill>
            <a:schemeClr val="accent1"/>
          </a:solidFill>
        </p:spPr>
        <p:txBody>
          <a:bodyPr/>
          <a:lstStyle/>
          <a:p>
            <a:pPr eaLnBrk="1" hangingPunct="1"/>
            <a:r>
              <a:rPr lang="tr-TR" altLang="tr-TR" smtClean="0">
                <a:solidFill>
                  <a:srgbClr val="006600"/>
                </a:solidFill>
              </a:rPr>
              <a:t>Yağmurlama başlıkları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258888"/>
            <a:ext cx="8229600" cy="5411787"/>
          </a:xfrm>
          <a:solidFill>
            <a:srgbClr val="FBFFAD"/>
          </a:solidFill>
        </p:spPr>
        <p:txBody>
          <a:bodyPr/>
          <a:lstStyle/>
          <a:p>
            <a:pPr eaLnBrk="1" hangingPunct="1"/>
            <a:r>
              <a:rPr lang="tr-TR" altLang="tr-TR" b="1" dirty="0">
                <a:solidFill>
                  <a:srgbClr val="CC3300"/>
                </a:solidFill>
              </a:rPr>
              <a:t>İşletme basıncı :</a:t>
            </a:r>
            <a:r>
              <a:rPr lang="tr-TR" altLang="tr-TR" b="1" dirty="0"/>
              <a:t> Meme çıkışında istenen basınç</a:t>
            </a:r>
          </a:p>
          <a:p>
            <a:pPr eaLnBrk="1" hangingPunct="1"/>
            <a:r>
              <a:rPr lang="tr-TR" altLang="tr-TR" b="1" dirty="0">
                <a:solidFill>
                  <a:srgbClr val="CC3300"/>
                </a:solidFill>
              </a:rPr>
              <a:t>İşlevlerine göre ;</a:t>
            </a:r>
          </a:p>
          <a:p>
            <a:pPr eaLnBrk="1" hangingPunct="1">
              <a:buFontTx/>
              <a:buNone/>
            </a:pPr>
            <a:r>
              <a:rPr lang="tr-TR" altLang="tr-TR" b="1" dirty="0"/>
              <a:t>	</a:t>
            </a:r>
            <a:r>
              <a:rPr lang="tr-TR" altLang="tr-TR" b="1" dirty="0">
                <a:solidFill>
                  <a:schemeClr val="accent2"/>
                </a:solidFill>
              </a:rPr>
              <a:t>- Tarla tipi :</a:t>
            </a:r>
            <a:r>
              <a:rPr lang="tr-TR" altLang="tr-TR" b="1" dirty="0"/>
              <a:t> Püskürtme açısı 30</a:t>
            </a:r>
            <a:r>
              <a:rPr lang="tr-TR" altLang="tr-TR" b="1" baseline="30000" dirty="0"/>
              <a:t>o</a:t>
            </a:r>
            <a:r>
              <a:rPr lang="tr-TR" altLang="tr-TR" b="1" dirty="0"/>
              <a:t> – 33</a:t>
            </a:r>
            <a:r>
              <a:rPr lang="tr-TR" altLang="tr-TR" b="1" baseline="30000" dirty="0"/>
              <a:t>o</a:t>
            </a:r>
            <a:endParaRPr lang="tr-TR" altLang="tr-TR" b="1" dirty="0"/>
          </a:p>
          <a:p>
            <a:pPr eaLnBrk="1" hangingPunct="1">
              <a:buFontTx/>
              <a:buNone/>
            </a:pPr>
            <a:r>
              <a:rPr lang="tr-TR" altLang="tr-TR" b="1" dirty="0"/>
              <a:t>	</a:t>
            </a:r>
            <a:r>
              <a:rPr lang="tr-TR" altLang="tr-TR" b="1" dirty="0">
                <a:solidFill>
                  <a:schemeClr val="accent2"/>
                </a:solidFill>
              </a:rPr>
              <a:t>- Bahçe tipi :</a:t>
            </a:r>
            <a:r>
              <a:rPr lang="tr-TR" altLang="tr-TR" b="1" dirty="0"/>
              <a:t> Püskürtme açısı 10</a:t>
            </a:r>
            <a:r>
              <a:rPr lang="tr-TR" altLang="tr-TR" b="1" baseline="30000" dirty="0"/>
              <a:t>o</a:t>
            </a:r>
            <a:r>
              <a:rPr lang="tr-TR" altLang="tr-TR" b="1" dirty="0"/>
              <a:t> – 12</a:t>
            </a:r>
            <a:r>
              <a:rPr lang="tr-TR" altLang="tr-TR" b="1" baseline="30000" dirty="0"/>
              <a:t>o</a:t>
            </a:r>
            <a:endParaRPr lang="tr-TR" altLang="tr-TR" b="1" dirty="0"/>
          </a:p>
          <a:p>
            <a:pPr eaLnBrk="1" hangingPunct="1"/>
            <a:r>
              <a:rPr lang="tr-TR" altLang="tr-TR" b="1" dirty="0">
                <a:solidFill>
                  <a:srgbClr val="CC3300"/>
                </a:solidFill>
              </a:rPr>
              <a:t>İşletme basıncına göre ;</a:t>
            </a:r>
          </a:p>
          <a:p>
            <a:pPr eaLnBrk="1" hangingPunct="1">
              <a:buFontTx/>
              <a:buNone/>
            </a:pPr>
            <a:r>
              <a:rPr lang="tr-TR" altLang="tr-TR" b="1" dirty="0"/>
              <a:t>	</a:t>
            </a:r>
            <a:r>
              <a:rPr lang="tr-TR" altLang="tr-TR" b="1" dirty="0">
                <a:solidFill>
                  <a:schemeClr val="accent2"/>
                </a:solidFill>
              </a:rPr>
              <a:t>- Düşük basınçlı :</a:t>
            </a:r>
            <a:r>
              <a:rPr lang="tr-TR" altLang="tr-TR" b="1" dirty="0"/>
              <a:t> </a:t>
            </a:r>
            <a:r>
              <a:rPr lang="en-US" altLang="tr-TR" b="1" dirty="0">
                <a:cs typeface="Arial" panose="020B0604020202020204" pitchFamily="34" charset="0"/>
              </a:rPr>
              <a:t>&lt;</a:t>
            </a:r>
            <a:r>
              <a:rPr lang="tr-TR" altLang="tr-TR" b="1" dirty="0">
                <a:cs typeface="Arial" panose="020B0604020202020204" pitchFamily="34" charset="0"/>
              </a:rPr>
              <a:t> 2 </a:t>
            </a:r>
            <a:r>
              <a:rPr lang="tr-TR" altLang="tr-TR" b="1" dirty="0" err="1">
                <a:cs typeface="Arial" panose="020B0604020202020204" pitchFamily="34" charset="0"/>
              </a:rPr>
              <a:t>atm</a:t>
            </a:r>
            <a:endParaRPr lang="en-US" altLang="tr-TR" b="1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tr-TR" altLang="tr-TR" b="1" dirty="0"/>
              <a:t>	</a:t>
            </a:r>
            <a:r>
              <a:rPr lang="tr-TR" altLang="tr-TR" b="1" dirty="0">
                <a:solidFill>
                  <a:schemeClr val="accent2"/>
                </a:solidFill>
              </a:rPr>
              <a:t>- Orta basınçlı :</a:t>
            </a:r>
            <a:r>
              <a:rPr lang="tr-TR" altLang="tr-TR" b="1" dirty="0"/>
              <a:t> 2 – 4 </a:t>
            </a:r>
            <a:r>
              <a:rPr lang="tr-TR" altLang="tr-TR" b="1" dirty="0" err="1"/>
              <a:t>atm</a:t>
            </a:r>
            <a:endParaRPr lang="tr-TR" altLang="tr-TR" b="1" dirty="0"/>
          </a:p>
          <a:p>
            <a:pPr eaLnBrk="1" hangingPunct="1">
              <a:buFontTx/>
              <a:buNone/>
            </a:pPr>
            <a:r>
              <a:rPr lang="tr-TR" altLang="tr-TR" b="1" dirty="0"/>
              <a:t>	</a:t>
            </a:r>
            <a:r>
              <a:rPr lang="tr-TR" altLang="tr-TR" b="1" dirty="0">
                <a:solidFill>
                  <a:schemeClr val="accent2"/>
                </a:solidFill>
              </a:rPr>
              <a:t>- Yüksek basınçlı :</a:t>
            </a:r>
            <a:r>
              <a:rPr lang="tr-TR" altLang="tr-TR" b="1" dirty="0"/>
              <a:t> </a:t>
            </a:r>
            <a:r>
              <a:rPr lang="en-US" altLang="tr-TR" b="1" dirty="0">
                <a:cs typeface="Arial" panose="020B0604020202020204" pitchFamily="34" charset="0"/>
              </a:rPr>
              <a:t>&gt;</a:t>
            </a:r>
            <a:r>
              <a:rPr lang="tr-TR" altLang="tr-TR" b="1" dirty="0">
                <a:cs typeface="Arial" panose="020B0604020202020204" pitchFamily="34" charset="0"/>
              </a:rPr>
              <a:t> 4 </a:t>
            </a:r>
            <a:r>
              <a:rPr lang="tr-TR" altLang="tr-TR" b="1" dirty="0" err="1">
                <a:cs typeface="Arial" panose="020B0604020202020204" pitchFamily="34" charset="0"/>
              </a:rPr>
              <a:t>atm</a:t>
            </a:r>
            <a:endParaRPr lang="tr-TR" altLang="tr-TR" b="1" dirty="0">
              <a:cs typeface="Arial" panose="020B0604020202020204" pitchFamily="34" charset="0"/>
            </a:endParaRPr>
          </a:p>
          <a:p>
            <a:pPr eaLnBrk="1" hangingPunct="1">
              <a:buFontTx/>
              <a:buNone/>
            </a:pPr>
            <a:r>
              <a:rPr lang="en-US" altLang="tr-TR" b="1" dirty="0">
                <a:cs typeface="Arial" panose="020B0604020202020204" pitchFamily="34" charset="0"/>
              </a:rPr>
              <a:t>•</a:t>
            </a:r>
            <a:r>
              <a:rPr lang="tr-TR" altLang="tr-TR" b="1" dirty="0">
                <a:cs typeface="Arial" panose="020B0604020202020204" pitchFamily="34" charset="0"/>
              </a:rPr>
              <a:t>	</a:t>
            </a:r>
            <a:r>
              <a:rPr lang="tr-TR" altLang="tr-TR" b="1" dirty="0">
                <a:solidFill>
                  <a:srgbClr val="CC3300"/>
                </a:solidFill>
                <a:cs typeface="Arial" panose="020B0604020202020204" pitchFamily="34" charset="0"/>
              </a:rPr>
              <a:t>Dönme hızı :</a:t>
            </a:r>
            <a:r>
              <a:rPr lang="tr-TR" altLang="tr-TR" b="1" dirty="0">
                <a:cs typeface="Arial" panose="020B0604020202020204" pitchFamily="34" charset="0"/>
              </a:rPr>
              <a:t> 0.8 – 1.2 d/d</a:t>
            </a:r>
            <a:endParaRPr lang="en-US" altLang="tr-TR" b="1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07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6194" name="Picture 2" descr="29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3076" y="0"/>
            <a:ext cx="645477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5514974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218" name="Picture 2" descr="27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90800" y="44450"/>
            <a:ext cx="7467600" cy="6883400"/>
          </a:xfrm>
          <a:noFill/>
        </p:spPr>
      </p:pic>
    </p:spTree>
    <p:extLst>
      <p:ext uri="{BB962C8B-B14F-4D97-AF65-F5344CB8AC3E}">
        <p14:creationId xmlns:p14="http://schemas.microsoft.com/office/powerpoint/2010/main" val="15476404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8242" name="Picture 2" descr="2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00200" y="22225"/>
            <a:ext cx="9067800" cy="6915150"/>
          </a:xfrm>
          <a:noFill/>
        </p:spPr>
      </p:pic>
    </p:spTree>
    <p:extLst>
      <p:ext uri="{BB962C8B-B14F-4D97-AF65-F5344CB8AC3E}">
        <p14:creationId xmlns:p14="http://schemas.microsoft.com/office/powerpoint/2010/main" val="33467108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266" name="Picture 2" descr="29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13076" y="0"/>
            <a:ext cx="6454775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0499356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290" name="Picture 1026" descr="2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44913" y="0"/>
            <a:ext cx="491966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2593446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 descr="2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217488"/>
            <a:ext cx="9144000" cy="6119812"/>
          </a:xfrm>
          <a:noFill/>
        </p:spPr>
      </p:pic>
    </p:spTree>
    <p:extLst>
      <p:ext uri="{BB962C8B-B14F-4D97-AF65-F5344CB8AC3E}">
        <p14:creationId xmlns:p14="http://schemas.microsoft.com/office/powerpoint/2010/main" val="77737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  <a:solidFill>
            <a:srgbClr val="FAFCA2"/>
          </a:solidFill>
        </p:spPr>
        <p:txBody>
          <a:bodyPr>
            <a:normAutofit/>
          </a:bodyPr>
          <a:lstStyle/>
          <a:p>
            <a:r>
              <a:rPr lang="tr-TR" sz="3200" dirty="0" smtClean="0"/>
              <a:t>Yağmurlama sulama yönteminde arazi üzerine belirli aralıklarla yağmurlama başlıkları yerleştirilir. Sulama suyu bu başlıklardan basınç altında püskürtülerek doğal yağışa benzer biçimde atmosfere verilir. Su buradan toprak yüzeyine düşer ve </a:t>
            </a:r>
            <a:r>
              <a:rPr lang="tr-TR" sz="3200" dirty="0" err="1" smtClean="0"/>
              <a:t>infiltrasyonla</a:t>
            </a:r>
            <a:r>
              <a:rPr lang="tr-TR" sz="3200" dirty="0" smtClean="0"/>
              <a:t> toprak içerisine sızarak kök bölgesinde depolanır.</a:t>
            </a:r>
          </a:p>
          <a:p>
            <a:r>
              <a:rPr lang="tr-TR" sz="3200" dirty="0" smtClean="0"/>
              <a:t>Yağmurlama sulama yapraklarının ıslanmasından kaynaklı hastalıklara duyarlı bitkiler dışında tüm bitkilerin sulanmasında kullanılabilir.</a:t>
            </a:r>
            <a:endParaRPr lang="tr-TR" sz="3200" dirty="0"/>
          </a:p>
        </p:txBody>
      </p:sp>
      <p:sp>
        <p:nvSpPr>
          <p:cNvPr id="4" name="Rectangle 2050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algn="ctr" eaLnBrk="1" hangingPunct="1"/>
            <a:r>
              <a:rPr lang="tr-TR" altLang="tr-TR" b="1" dirty="0" smtClean="0">
                <a:solidFill>
                  <a:srgbClr val="006600"/>
                </a:solidFill>
              </a:rPr>
              <a:t>Yağmurlama sulama yöntemi</a:t>
            </a:r>
          </a:p>
        </p:txBody>
      </p:sp>
    </p:spTree>
    <p:extLst>
      <p:ext uri="{BB962C8B-B14F-4D97-AF65-F5344CB8AC3E}">
        <p14:creationId xmlns:p14="http://schemas.microsoft.com/office/powerpoint/2010/main" val="254278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2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3176"/>
            <a:ext cx="8686800" cy="6911975"/>
          </a:xfrm>
          <a:noFill/>
        </p:spPr>
      </p:pic>
    </p:spTree>
    <p:extLst>
      <p:ext uri="{BB962C8B-B14F-4D97-AF65-F5344CB8AC3E}">
        <p14:creationId xmlns:p14="http://schemas.microsoft.com/office/powerpoint/2010/main" val="3610826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60350"/>
            <a:ext cx="7772400" cy="1143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3200" b="1">
                <a:solidFill>
                  <a:srgbClr val="006600"/>
                </a:solidFill>
              </a:rPr>
              <a:t>Tesis ve işletme durumuna göre yağmurlama sistem tipleri</a:t>
            </a:r>
          </a:p>
        </p:txBody>
      </p:sp>
      <p:sp>
        <p:nvSpPr>
          <p:cNvPr id="143363" name="Text Box 47"/>
          <p:cNvSpPr txBox="1">
            <a:spLocks noChangeArrowheads="1"/>
          </p:cNvSpPr>
          <p:nvPr/>
        </p:nvSpPr>
        <p:spPr bwMode="auto">
          <a:xfrm>
            <a:off x="2208213" y="1452563"/>
            <a:ext cx="4783938" cy="523220"/>
          </a:xfrm>
          <a:prstGeom prst="rect">
            <a:avLst/>
          </a:prstGeom>
          <a:solidFill>
            <a:srgbClr val="FBFFA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CC3300"/>
                </a:solidFill>
              </a:rPr>
              <a:t>Taşınabilir (portatif) sistemler</a:t>
            </a:r>
          </a:p>
        </p:txBody>
      </p:sp>
      <p:grpSp>
        <p:nvGrpSpPr>
          <p:cNvPr id="143364" name="Group 107"/>
          <p:cNvGrpSpPr>
            <a:grpSpLocks/>
          </p:cNvGrpSpPr>
          <p:nvPr/>
        </p:nvGrpSpPr>
        <p:grpSpPr bwMode="auto">
          <a:xfrm>
            <a:off x="2098676" y="2276476"/>
            <a:ext cx="7958138" cy="3990975"/>
            <a:chOff x="183" y="1434"/>
            <a:chExt cx="5013" cy="2514"/>
          </a:xfrm>
        </p:grpSpPr>
        <p:grpSp>
          <p:nvGrpSpPr>
            <p:cNvPr id="143365" name="Group 104"/>
            <p:cNvGrpSpPr>
              <a:grpSpLocks/>
            </p:cNvGrpSpPr>
            <p:nvPr/>
          </p:nvGrpSpPr>
          <p:grpSpPr bwMode="auto">
            <a:xfrm>
              <a:off x="780" y="1434"/>
              <a:ext cx="4416" cy="2514"/>
              <a:chOff x="780" y="1616"/>
              <a:chExt cx="4416" cy="2514"/>
            </a:xfrm>
          </p:grpSpPr>
          <p:sp>
            <p:nvSpPr>
              <p:cNvPr id="143368" name="Rectangle 4"/>
              <p:cNvSpPr>
                <a:spLocks noChangeArrowheads="1"/>
              </p:cNvSpPr>
              <p:nvPr/>
            </p:nvSpPr>
            <p:spPr bwMode="auto">
              <a:xfrm>
                <a:off x="1088" y="1663"/>
                <a:ext cx="3776" cy="1850"/>
              </a:xfrm>
              <a:prstGeom prst="rect">
                <a:avLst/>
              </a:prstGeom>
              <a:solidFill>
                <a:srgbClr val="FFCC66"/>
              </a:solidFill>
              <a:ln w="3175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3369" name="Line 5"/>
              <p:cNvSpPr>
                <a:spLocks noChangeShapeType="1"/>
              </p:cNvSpPr>
              <p:nvPr/>
            </p:nvSpPr>
            <p:spPr bwMode="auto">
              <a:xfrm>
                <a:off x="780" y="3748"/>
                <a:ext cx="4416" cy="0"/>
              </a:xfrm>
              <a:prstGeom prst="line">
                <a:avLst/>
              </a:prstGeom>
              <a:noFill/>
              <a:ln w="76200" cap="sq">
                <a:solidFill>
                  <a:srgbClr val="660066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3370" name="Line 24"/>
              <p:cNvSpPr>
                <a:spLocks noChangeShapeType="1"/>
              </p:cNvSpPr>
              <p:nvPr/>
            </p:nvSpPr>
            <p:spPr bwMode="auto">
              <a:xfrm>
                <a:off x="2562" y="2526"/>
                <a:ext cx="704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prstDash val="dash"/>
                <a:round/>
                <a:headEnd/>
                <a:tailEnd type="triangle" w="lg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3371" name="Text Box 25"/>
              <p:cNvSpPr txBox="1">
                <a:spLocks noChangeArrowheads="1"/>
              </p:cNvSpPr>
              <p:nvPr/>
            </p:nvSpPr>
            <p:spPr bwMode="auto">
              <a:xfrm>
                <a:off x="2565" y="3731"/>
                <a:ext cx="1344" cy="2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Tarlabaşı kanalı</a:t>
                </a:r>
              </a:p>
            </p:txBody>
          </p:sp>
          <p:sp>
            <p:nvSpPr>
              <p:cNvPr id="143372" name="Text Box 26"/>
              <p:cNvSpPr txBox="1">
                <a:spLocks noChangeArrowheads="1"/>
              </p:cNvSpPr>
              <p:nvPr/>
            </p:nvSpPr>
            <p:spPr bwMode="auto">
              <a:xfrm>
                <a:off x="982" y="3746"/>
                <a:ext cx="655" cy="3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sq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Pompa</a:t>
                </a:r>
              </a:p>
              <a:p>
                <a:pPr algn="ctr">
                  <a:lnSpc>
                    <a:spcPct val="70000"/>
                  </a:lnSpc>
                  <a:spcBef>
                    <a:spcPct val="0"/>
                  </a:spcBef>
                  <a:buFontTx/>
                  <a:buNone/>
                </a:pPr>
                <a:r>
                  <a:rPr lang="tr-TR" altLang="tr-TR" sz="2400">
                    <a:latin typeface="Times New Roman" panose="02020603050405020304" pitchFamily="18" charset="0"/>
                  </a:rPr>
                  <a:t>birimi</a:t>
                </a:r>
              </a:p>
            </p:txBody>
          </p:sp>
          <p:sp>
            <p:nvSpPr>
              <p:cNvPr id="143373" name="Rectangle 48"/>
              <p:cNvSpPr>
                <a:spLocks noChangeArrowheads="1"/>
              </p:cNvSpPr>
              <p:nvPr/>
            </p:nvSpPr>
            <p:spPr bwMode="auto">
              <a:xfrm>
                <a:off x="1066" y="1661"/>
                <a:ext cx="576" cy="1860"/>
              </a:xfrm>
              <a:prstGeom prst="rect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grpSp>
            <p:nvGrpSpPr>
              <p:cNvPr id="143374" name="Group 49"/>
              <p:cNvGrpSpPr>
                <a:grpSpLocks/>
              </p:cNvGrpSpPr>
              <p:nvPr/>
            </p:nvGrpSpPr>
            <p:grpSpPr bwMode="auto">
              <a:xfrm>
                <a:off x="1042" y="1616"/>
                <a:ext cx="613" cy="1960"/>
                <a:chOff x="3264" y="1872"/>
                <a:chExt cx="528" cy="1632"/>
              </a:xfrm>
            </p:grpSpPr>
            <p:grpSp>
              <p:nvGrpSpPr>
                <p:cNvPr id="143395" name="Group 50"/>
                <p:cNvGrpSpPr>
                  <a:grpSpLocks/>
                </p:cNvGrpSpPr>
                <p:nvPr/>
              </p:nvGrpSpPr>
              <p:grpSpPr bwMode="auto">
                <a:xfrm>
                  <a:off x="3264" y="1872"/>
                  <a:ext cx="528" cy="480"/>
                  <a:chOff x="3264" y="1872"/>
                  <a:chExt cx="528" cy="480"/>
                </a:xfrm>
              </p:grpSpPr>
              <p:sp>
                <p:nvSpPr>
                  <p:cNvPr id="143408" name="AutoShape 51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872"/>
                    <a:ext cx="528" cy="480"/>
                  </a:xfrm>
                  <a:prstGeom prst="flowChartConnector">
                    <a:avLst/>
                  </a:prstGeom>
                  <a:noFill/>
                  <a:ln w="3175" cap="sq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  <p:sp>
                <p:nvSpPr>
                  <p:cNvPr id="143409" name="AutoShape 52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2064"/>
                    <a:ext cx="96" cy="96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</p:grpSp>
            <p:grpSp>
              <p:nvGrpSpPr>
                <p:cNvPr id="143396" name="Group 53"/>
                <p:cNvGrpSpPr>
                  <a:grpSpLocks/>
                </p:cNvGrpSpPr>
                <p:nvPr/>
              </p:nvGrpSpPr>
              <p:grpSpPr bwMode="auto">
                <a:xfrm>
                  <a:off x="3264" y="2160"/>
                  <a:ext cx="528" cy="480"/>
                  <a:chOff x="3264" y="1872"/>
                  <a:chExt cx="528" cy="480"/>
                </a:xfrm>
              </p:grpSpPr>
              <p:sp>
                <p:nvSpPr>
                  <p:cNvPr id="143406" name="AutoShape 54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872"/>
                    <a:ext cx="528" cy="480"/>
                  </a:xfrm>
                  <a:prstGeom prst="flowChartConnector">
                    <a:avLst/>
                  </a:prstGeom>
                  <a:noFill/>
                  <a:ln w="3175" cap="sq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  <p:sp>
                <p:nvSpPr>
                  <p:cNvPr id="143407" name="AutoShape 55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2064"/>
                    <a:ext cx="96" cy="96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</p:grpSp>
            <p:grpSp>
              <p:nvGrpSpPr>
                <p:cNvPr id="143397" name="Group 56"/>
                <p:cNvGrpSpPr>
                  <a:grpSpLocks/>
                </p:cNvGrpSpPr>
                <p:nvPr/>
              </p:nvGrpSpPr>
              <p:grpSpPr bwMode="auto">
                <a:xfrm>
                  <a:off x="3264" y="2448"/>
                  <a:ext cx="528" cy="480"/>
                  <a:chOff x="3264" y="1872"/>
                  <a:chExt cx="528" cy="480"/>
                </a:xfrm>
              </p:grpSpPr>
              <p:sp>
                <p:nvSpPr>
                  <p:cNvPr id="143404" name="AutoShape 57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872"/>
                    <a:ext cx="528" cy="480"/>
                  </a:xfrm>
                  <a:prstGeom prst="flowChartConnector">
                    <a:avLst/>
                  </a:prstGeom>
                  <a:noFill/>
                  <a:ln w="3175" cap="sq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  <p:sp>
                <p:nvSpPr>
                  <p:cNvPr id="143405" name="AutoShape 58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2064"/>
                    <a:ext cx="96" cy="96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</p:grpSp>
            <p:grpSp>
              <p:nvGrpSpPr>
                <p:cNvPr id="143398" name="Group 59"/>
                <p:cNvGrpSpPr>
                  <a:grpSpLocks/>
                </p:cNvGrpSpPr>
                <p:nvPr/>
              </p:nvGrpSpPr>
              <p:grpSpPr bwMode="auto">
                <a:xfrm>
                  <a:off x="3264" y="3024"/>
                  <a:ext cx="528" cy="480"/>
                  <a:chOff x="3264" y="1872"/>
                  <a:chExt cx="528" cy="480"/>
                </a:xfrm>
              </p:grpSpPr>
              <p:sp>
                <p:nvSpPr>
                  <p:cNvPr id="143402" name="AutoShape 60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872"/>
                    <a:ext cx="528" cy="480"/>
                  </a:xfrm>
                  <a:prstGeom prst="flowChartConnector">
                    <a:avLst/>
                  </a:prstGeom>
                  <a:noFill/>
                  <a:ln w="3175" cap="sq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  <p:sp>
                <p:nvSpPr>
                  <p:cNvPr id="143403" name="AutoShape 61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2064"/>
                    <a:ext cx="96" cy="96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</p:grpSp>
            <p:grpSp>
              <p:nvGrpSpPr>
                <p:cNvPr id="143399" name="Group 62"/>
                <p:cNvGrpSpPr>
                  <a:grpSpLocks/>
                </p:cNvGrpSpPr>
                <p:nvPr/>
              </p:nvGrpSpPr>
              <p:grpSpPr bwMode="auto">
                <a:xfrm>
                  <a:off x="3264" y="2736"/>
                  <a:ext cx="528" cy="480"/>
                  <a:chOff x="3264" y="1872"/>
                  <a:chExt cx="528" cy="480"/>
                </a:xfrm>
              </p:grpSpPr>
              <p:sp>
                <p:nvSpPr>
                  <p:cNvPr id="143400" name="AutoShape 6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872"/>
                    <a:ext cx="528" cy="480"/>
                  </a:xfrm>
                  <a:prstGeom prst="flowChartConnector">
                    <a:avLst/>
                  </a:prstGeom>
                  <a:noFill/>
                  <a:ln w="3175" cap="sq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  <p:sp>
                <p:nvSpPr>
                  <p:cNvPr id="143401" name="AutoShape 64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2064"/>
                    <a:ext cx="96" cy="96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12700" cap="sq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</p:grpSp>
          </p:grpSp>
          <p:grpSp>
            <p:nvGrpSpPr>
              <p:cNvPr id="143375" name="Group 81"/>
              <p:cNvGrpSpPr>
                <a:grpSpLocks/>
              </p:cNvGrpSpPr>
              <p:nvPr/>
            </p:nvGrpSpPr>
            <p:grpSpPr bwMode="auto">
              <a:xfrm>
                <a:off x="1587" y="1616"/>
                <a:ext cx="613" cy="1960"/>
                <a:chOff x="3264" y="1872"/>
                <a:chExt cx="528" cy="1632"/>
              </a:xfrm>
            </p:grpSpPr>
            <p:grpSp>
              <p:nvGrpSpPr>
                <p:cNvPr id="143380" name="Group 82"/>
                <p:cNvGrpSpPr>
                  <a:grpSpLocks/>
                </p:cNvGrpSpPr>
                <p:nvPr/>
              </p:nvGrpSpPr>
              <p:grpSpPr bwMode="auto">
                <a:xfrm>
                  <a:off x="3264" y="1872"/>
                  <a:ext cx="528" cy="480"/>
                  <a:chOff x="3264" y="1872"/>
                  <a:chExt cx="528" cy="480"/>
                </a:xfrm>
              </p:grpSpPr>
              <p:sp>
                <p:nvSpPr>
                  <p:cNvPr id="143393" name="AutoShape 83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872"/>
                    <a:ext cx="528" cy="480"/>
                  </a:xfrm>
                  <a:prstGeom prst="flowChartConnector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  <p:sp>
                <p:nvSpPr>
                  <p:cNvPr id="143394" name="AutoShape 84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2064"/>
                    <a:ext cx="96" cy="96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</p:grpSp>
            <p:grpSp>
              <p:nvGrpSpPr>
                <p:cNvPr id="143381" name="Group 85"/>
                <p:cNvGrpSpPr>
                  <a:grpSpLocks/>
                </p:cNvGrpSpPr>
                <p:nvPr/>
              </p:nvGrpSpPr>
              <p:grpSpPr bwMode="auto">
                <a:xfrm>
                  <a:off x="3264" y="2160"/>
                  <a:ext cx="528" cy="480"/>
                  <a:chOff x="3264" y="1872"/>
                  <a:chExt cx="528" cy="480"/>
                </a:xfrm>
              </p:grpSpPr>
              <p:sp>
                <p:nvSpPr>
                  <p:cNvPr id="143391" name="AutoShape 86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872"/>
                    <a:ext cx="528" cy="480"/>
                  </a:xfrm>
                  <a:prstGeom prst="flowChartConnector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  <p:sp>
                <p:nvSpPr>
                  <p:cNvPr id="143392" name="AutoShape 87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2064"/>
                    <a:ext cx="96" cy="96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</p:grpSp>
            <p:grpSp>
              <p:nvGrpSpPr>
                <p:cNvPr id="143382" name="Group 88"/>
                <p:cNvGrpSpPr>
                  <a:grpSpLocks/>
                </p:cNvGrpSpPr>
                <p:nvPr/>
              </p:nvGrpSpPr>
              <p:grpSpPr bwMode="auto">
                <a:xfrm>
                  <a:off x="3264" y="2448"/>
                  <a:ext cx="528" cy="480"/>
                  <a:chOff x="3264" y="1872"/>
                  <a:chExt cx="528" cy="480"/>
                </a:xfrm>
              </p:grpSpPr>
              <p:sp>
                <p:nvSpPr>
                  <p:cNvPr id="143389" name="AutoShape 89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872"/>
                    <a:ext cx="528" cy="480"/>
                  </a:xfrm>
                  <a:prstGeom prst="flowChartConnector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  <p:sp>
                <p:nvSpPr>
                  <p:cNvPr id="143390" name="AutoShape 90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2064"/>
                    <a:ext cx="96" cy="96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</p:grpSp>
            <p:grpSp>
              <p:nvGrpSpPr>
                <p:cNvPr id="143383" name="Group 91"/>
                <p:cNvGrpSpPr>
                  <a:grpSpLocks/>
                </p:cNvGrpSpPr>
                <p:nvPr/>
              </p:nvGrpSpPr>
              <p:grpSpPr bwMode="auto">
                <a:xfrm>
                  <a:off x="3264" y="3024"/>
                  <a:ext cx="528" cy="480"/>
                  <a:chOff x="3264" y="1872"/>
                  <a:chExt cx="528" cy="480"/>
                </a:xfrm>
              </p:grpSpPr>
              <p:sp>
                <p:nvSpPr>
                  <p:cNvPr id="143387" name="AutoShape 92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872"/>
                    <a:ext cx="528" cy="480"/>
                  </a:xfrm>
                  <a:prstGeom prst="flowChartConnector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  <p:sp>
                <p:nvSpPr>
                  <p:cNvPr id="143388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2064"/>
                    <a:ext cx="96" cy="96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</p:grpSp>
            <p:grpSp>
              <p:nvGrpSpPr>
                <p:cNvPr id="143384" name="Group 94"/>
                <p:cNvGrpSpPr>
                  <a:grpSpLocks/>
                </p:cNvGrpSpPr>
                <p:nvPr/>
              </p:nvGrpSpPr>
              <p:grpSpPr bwMode="auto">
                <a:xfrm>
                  <a:off x="3264" y="2736"/>
                  <a:ext cx="528" cy="480"/>
                  <a:chOff x="3264" y="1872"/>
                  <a:chExt cx="528" cy="480"/>
                </a:xfrm>
              </p:grpSpPr>
              <p:sp>
                <p:nvSpPr>
                  <p:cNvPr id="143385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3264" y="1872"/>
                    <a:ext cx="528" cy="480"/>
                  </a:xfrm>
                  <a:prstGeom prst="flowChartConnector">
                    <a:avLst/>
                  </a:prstGeom>
                  <a:noFill/>
                  <a:ln w="3175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  <p:sp>
                <p:nvSpPr>
                  <p:cNvPr id="143386" name="AutoShape 96"/>
                  <p:cNvSpPr>
                    <a:spLocks noChangeArrowheads="1"/>
                  </p:cNvSpPr>
                  <p:nvPr/>
                </p:nvSpPr>
                <p:spPr bwMode="auto">
                  <a:xfrm>
                    <a:off x="3492" y="2064"/>
                    <a:ext cx="96" cy="96"/>
                  </a:xfrm>
                  <a:prstGeom prst="flowChartConnector">
                    <a:avLst/>
                  </a:prstGeom>
                  <a:solidFill>
                    <a:schemeClr val="bg2"/>
                  </a:solidFill>
                  <a:ln w="12700">
                    <a:solidFill>
                      <a:schemeClr val="tx1"/>
                    </a:solidFill>
                    <a:prstDash val="sysDot"/>
                    <a:round/>
                    <a:headEnd/>
                    <a:tailEnd/>
                  </a:ln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tr-TR" altLang="tr-TR" sz="1800"/>
                  </a:p>
                </p:txBody>
              </p:sp>
            </p:grpSp>
          </p:grpSp>
          <p:sp>
            <p:nvSpPr>
              <p:cNvPr id="143376" name="Line 98"/>
              <p:cNvSpPr>
                <a:spLocks noChangeShapeType="1"/>
              </p:cNvSpPr>
              <p:nvPr/>
            </p:nvSpPr>
            <p:spPr bwMode="auto">
              <a:xfrm>
                <a:off x="1362" y="1945"/>
                <a:ext cx="0" cy="16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3377" name="Line 99"/>
              <p:cNvSpPr>
                <a:spLocks noChangeShapeType="1"/>
              </p:cNvSpPr>
              <p:nvPr/>
            </p:nvSpPr>
            <p:spPr bwMode="auto">
              <a:xfrm>
                <a:off x="1903" y="1945"/>
                <a:ext cx="0" cy="166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3378" name="Rectangle 102" descr="%30"/>
              <p:cNvSpPr>
                <a:spLocks noChangeArrowheads="1"/>
              </p:cNvSpPr>
              <p:nvPr/>
            </p:nvSpPr>
            <p:spPr bwMode="auto">
              <a:xfrm>
                <a:off x="1837" y="3612"/>
                <a:ext cx="128" cy="123"/>
              </a:xfrm>
              <a:prstGeom prst="rect">
                <a:avLst/>
              </a:prstGeom>
              <a:pattFill prst="pct30">
                <a:fgClr>
                  <a:schemeClr val="tx1"/>
                </a:fgClr>
                <a:bgClr>
                  <a:srgbClr val="FFFFFF"/>
                </a:bgClr>
              </a:pattFill>
              <a:ln w="12700">
                <a:solidFill>
                  <a:schemeClr val="tx1"/>
                </a:solidFill>
                <a:prstDash val="sysDot"/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3379" name="Rectangle 103"/>
              <p:cNvSpPr>
                <a:spLocks noChangeArrowheads="1"/>
              </p:cNvSpPr>
              <p:nvPr/>
            </p:nvSpPr>
            <p:spPr bwMode="auto">
              <a:xfrm>
                <a:off x="1292" y="3603"/>
                <a:ext cx="128" cy="123"/>
              </a:xfrm>
              <a:prstGeom prst="rect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sp>
          <p:nvSpPr>
            <p:cNvPr id="143366" name="Text Box 105"/>
            <p:cNvSpPr txBox="1">
              <a:spLocks noChangeArrowheads="1"/>
            </p:cNvSpPr>
            <p:nvPr/>
          </p:nvSpPr>
          <p:spPr bwMode="auto">
            <a:xfrm>
              <a:off x="183" y="2380"/>
              <a:ext cx="730" cy="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/>
                <a:t>Lateral</a:t>
              </a:r>
            </a:p>
            <a:p>
              <a:pPr algn="ctr" eaLnBrk="1" hangingPunct="1">
                <a:lnSpc>
                  <a:spcPct val="9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1800"/>
                <a:t>boru hattı</a:t>
              </a:r>
            </a:p>
          </p:txBody>
        </p:sp>
        <p:sp>
          <p:nvSpPr>
            <p:cNvPr id="143367" name="Line 106"/>
            <p:cNvSpPr>
              <a:spLocks noChangeShapeType="1"/>
            </p:cNvSpPr>
            <p:nvPr/>
          </p:nvSpPr>
          <p:spPr bwMode="auto">
            <a:xfrm>
              <a:off x="839" y="2523"/>
              <a:ext cx="49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8036411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47"/>
          <p:cNvSpPr txBox="1">
            <a:spLocks noChangeArrowheads="1"/>
          </p:cNvSpPr>
          <p:nvPr/>
        </p:nvSpPr>
        <p:spPr bwMode="auto">
          <a:xfrm>
            <a:off x="2208213" y="620713"/>
            <a:ext cx="4783938" cy="523220"/>
          </a:xfrm>
          <a:prstGeom prst="rect">
            <a:avLst/>
          </a:prstGeom>
          <a:solidFill>
            <a:srgbClr val="FBFFA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CC3300"/>
                </a:solidFill>
              </a:rPr>
              <a:t>Taşınabilir (portatif) sistemler</a:t>
            </a:r>
          </a:p>
        </p:txBody>
      </p:sp>
      <p:sp>
        <p:nvSpPr>
          <p:cNvPr id="144387" name="Rectangle 5"/>
          <p:cNvSpPr>
            <a:spLocks noChangeArrowheads="1"/>
          </p:cNvSpPr>
          <p:nvPr/>
        </p:nvSpPr>
        <p:spPr bwMode="auto">
          <a:xfrm>
            <a:off x="3683000" y="1774826"/>
            <a:ext cx="5994400" cy="2936875"/>
          </a:xfrm>
          <a:prstGeom prst="rect">
            <a:avLst/>
          </a:prstGeom>
          <a:solidFill>
            <a:srgbClr val="FFCC66"/>
          </a:solidFill>
          <a:ln w="3175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388" name="Line 7"/>
          <p:cNvSpPr>
            <a:spLocks noChangeShapeType="1"/>
          </p:cNvSpPr>
          <p:nvPr/>
        </p:nvSpPr>
        <p:spPr bwMode="auto">
          <a:xfrm>
            <a:off x="6022975" y="3144838"/>
            <a:ext cx="1117600" cy="0"/>
          </a:xfrm>
          <a:prstGeom prst="line">
            <a:avLst/>
          </a:prstGeom>
          <a:noFill/>
          <a:ln w="38100">
            <a:solidFill>
              <a:srgbClr val="FF0000"/>
            </a:solidFill>
            <a:prstDash val="dash"/>
            <a:round/>
            <a:headEnd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389" name="Text Box 9"/>
          <p:cNvSpPr txBox="1">
            <a:spLocks noChangeArrowheads="1"/>
          </p:cNvSpPr>
          <p:nvPr/>
        </p:nvSpPr>
        <p:spPr bwMode="auto">
          <a:xfrm>
            <a:off x="5171655" y="5010251"/>
            <a:ext cx="1039066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Pompa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birimi</a:t>
            </a:r>
          </a:p>
        </p:txBody>
      </p:sp>
      <p:sp>
        <p:nvSpPr>
          <p:cNvPr id="144390" name="Rectangle 10"/>
          <p:cNvSpPr>
            <a:spLocks noChangeArrowheads="1"/>
          </p:cNvSpPr>
          <p:nvPr/>
        </p:nvSpPr>
        <p:spPr bwMode="auto">
          <a:xfrm>
            <a:off x="3648075" y="1771650"/>
            <a:ext cx="914400" cy="2952750"/>
          </a:xfrm>
          <a:prstGeom prst="rect">
            <a:avLst/>
          </a:prstGeom>
          <a:solidFill>
            <a:schemeClr val="accent1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grpSp>
        <p:nvGrpSpPr>
          <p:cNvPr id="144391" name="Group 11"/>
          <p:cNvGrpSpPr>
            <a:grpSpLocks/>
          </p:cNvGrpSpPr>
          <p:nvPr/>
        </p:nvGrpSpPr>
        <p:grpSpPr bwMode="auto">
          <a:xfrm>
            <a:off x="3609975" y="1700213"/>
            <a:ext cx="973138" cy="3111500"/>
            <a:chOff x="3264" y="1872"/>
            <a:chExt cx="528" cy="1632"/>
          </a:xfrm>
        </p:grpSpPr>
        <p:grpSp>
          <p:nvGrpSpPr>
            <p:cNvPr id="144422" name="Group 12"/>
            <p:cNvGrpSpPr>
              <a:grpSpLocks/>
            </p:cNvGrpSpPr>
            <p:nvPr/>
          </p:nvGrpSpPr>
          <p:grpSpPr bwMode="auto">
            <a:xfrm>
              <a:off x="3264" y="1872"/>
              <a:ext cx="528" cy="480"/>
              <a:chOff x="3264" y="1872"/>
              <a:chExt cx="528" cy="480"/>
            </a:xfrm>
          </p:grpSpPr>
          <p:sp>
            <p:nvSpPr>
              <p:cNvPr id="144435" name="AutoShape 1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4436" name="AutoShape 14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4423" name="Group 15"/>
            <p:cNvGrpSpPr>
              <a:grpSpLocks/>
            </p:cNvGrpSpPr>
            <p:nvPr/>
          </p:nvGrpSpPr>
          <p:grpSpPr bwMode="auto">
            <a:xfrm>
              <a:off x="3264" y="2160"/>
              <a:ext cx="528" cy="480"/>
              <a:chOff x="3264" y="1872"/>
              <a:chExt cx="528" cy="480"/>
            </a:xfrm>
          </p:grpSpPr>
          <p:sp>
            <p:nvSpPr>
              <p:cNvPr id="144433" name="AutoShape 1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4434" name="AutoShape 17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4424" name="Group 18"/>
            <p:cNvGrpSpPr>
              <a:grpSpLocks/>
            </p:cNvGrpSpPr>
            <p:nvPr/>
          </p:nvGrpSpPr>
          <p:grpSpPr bwMode="auto">
            <a:xfrm>
              <a:off x="3264" y="2448"/>
              <a:ext cx="528" cy="480"/>
              <a:chOff x="3264" y="1872"/>
              <a:chExt cx="528" cy="480"/>
            </a:xfrm>
          </p:grpSpPr>
          <p:sp>
            <p:nvSpPr>
              <p:cNvPr id="144431" name="AutoShape 1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4432" name="AutoShape 20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4425" name="Group 21"/>
            <p:cNvGrpSpPr>
              <a:grpSpLocks/>
            </p:cNvGrpSpPr>
            <p:nvPr/>
          </p:nvGrpSpPr>
          <p:grpSpPr bwMode="auto">
            <a:xfrm>
              <a:off x="3264" y="3024"/>
              <a:ext cx="528" cy="480"/>
              <a:chOff x="3264" y="1872"/>
              <a:chExt cx="528" cy="480"/>
            </a:xfrm>
          </p:grpSpPr>
          <p:sp>
            <p:nvSpPr>
              <p:cNvPr id="144429" name="AutoShape 2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4430" name="AutoShape 23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4426" name="Group 24"/>
            <p:cNvGrpSpPr>
              <a:grpSpLocks/>
            </p:cNvGrpSpPr>
            <p:nvPr/>
          </p:nvGrpSpPr>
          <p:grpSpPr bwMode="auto">
            <a:xfrm>
              <a:off x="3264" y="2736"/>
              <a:ext cx="528" cy="480"/>
              <a:chOff x="3264" y="1872"/>
              <a:chExt cx="528" cy="480"/>
            </a:xfrm>
          </p:grpSpPr>
          <p:sp>
            <p:nvSpPr>
              <p:cNvPr id="144427" name="AutoShape 2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4428" name="AutoShape 26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bg2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</p:grpSp>
      <p:grpSp>
        <p:nvGrpSpPr>
          <p:cNvPr id="144392" name="Group 27"/>
          <p:cNvGrpSpPr>
            <a:grpSpLocks/>
          </p:cNvGrpSpPr>
          <p:nvPr/>
        </p:nvGrpSpPr>
        <p:grpSpPr bwMode="auto">
          <a:xfrm>
            <a:off x="4475164" y="1700213"/>
            <a:ext cx="973137" cy="3111500"/>
            <a:chOff x="3264" y="1872"/>
            <a:chExt cx="528" cy="1632"/>
          </a:xfrm>
        </p:grpSpPr>
        <p:grpSp>
          <p:nvGrpSpPr>
            <p:cNvPr id="144407" name="Group 28"/>
            <p:cNvGrpSpPr>
              <a:grpSpLocks/>
            </p:cNvGrpSpPr>
            <p:nvPr/>
          </p:nvGrpSpPr>
          <p:grpSpPr bwMode="auto">
            <a:xfrm>
              <a:off x="3264" y="1872"/>
              <a:ext cx="528" cy="480"/>
              <a:chOff x="3264" y="1872"/>
              <a:chExt cx="528" cy="480"/>
            </a:xfrm>
          </p:grpSpPr>
          <p:sp>
            <p:nvSpPr>
              <p:cNvPr id="144420" name="AutoShape 2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4421" name="AutoShape 30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4408" name="Group 31"/>
            <p:cNvGrpSpPr>
              <a:grpSpLocks/>
            </p:cNvGrpSpPr>
            <p:nvPr/>
          </p:nvGrpSpPr>
          <p:grpSpPr bwMode="auto">
            <a:xfrm>
              <a:off x="3264" y="2160"/>
              <a:ext cx="528" cy="480"/>
              <a:chOff x="3264" y="1872"/>
              <a:chExt cx="528" cy="480"/>
            </a:xfrm>
          </p:grpSpPr>
          <p:sp>
            <p:nvSpPr>
              <p:cNvPr id="144418" name="AutoShape 3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4419" name="AutoShape 33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4409" name="Group 34"/>
            <p:cNvGrpSpPr>
              <a:grpSpLocks/>
            </p:cNvGrpSpPr>
            <p:nvPr/>
          </p:nvGrpSpPr>
          <p:grpSpPr bwMode="auto">
            <a:xfrm>
              <a:off x="3264" y="2448"/>
              <a:ext cx="528" cy="480"/>
              <a:chOff x="3264" y="1872"/>
              <a:chExt cx="528" cy="480"/>
            </a:xfrm>
          </p:grpSpPr>
          <p:sp>
            <p:nvSpPr>
              <p:cNvPr id="144416" name="AutoShape 3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4417" name="AutoShape 36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4410" name="Group 37"/>
            <p:cNvGrpSpPr>
              <a:grpSpLocks/>
            </p:cNvGrpSpPr>
            <p:nvPr/>
          </p:nvGrpSpPr>
          <p:grpSpPr bwMode="auto">
            <a:xfrm>
              <a:off x="3264" y="3024"/>
              <a:ext cx="528" cy="480"/>
              <a:chOff x="3264" y="1872"/>
              <a:chExt cx="528" cy="480"/>
            </a:xfrm>
          </p:grpSpPr>
          <p:sp>
            <p:nvSpPr>
              <p:cNvPr id="144414" name="AutoShape 3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4415" name="AutoShape 39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4411" name="Group 40"/>
            <p:cNvGrpSpPr>
              <a:grpSpLocks/>
            </p:cNvGrpSpPr>
            <p:nvPr/>
          </p:nvGrpSpPr>
          <p:grpSpPr bwMode="auto">
            <a:xfrm>
              <a:off x="3264" y="2736"/>
              <a:ext cx="528" cy="480"/>
              <a:chOff x="3264" y="1872"/>
              <a:chExt cx="528" cy="480"/>
            </a:xfrm>
          </p:grpSpPr>
          <p:sp>
            <p:nvSpPr>
              <p:cNvPr id="144412" name="AutoShape 4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4413" name="AutoShape 42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bg2"/>
              </a:solidFill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</p:grpSp>
      <p:sp>
        <p:nvSpPr>
          <p:cNvPr id="144393" name="Line 43"/>
          <p:cNvSpPr>
            <a:spLocks noChangeShapeType="1"/>
          </p:cNvSpPr>
          <p:nvPr/>
        </p:nvSpPr>
        <p:spPr bwMode="auto">
          <a:xfrm>
            <a:off x="4117975" y="2222500"/>
            <a:ext cx="0" cy="2501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394" name="Line 44"/>
          <p:cNvSpPr>
            <a:spLocks noChangeShapeType="1"/>
          </p:cNvSpPr>
          <p:nvPr/>
        </p:nvSpPr>
        <p:spPr bwMode="auto">
          <a:xfrm>
            <a:off x="4981575" y="2260601"/>
            <a:ext cx="0" cy="2430463"/>
          </a:xfrm>
          <a:prstGeom prst="line">
            <a:avLst/>
          </a:prstGeom>
          <a:noFill/>
          <a:ln w="3810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395" name="Rectangle 46"/>
          <p:cNvSpPr>
            <a:spLocks noChangeArrowheads="1"/>
          </p:cNvSpPr>
          <p:nvPr/>
        </p:nvSpPr>
        <p:spPr bwMode="auto">
          <a:xfrm>
            <a:off x="6559550" y="5157788"/>
            <a:ext cx="203200" cy="195262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396" name="Line 48"/>
          <p:cNvSpPr>
            <a:spLocks noChangeShapeType="1"/>
          </p:cNvSpPr>
          <p:nvPr/>
        </p:nvSpPr>
        <p:spPr bwMode="auto">
          <a:xfrm>
            <a:off x="4125914" y="4724400"/>
            <a:ext cx="2473325" cy="0"/>
          </a:xfrm>
          <a:prstGeom prst="line">
            <a:avLst/>
          </a:prstGeom>
          <a:noFill/>
          <a:ln w="76200" cap="sq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397" name="Line 49"/>
          <p:cNvSpPr>
            <a:spLocks noChangeShapeType="1"/>
          </p:cNvSpPr>
          <p:nvPr/>
        </p:nvSpPr>
        <p:spPr bwMode="auto">
          <a:xfrm>
            <a:off x="6672264" y="4724400"/>
            <a:ext cx="2879725" cy="0"/>
          </a:xfrm>
          <a:prstGeom prst="line">
            <a:avLst/>
          </a:prstGeom>
          <a:noFill/>
          <a:ln w="76200">
            <a:solidFill>
              <a:srgbClr val="6600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398" name="Line 51"/>
          <p:cNvSpPr>
            <a:spLocks noChangeShapeType="1"/>
          </p:cNvSpPr>
          <p:nvPr/>
        </p:nvSpPr>
        <p:spPr bwMode="auto">
          <a:xfrm rot="5400000">
            <a:off x="6456363" y="4940300"/>
            <a:ext cx="431800" cy="0"/>
          </a:xfrm>
          <a:prstGeom prst="line">
            <a:avLst/>
          </a:prstGeom>
          <a:noFill/>
          <a:ln w="76200" cap="sq">
            <a:solidFill>
              <a:srgbClr val="660066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399" name="AutoShape 52"/>
          <p:cNvSpPr>
            <a:spLocks noChangeArrowheads="1"/>
          </p:cNvSpPr>
          <p:nvPr/>
        </p:nvSpPr>
        <p:spPr bwMode="auto">
          <a:xfrm>
            <a:off x="6534150" y="5373688"/>
            <a:ext cx="247650" cy="247650"/>
          </a:xfrm>
          <a:prstGeom prst="flowChartSummingJunction">
            <a:avLst/>
          </a:prstGeom>
          <a:solidFill>
            <a:srgbClr val="CC0066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4400" name="Text Box 53"/>
          <p:cNvSpPr txBox="1">
            <a:spLocks noChangeArrowheads="1"/>
          </p:cNvSpPr>
          <p:nvPr/>
        </p:nvSpPr>
        <p:spPr bwMode="auto">
          <a:xfrm>
            <a:off x="7104063" y="5300663"/>
            <a:ext cx="1390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/>
              <a:t>Su kaynağı</a:t>
            </a:r>
          </a:p>
        </p:txBody>
      </p:sp>
      <p:sp>
        <p:nvSpPr>
          <p:cNvPr id="144401" name="Text Box 54"/>
          <p:cNvSpPr txBox="1">
            <a:spLocks noChangeArrowheads="1"/>
          </p:cNvSpPr>
          <p:nvPr/>
        </p:nvSpPr>
        <p:spPr bwMode="auto">
          <a:xfrm>
            <a:off x="3502003" y="5084764"/>
            <a:ext cx="1120820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sz="1800"/>
              <a:t>Ana boru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sz="1800"/>
              <a:t>hattı</a:t>
            </a:r>
          </a:p>
        </p:txBody>
      </p:sp>
      <p:sp>
        <p:nvSpPr>
          <p:cNvPr id="144402" name="Line 55"/>
          <p:cNvSpPr>
            <a:spLocks noChangeShapeType="1"/>
          </p:cNvSpPr>
          <p:nvPr/>
        </p:nvSpPr>
        <p:spPr bwMode="auto">
          <a:xfrm flipH="1">
            <a:off x="6815139" y="5516563"/>
            <a:ext cx="2889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403" name="Line 56"/>
          <p:cNvSpPr>
            <a:spLocks noChangeShapeType="1"/>
          </p:cNvSpPr>
          <p:nvPr/>
        </p:nvSpPr>
        <p:spPr bwMode="auto">
          <a:xfrm>
            <a:off x="6240464" y="5300663"/>
            <a:ext cx="28733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404" name="Line 57"/>
          <p:cNvSpPr>
            <a:spLocks noChangeShapeType="1"/>
          </p:cNvSpPr>
          <p:nvPr/>
        </p:nvSpPr>
        <p:spPr bwMode="auto">
          <a:xfrm flipV="1">
            <a:off x="4583113" y="4724401"/>
            <a:ext cx="792162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4405" name="Text Box 58"/>
          <p:cNvSpPr txBox="1">
            <a:spLocks noChangeArrowheads="1"/>
          </p:cNvSpPr>
          <p:nvPr/>
        </p:nvSpPr>
        <p:spPr bwMode="auto">
          <a:xfrm>
            <a:off x="2319129" y="3273426"/>
            <a:ext cx="1159292" cy="590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sz="1800"/>
              <a:t>Lateral</a:t>
            </a:r>
          </a:p>
          <a:p>
            <a:pPr algn="ctr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tr-TR" altLang="tr-TR" sz="1800"/>
              <a:t>boru hattı</a:t>
            </a:r>
          </a:p>
        </p:txBody>
      </p:sp>
      <p:sp>
        <p:nvSpPr>
          <p:cNvPr id="144406" name="Line 59"/>
          <p:cNvSpPr>
            <a:spLocks noChangeShapeType="1"/>
          </p:cNvSpPr>
          <p:nvPr/>
        </p:nvSpPr>
        <p:spPr bwMode="auto">
          <a:xfrm>
            <a:off x="3432175" y="3573463"/>
            <a:ext cx="6477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08979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Text Box 4"/>
          <p:cNvSpPr txBox="1">
            <a:spLocks noChangeArrowheads="1"/>
          </p:cNvSpPr>
          <p:nvPr/>
        </p:nvSpPr>
        <p:spPr bwMode="auto">
          <a:xfrm>
            <a:off x="2208214" y="620713"/>
            <a:ext cx="3214919" cy="523220"/>
          </a:xfrm>
          <a:prstGeom prst="rect">
            <a:avLst/>
          </a:prstGeom>
          <a:solidFill>
            <a:srgbClr val="FBFFA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CC3300"/>
                </a:solidFill>
              </a:rPr>
              <a:t>Yarı sabit sistemler</a:t>
            </a:r>
          </a:p>
        </p:txBody>
      </p:sp>
      <p:grpSp>
        <p:nvGrpSpPr>
          <p:cNvPr id="145411" name="Group 62"/>
          <p:cNvGrpSpPr>
            <a:grpSpLocks/>
          </p:cNvGrpSpPr>
          <p:nvPr/>
        </p:nvGrpSpPr>
        <p:grpSpPr bwMode="auto">
          <a:xfrm>
            <a:off x="2441577" y="1700213"/>
            <a:ext cx="6894513" cy="4392612"/>
            <a:chOff x="578" y="1071"/>
            <a:chExt cx="4343" cy="2767"/>
          </a:xfrm>
        </p:grpSpPr>
        <p:sp>
          <p:nvSpPr>
            <p:cNvPr id="145412" name="Rectangle 6"/>
            <p:cNvSpPr>
              <a:spLocks noChangeArrowheads="1"/>
            </p:cNvSpPr>
            <p:nvPr/>
          </p:nvSpPr>
          <p:spPr bwMode="auto">
            <a:xfrm>
              <a:off x="1924" y="1161"/>
              <a:ext cx="2940" cy="2586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45413" name="Text Box 7"/>
            <p:cNvSpPr txBox="1">
              <a:spLocks noChangeArrowheads="1"/>
            </p:cNvSpPr>
            <p:nvPr/>
          </p:nvSpPr>
          <p:spPr bwMode="auto">
            <a:xfrm>
              <a:off x="578" y="1885"/>
              <a:ext cx="729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Su</a:t>
              </a:r>
            </a:p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kaynağı</a:t>
              </a:r>
            </a:p>
          </p:txBody>
        </p:sp>
        <p:sp>
          <p:nvSpPr>
            <p:cNvPr id="145414" name="Text Box 8"/>
            <p:cNvSpPr txBox="1">
              <a:spLocks noChangeArrowheads="1"/>
            </p:cNvSpPr>
            <p:nvPr/>
          </p:nvSpPr>
          <p:spPr bwMode="auto">
            <a:xfrm>
              <a:off x="664" y="2747"/>
              <a:ext cx="65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Pompa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birimi</a:t>
              </a:r>
            </a:p>
          </p:txBody>
        </p:sp>
        <p:sp>
          <p:nvSpPr>
            <p:cNvPr id="145415" name="Text Box 9"/>
            <p:cNvSpPr txBox="1">
              <a:spLocks noChangeArrowheads="1"/>
            </p:cNvSpPr>
            <p:nvPr/>
          </p:nvSpPr>
          <p:spPr bwMode="auto">
            <a:xfrm>
              <a:off x="2988" y="1885"/>
              <a:ext cx="843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Ana boru</a:t>
              </a:r>
            </a:p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hattı</a:t>
              </a:r>
            </a:p>
          </p:txBody>
        </p:sp>
        <p:sp>
          <p:nvSpPr>
            <p:cNvPr id="145416" name="Text Box 10"/>
            <p:cNvSpPr txBox="1">
              <a:spLocks noChangeArrowheads="1"/>
            </p:cNvSpPr>
            <p:nvPr/>
          </p:nvSpPr>
          <p:spPr bwMode="auto">
            <a:xfrm>
              <a:off x="2500" y="2821"/>
              <a:ext cx="864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Lateral</a:t>
              </a:r>
            </a:p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boru hattı</a:t>
              </a:r>
            </a:p>
          </p:txBody>
        </p:sp>
        <p:sp>
          <p:nvSpPr>
            <p:cNvPr id="145417" name="Line 12"/>
            <p:cNvSpPr>
              <a:spLocks noChangeShapeType="1"/>
            </p:cNvSpPr>
            <p:nvPr/>
          </p:nvSpPr>
          <p:spPr bwMode="auto">
            <a:xfrm>
              <a:off x="963" y="2230"/>
              <a:ext cx="128" cy="201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18" name="Line 13"/>
            <p:cNvSpPr>
              <a:spLocks noChangeShapeType="1"/>
            </p:cNvSpPr>
            <p:nvPr/>
          </p:nvSpPr>
          <p:spPr bwMode="auto">
            <a:xfrm flipV="1">
              <a:off x="1053" y="2489"/>
              <a:ext cx="227" cy="260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19" name="Rectangle 14"/>
            <p:cNvSpPr>
              <a:spLocks noChangeArrowheads="1"/>
            </p:cNvSpPr>
            <p:nvPr/>
          </p:nvSpPr>
          <p:spPr bwMode="auto">
            <a:xfrm>
              <a:off x="4546" y="1161"/>
              <a:ext cx="318" cy="1270"/>
            </a:xfrm>
            <a:prstGeom prst="rect">
              <a:avLst/>
            </a:prstGeom>
            <a:solidFill>
              <a:srgbClr val="AFF6F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grpSp>
          <p:nvGrpSpPr>
            <p:cNvPr id="145420" name="Group 15"/>
            <p:cNvGrpSpPr>
              <a:grpSpLocks/>
            </p:cNvGrpSpPr>
            <p:nvPr/>
          </p:nvGrpSpPr>
          <p:grpSpPr bwMode="auto">
            <a:xfrm>
              <a:off x="4467" y="1071"/>
              <a:ext cx="454" cy="1497"/>
              <a:chOff x="3264" y="1872"/>
              <a:chExt cx="528" cy="1632"/>
            </a:xfrm>
          </p:grpSpPr>
          <p:grpSp>
            <p:nvGrpSpPr>
              <p:cNvPr id="145451" name="Group 16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5464" name="AutoShape 1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5465" name="AutoShape 1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5452" name="Group 19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5462" name="AutoShape 2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5463" name="AutoShape 2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5453" name="Group 22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5460" name="AutoShape 2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5461" name="AutoShape 2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5454" name="Group 25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5458" name="AutoShape 26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5459" name="AutoShape 27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5455" name="Group 28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5456" name="AutoShape 29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5457" name="AutoShape 30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5421" name="Rectangle 31"/>
            <p:cNvSpPr>
              <a:spLocks noChangeArrowheads="1"/>
            </p:cNvSpPr>
            <p:nvPr/>
          </p:nvSpPr>
          <p:spPr bwMode="auto">
            <a:xfrm>
              <a:off x="1924" y="2477"/>
              <a:ext cx="318" cy="1270"/>
            </a:xfrm>
            <a:prstGeom prst="rect">
              <a:avLst/>
            </a:prstGeom>
            <a:solidFill>
              <a:srgbClr val="AFF6F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grpSp>
          <p:nvGrpSpPr>
            <p:cNvPr id="145422" name="Group 32"/>
            <p:cNvGrpSpPr>
              <a:grpSpLocks/>
            </p:cNvGrpSpPr>
            <p:nvPr/>
          </p:nvGrpSpPr>
          <p:grpSpPr bwMode="auto">
            <a:xfrm>
              <a:off x="1846" y="2341"/>
              <a:ext cx="454" cy="1497"/>
              <a:chOff x="3264" y="1872"/>
              <a:chExt cx="528" cy="1632"/>
            </a:xfrm>
          </p:grpSpPr>
          <p:grpSp>
            <p:nvGrpSpPr>
              <p:cNvPr id="145436" name="Group 33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5449" name="AutoShape 3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5450" name="AutoShape 3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5437" name="Group 36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5447" name="AutoShape 3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5448" name="AutoShape 3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5438" name="Group 39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5445" name="AutoShape 4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5446" name="AutoShape 4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5439" name="Group 42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5443" name="AutoShape 4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5444" name="AutoShape 4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5440" name="Group 45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5441" name="AutoShape 46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5442" name="AutoShape 47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5423" name="Line 48"/>
            <p:cNvSpPr>
              <a:spLocks noChangeShapeType="1"/>
            </p:cNvSpPr>
            <p:nvPr/>
          </p:nvSpPr>
          <p:spPr bwMode="auto">
            <a:xfrm>
              <a:off x="2085" y="2465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24" name="Line 49"/>
            <p:cNvSpPr>
              <a:spLocks noChangeShapeType="1"/>
            </p:cNvSpPr>
            <p:nvPr/>
          </p:nvSpPr>
          <p:spPr bwMode="auto">
            <a:xfrm>
              <a:off x="1201" y="2453"/>
              <a:ext cx="3493" cy="0"/>
            </a:xfrm>
            <a:prstGeom prst="line">
              <a:avLst/>
            </a:prstGeom>
            <a:noFill/>
            <a:ln w="38100" cap="sq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25" name="Line 50"/>
            <p:cNvSpPr>
              <a:spLocks noChangeShapeType="1"/>
            </p:cNvSpPr>
            <p:nvPr/>
          </p:nvSpPr>
          <p:spPr bwMode="auto">
            <a:xfrm>
              <a:off x="4704" y="1333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26" name="AutoShape 51"/>
            <p:cNvSpPr>
              <a:spLocks noChangeArrowheads="1"/>
            </p:cNvSpPr>
            <p:nvPr/>
          </p:nvSpPr>
          <p:spPr bwMode="auto">
            <a:xfrm>
              <a:off x="1077" y="2398"/>
              <a:ext cx="113" cy="113"/>
            </a:xfrm>
            <a:prstGeom prst="flowChartSummingJunction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5427" name="Rectangle 52"/>
            <p:cNvSpPr>
              <a:spLocks noChangeArrowheads="1"/>
            </p:cNvSpPr>
            <p:nvPr/>
          </p:nvSpPr>
          <p:spPr bwMode="auto">
            <a:xfrm>
              <a:off x="1202" y="2398"/>
              <a:ext cx="128" cy="10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5428" name="Line 53"/>
            <p:cNvSpPr>
              <a:spLocks noChangeShapeType="1"/>
            </p:cNvSpPr>
            <p:nvPr/>
          </p:nvSpPr>
          <p:spPr bwMode="auto">
            <a:xfrm>
              <a:off x="3412" y="2205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29" name="Line 54"/>
            <p:cNvSpPr>
              <a:spLocks noChangeShapeType="1"/>
            </p:cNvSpPr>
            <p:nvPr/>
          </p:nvSpPr>
          <p:spPr bwMode="auto">
            <a:xfrm flipH="1" flipV="1">
              <a:off x="2057" y="2930"/>
              <a:ext cx="448" cy="50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30" name="Line 56"/>
            <p:cNvSpPr>
              <a:spLocks noChangeShapeType="1"/>
            </p:cNvSpPr>
            <p:nvPr/>
          </p:nvSpPr>
          <p:spPr bwMode="auto">
            <a:xfrm flipH="1">
              <a:off x="3560" y="1616"/>
              <a:ext cx="40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dash"/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31" name="Line 57"/>
            <p:cNvSpPr>
              <a:spLocks noChangeShapeType="1"/>
            </p:cNvSpPr>
            <p:nvPr/>
          </p:nvSpPr>
          <p:spPr bwMode="auto">
            <a:xfrm flipH="1">
              <a:off x="2154" y="1616"/>
              <a:ext cx="227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32" name="Line 58"/>
            <p:cNvSpPr>
              <a:spLocks noChangeShapeType="1"/>
            </p:cNvSpPr>
            <p:nvPr/>
          </p:nvSpPr>
          <p:spPr bwMode="auto">
            <a:xfrm>
              <a:off x="2154" y="1616"/>
              <a:ext cx="0" cy="18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dash"/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33" name="Line 59"/>
            <p:cNvSpPr>
              <a:spLocks noChangeShapeType="1"/>
            </p:cNvSpPr>
            <p:nvPr/>
          </p:nvSpPr>
          <p:spPr bwMode="auto">
            <a:xfrm>
              <a:off x="3061" y="3339"/>
              <a:ext cx="409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dash"/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34" name="Line 60"/>
            <p:cNvSpPr>
              <a:spLocks noChangeShapeType="1"/>
            </p:cNvSpPr>
            <p:nvPr/>
          </p:nvSpPr>
          <p:spPr bwMode="auto">
            <a:xfrm flipH="1">
              <a:off x="4422" y="3339"/>
              <a:ext cx="227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dash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5435" name="Line 61"/>
            <p:cNvSpPr>
              <a:spLocks noChangeShapeType="1"/>
            </p:cNvSpPr>
            <p:nvPr/>
          </p:nvSpPr>
          <p:spPr bwMode="auto">
            <a:xfrm flipV="1">
              <a:off x="4649" y="3158"/>
              <a:ext cx="0" cy="181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prstDash val="dash"/>
              <a:round/>
              <a:headEnd type="none" w="sm" len="sm"/>
              <a:tailEnd type="triangl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1262131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Text Box 4"/>
          <p:cNvSpPr txBox="1">
            <a:spLocks noChangeArrowheads="1"/>
          </p:cNvSpPr>
          <p:nvPr/>
        </p:nvSpPr>
        <p:spPr bwMode="auto">
          <a:xfrm>
            <a:off x="2208213" y="620713"/>
            <a:ext cx="2542684" cy="523220"/>
          </a:xfrm>
          <a:prstGeom prst="rect">
            <a:avLst/>
          </a:prstGeom>
          <a:solidFill>
            <a:srgbClr val="FBFFAD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CC3300"/>
                </a:solidFill>
              </a:rPr>
              <a:t>Sabit sistemler</a:t>
            </a:r>
          </a:p>
        </p:txBody>
      </p:sp>
      <p:sp>
        <p:nvSpPr>
          <p:cNvPr id="146435" name="Rectangle 6"/>
          <p:cNvSpPr>
            <a:spLocks noChangeArrowheads="1"/>
          </p:cNvSpPr>
          <p:nvPr/>
        </p:nvSpPr>
        <p:spPr bwMode="auto">
          <a:xfrm>
            <a:off x="4151314" y="1843089"/>
            <a:ext cx="5094287" cy="4105275"/>
          </a:xfrm>
          <a:prstGeom prst="rect">
            <a:avLst/>
          </a:prstGeom>
          <a:solidFill>
            <a:srgbClr val="FFCC66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tr-TR" altLang="tr-TR" sz="2400">
              <a:latin typeface="Times New Roman" panose="02020603050405020304" pitchFamily="18" charset="0"/>
            </a:endParaRPr>
          </a:p>
        </p:txBody>
      </p:sp>
      <p:sp>
        <p:nvSpPr>
          <p:cNvPr id="146436" name="Text Box 7"/>
          <p:cNvSpPr txBox="1">
            <a:spLocks noChangeArrowheads="1"/>
          </p:cNvSpPr>
          <p:nvPr/>
        </p:nvSpPr>
        <p:spPr bwMode="auto">
          <a:xfrm>
            <a:off x="2441375" y="2992961"/>
            <a:ext cx="1157689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Su</a:t>
            </a:r>
          </a:p>
          <a:p>
            <a:pPr algn="ctr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kaynağı</a:t>
            </a:r>
          </a:p>
        </p:txBody>
      </p:sp>
      <p:sp>
        <p:nvSpPr>
          <p:cNvPr id="146437" name="Text Box 8"/>
          <p:cNvSpPr txBox="1">
            <a:spLocks noChangeArrowheads="1"/>
          </p:cNvSpPr>
          <p:nvPr/>
        </p:nvSpPr>
        <p:spPr bwMode="auto">
          <a:xfrm>
            <a:off x="2577680" y="4360964"/>
            <a:ext cx="1039066" cy="6093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Pompa</a:t>
            </a:r>
          </a:p>
          <a:p>
            <a:pPr algn="ctr">
              <a:lnSpc>
                <a:spcPct val="7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birimi</a:t>
            </a:r>
          </a:p>
        </p:txBody>
      </p:sp>
      <p:sp>
        <p:nvSpPr>
          <p:cNvPr id="146438" name="Text Box 9"/>
          <p:cNvSpPr txBox="1">
            <a:spLocks noChangeArrowheads="1"/>
          </p:cNvSpPr>
          <p:nvPr/>
        </p:nvSpPr>
        <p:spPr bwMode="auto">
          <a:xfrm>
            <a:off x="2612742" y="2175398"/>
            <a:ext cx="133882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Ana boru</a:t>
            </a:r>
          </a:p>
          <a:p>
            <a:pPr algn="ctr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hattı</a:t>
            </a:r>
          </a:p>
        </p:txBody>
      </p:sp>
      <p:sp>
        <p:nvSpPr>
          <p:cNvPr id="146439" name="Text Box 10"/>
          <p:cNvSpPr txBox="1">
            <a:spLocks noChangeArrowheads="1"/>
          </p:cNvSpPr>
          <p:nvPr/>
        </p:nvSpPr>
        <p:spPr bwMode="auto">
          <a:xfrm>
            <a:off x="2342712" y="5371036"/>
            <a:ext cx="1370888" cy="535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Lateral</a:t>
            </a:r>
          </a:p>
          <a:p>
            <a:pPr algn="ctr">
              <a:lnSpc>
                <a:spcPct val="60000"/>
              </a:lnSpc>
              <a:spcBef>
                <a:spcPct val="0"/>
              </a:spcBef>
              <a:buFontTx/>
              <a:buNone/>
            </a:pPr>
            <a:r>
              <a:rPr lang="tr-TR" altLang="tr-TR" sz="2400">
                <a:latin typeface="Times New Roman" panose="02020603050405020304" pitchFamily="18" charset="0"/>
              </a:rPr>
              <a:t>boru hattı</a:t>
            </a:r>
          </a:p>
        </p:txBody>
      </p:sp>
      <p:sp>
        <p:nvSpPr>
          <p:cNvPr id="146440" name="Line 11"/>
          <p:cNvSpPr>
            <a:spLocks noChangeShapeType="1"/>
          </p:cNvSpPr>
          <p:nvPr/>
        </p:nvSpPr>
        <p:spPr bwMode="auto">
          <a:xfrm>
            <a:off x="3052763" y="3540125"/>
            <a:ext cx="203200" cy="319088"/>
          </a:xfrm>
          <a:prstGeom prst="line">
            <a:avLst/>
          </a:prstGeom>
          <a:noFill/>
          <a:ln w="31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441" name="Line 12"/>
          <p:cNvSpPr>
            <a:spLocks noChangeShapeType="1"/>
          </p:cNvSpPr>
          <p:nvPr/>
        </p:nvSpPr>
        <p:spPr bwMode="auto">
          <a:xfrm flipV="1">
            <a:off x="3195638" y="3951288"/>
            <a:ext cx="360362" cy="412750"/>
          </a:xfrm>
          <a:prstGeom prst="line">
            <a:avLst/>
          </a:prstGeom>
          <a:noFill/>
          <a:ln w="31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442" name="Rectangle 13"/>
          <p:cNvSpPr>
            <a:spLocks noChangeArrowheads="1"/>
          </p:cNvSpPr>
          <p:nvPr/>
        </p:nvSpPr>
        <p:spPr bwMode="auto">
          <a:xfrm>
            <a:off x="8112126" y="1843089"/>
            <a:ext cx="1133475" cy="2016125"/>
          </a:xfrm>
          <a:prstGeom prst="rect">
            <a:avLst/>
          </a:prstGeom>
          <a:solidFill>
            <a:srgbClr val="AFF6FD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6443" name="AutoShape 50"/>
          <p:cNvSpPr>
            <a:spLocks noChangeArrowheads="1"/>
          </p:cNvSpPr>
          <p:nvPr/>
        </p:nvSpPr>
        <p:spPr bwMode="auto">
          <a:xfrm>
            <a:off x="3233739" y="3806825"/>
            <a:ext cx="179387" cy="179388"/>
          </a:xfrm>
          <a:prstGeom prst="flowChartSummingJunction">
            <a:avLst/>
          </a:prstGeom>
          <a:solidFill>
            <a:schemeClr val="bg2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6444" name="Rectangle 51"/>
          <p:cNvSpPr>
            <a:spLocks noChangeArrowheads="1"/>
          </p:cNvSpPr>
          <p:nvPr/>
        </p:nvSpPr>
        <p:spPr bwMode="auto">
          <a:xfrm>
            <a:off x="3432175" y="3806825"/>
            <a:ext cx="203200" cy="158750"/>
          </a:xfrm>
          <a:prstGeom prst="rect">
            <a:avLst/>
          </a:prstGeom>
          <a:solidFill>
            <a:schemeClr val="tx1"/>
          </a:solidFill>
          <a:ln w="12700" cap="sq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6445" name="Line 52"/>
          <p:cNvSpPr>
            <a:spLocks noChangeShapeType="1"/>
          </p:cNvSpPr>
          <p:nvPr/>
        </p:nvSpPr>
        <p:spPr bwMode="auto">
          <a:xfrm>
            <a:off x="3432175" y="2708276"/>
            <a:ext cx="431800" cy="1152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grpSp>
        <p:nvGrpSpPr>
          <p:cNvPr id="146446" name="Group 61"/>
          <p:cNvGrpSpPr>
            <a:grpSpLocks/>
          </p:cNvGrpSpPr>
          <p:nvPr/>
        </p:nvGrpSpPr>
        <p:grpSpPr bwMode="auto">
          <a:xfrm>
            <a:off x="8616951" y="1700214"/>
            <a:ext cx="720725" cy="2376487"/>
            <a:chOff x="5057" y="1071"/>
            <a:chExt cx="454" cy="1497"/>
          </a:xfrm>
        </p:grpSpPr>
        <p:grpSp>
          <p:nvGrpSpPr>
            <p:cNvPr id="146755" name="Group 62"/>
            <p:cNvGrpSpPr>
              <a:grpSpLocks/>
            </p:cNvGrpSpPr>
            <p:nvPr/>
          </p:nvGrpSpPr>
          <p:grpSpPr bwMode="auto">
            <a:xfrm>
              <a:off x="5057" y="1071"/>
              <a:ext cx="454" cy="1497"/>
              <a:chOff x="3264" y="1872"/>
              <a:chExt cx="528" cy="1632"/>
            </a:xfrm>
          </p:grpSpPr>
          <p:grpSp>
            <p:nvGrpSpPr>
              <p:cNvPr id="146757" name="Group 63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770" name="AutoShape 6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71" name="AutoShape 6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58" name="Group 66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768" name="AutoShape 6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69" name="AutoShape 6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59" name="Group 69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766" name="AutoShape 7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67" name="AutoShape 7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60" name="Group 72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764" name="AutoShape 7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65" name="AutoShape 7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61" name="Group 75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762" name="AutoShape 76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63" name="AutoShape 77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756" name="Line 78"/>
            <p:cNvSpPr>
              <a:spLocks noChangeShapeType="1"/>
            </p:cNvSpPr>
            <p:nvPr/>
          </p:nvSpPr>
          <p:spPr bwMode="auto">
            <a:xfrm>
              <a:off x="5296" y="1333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47" name="Group 79"/>
          <p:cNvGrpSpPr>
            <a:grpSpLocks/>
          </p:cNvGrpSpPr>
          <p:nvPr/>
        </p:nvGrpSpPr>
        <p:grpSpPr bwMode="auto">
          <a:xfrm>
            <a:off x="8040689" y="1700214"/>
            <a:ext cx="720725" cy="2376487"/>
            <a:chOff x="5057" y="1071"/>
            <a:chExt cx="454" cy="1497"/>
          </a:xfrm>
        </p:grpSpPr>
        <p:grpSp>
          <p:nvGrpSpPr>
            <p:cNvPr id="146738" name="Group 80"/>
            <p:cNvGrpSpPr>
              <a:grpSpLocks/>
            </p:cNvGrpSpPr>
            <p:nvPr/>
          </p:nvGrpSpPr>
          <p:grpSpPr bwMode="auto">
            <a:xfrm>
              <a:off x="5057" y="1071"/>
              <a:ext cx="454" cy="1497"/>
              <a:chOff x="3264" y="1872"/>
              <a:chExt cx="528" cy="1632"/>
            </a:xfrm>
          </p:grpSpPr>
          <p:grpSp>
            <p:nvGrpSpPr>
              <p:cNvPr id="146740" name="Group 81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753" name="AutoShape 82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54" name="AutoShape 83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41" name="Group 84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751" name="AutoShape 85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52" name="AutoShape 86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42" name="Group 87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749" name="AutoShape 88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50" name="AutoShape 89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43" name="Group 90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747" name="AutoShape 9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48" name="AutoShape 92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44" name="Group 93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745" name="AutoShape 9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46" name="AutoShape 9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739" name="Line 96"/>
            <p:cNvSpPr>
              <a:spLocks noChangeShapeType="1"/>
            </p:cNvSpPr>
            <p:nvPr/>
          </p:nvSpPr>
          <p:spPr bwMode="auto">
            <a:xfrm>
              <a:off x="5296" y="1333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48" name="Group 97"/>
          <p:cNvGrpSpPr>
            <a:grpSpLocks/>
          </p:cNvGrpSpPr>
          <p:nvPr/>
        </p:nvGrpSpPr>
        <p:grpSpPr bwMode="auto">
          <a:xfrm>
            <a:off x="7464426" y="1700214"/>
            <a:ext cx="720725" cy="2376487"/>
            <a:chOff x="5057" y="1071"/>
            <a:chExt cx="454" cy="1497"/>
          </a:xfrm>
        </p:grpSpPr>
        <p:grpSp>
          <p:nvGrpSpPr>
            <p:cNvPr id="146721" name="Group 98"/>
            <p:cNvGrpSpPr>
              <a:grpSpLocks/>
            </p:cNvGrpSpPr>
            <p:nvPr/>
          </p:nvGrpSpPr>
          <p:grpSpPr bwMode="auto">
            <a:xfrm>
              <a:off x="5057" y="1071"/>
              <a:ext cx="454" cy="1497"/>
              <a:chOff x="3264" y="1872"/>
              <a:chExt cx="528" cy="1632"/>
            </a:xfrm>
          </p:grpSpPr>
          <p:grpSp>
            <p:nvGrpSpPr>
              <p:cNvPr id="146723" name="Group 99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736" name="AutoShape 10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37" name="AutoShape 10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24" name="Group 102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734" name="AutoShape 10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35" name="AutoShape 10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25" name="Group 105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732" name="AutoShape 106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33" name="AutoShape 107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26" name="Group 108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730" name="AutoShape 109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31" name="AutoShape 110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27" name="Group 111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728" name="AutoShape 112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29" name="AutoShape 113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722" name="Line 114"/>
            <p:cNvSpPr>
              <a:spLocks noChangeShapeType="1"/>
            </p:cNvSpPr>
            <p:nvPr/>
          </p:nvSpPr>
          <p:spPr bwMode="auto">
            <a:xfrm>
              <a:off x="5296" y="1333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49" name="Group 115"/>
          <p:cNvGrpSpPr>
            <a:grpSpLocks/>
          </p:cNvGrpSpPr>
          <p:nvPr/>
        </p:nvGrpSpPr>
        <p:grpSpPr bwMode="auto">
          <a:xfrm>
            <a:off x="6888164" y="1700214"/>
            <a:ext cx="720725" cy="2376487"/>
            <a:chOff x="5057" y="1071"/>
            <a:chExt cx="454" cy="1497"/>
          </a:xfrm>
        </p:grpSpPr>
        <p:grpSp>
          <p:nvGrpSpPr>
            <p:cNvPr id="146704" name="Group 116"/>
            <p:cNvGrpSpPr>
              <a:grpSpLocks/>
            </p:cNvGrpSpPr>
            <p:nvPr/>
          </p:nvGrpSpPr>
          <p:grpSpPr bwMode="auto">
            <a:xfrm>
              <a:off x="5057" y="1071"/>
              <a:ext cx="454" cy="1497"/>
              <a:chOff x="3264" y="1872"/>
              <a:chExt cx="528" cy="1632"/>
            </a:xfrm>
          </p:grpSpPr>
          <p:grpSp>
            <p:nvGrpSpPr>
              <p:cNvPr id="146706" name="Group 117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719" name="AutoShape 118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20" name="AutoShape 119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07" name="Group 120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717" name="AutoShape 12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18" name="AutoShape 122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08" name="Group 123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715" name="AutoShape 12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16" name="AutoShape 12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09" name="Group 126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713" name="AutoShape 12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14" name="AutoShape 12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710" name="Group 129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711" name="AutoShape 13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12" name="AutoShape 13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705" name="Line 132"/>
            <p:cNvSpPr>
              <a:spLocks noChangeShapeType="1"/>
            </p:cNvSpPr>
            <p:nvPr/>
          </p:nvSpPr>
          <p:spPr bwMode="auto">
            <a:xfrm>
              <a:off x="5296" y="1333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50" name="Group 133"/>
          <p:cNvGrpSpPr>
            <a:grpSpLocks/>
          </p:cNvGrpSpPr>
          <p:nvPr/>
        </p:nvGrpSpPr>
        <p:grpSpPr bwMode="auto">
          <a:xfrm>
            <a:off x="6311901" y="1700214"/>
            <a:ext cx="720725" cy="2376487"/>
            <a:chOff x="5057" y="1071"/>
            <a:chExt cx="454" cy="1497"/>
          </a:xfrm>
        </p:grpSpPr>
        <p:grpSp>
          <p:nvGrpSpPr>
            <p:cNvPr id="146687" name="Group 134"/>
            <p:cNvGrpSpPr>
              <a:grpSpLocks/>
            </p:cNvGrpSpPr>
            <p:nvPr/>
          </p:nvGrpSpPr>
          <p:grpSpPr bwMode="auto">
            <a:xfrm>
              <a:off x="5057" y="1071"/>
              <a:ext cx="454" cy="1497"/>
              <a:chOff x="3264" y="1872"/>
              <a:chExt cx="528" cy="1632"/>
            </a:xfrm>
          </p:grpSpPr>
          <p:grpSp>
            <p:nvGrpSpPr>
              <p:cNvPr id="146689" name="Group 135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702" name="AutoShape 136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03" name="AutoShape 137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90" name="Group 138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700" name="AutoShape 139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701" name="AutoShape 140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91" name="Group 141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698" name="AutoShape 142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99" name="AutoShape 143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92" name="Group 144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696" name="AutoShape 145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97" name="AutoShape 146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93" name="Group 147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694" name="AutoShape 148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95" name="AutoShape 149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688" name="Line 150"/>
            <p:cNvSpPr>
              <a:spLocks noChangeShapeType="1"/>
            </p:cNvSpPr>
            <p:nvPr/>
          </p:nvSpPr>
          <p:spPr bwMode="auto">
            <a:xfrm>
              <a:off x="5296" y="1333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51" name="Group 151"/>
          <p:cNvGrpSpPr>
            <a:grpSpLocks/>
          </p:cNvGrpSpPr>
          <p:nvPr/>
        </p:nvGrpSpPr>
        <p:grpSpPr bwMode="auto">
          <a:xfrm>
            <a:off x="5735639" y="1700214"/>
            <a:ext cx="720725" cy="2376487"/>
            <a:chOff x="5057" y="1071"/>
            <a:chExt cx="454" cy="1497"/>
          </a:xfrm>
        </p:grpSpPr>
        <p:grpSp>
          <p:nvGrpSpPr>
            <p:cNvPr id="146670" name="Group 152"/>
            <p:cNvGrpSpPr>
              <a:grpSpLocks/>
            </p:cNvGrpSpPr>
            <p:nvPr/>
          </p:nvGrpSpPr>
          <p:grpSpPr bwMode="auto">
            <a:xfrm>
              <a:off x="5057" y="1071"/>
              <a:ext cx="454" cy="1497"/>
              <a:chOff x="3264" y="1872"/>
              <a:chExt cx="528" cy="1632"/>
            </a:xfrm>
          </p:grpSpPr>
          <p:grpSp>
            <p:nvGrpSpPr>
              <p:cNvPr id="146672" name="Group 153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685" name="AutoShape 15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86" name="AutoShape 15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73" name="Group 156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683" name="AutoShape 15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84" name="AutoShape 15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74" name="Group 159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681" name="AutoShape 16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82" name="AutoShape 16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75" name="Group 162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679" name="AutoShape 16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80" name="AutoShape 16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76" name="Group 165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677" name="AutoShape 166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78" name="AutoShape 167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671" name="Line 168"/>
            <p:cNvSpPr>
              <a:spLocks noChangeShapeType="1"/>
            </p:cNvSpPr>
            <p:nvPr/>
          </p:nvSpPr>
          <p:spPr bwMode="auto">
            <a:xfrm>
              <a:off x="5296" y="1333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52" name="Group 169"/>
          <p:cNvGrpSpPr>
            <a:grpSpLocks/>
          </p:cNvGrpSpPr>
          <p:nvPr/>
        </p:nvGrpSpPr>
        <p:grpSpPr bwMode="auto">
          <a:xfrm>
            <a:off x="5159376" y="1700214"/>
            <a:ext cx="720725" cy="2376487"/>
            <a:chOff x="5057" y="1071"/>
            <a:chExt cx="454" cy="1497"/>
          </a:xfrm>
        </p:grpSpPr>
        <p:grpSp>
          <p:nvGrpSpPr>
            <p:cNvPr id="146653" name="Group 170"/>
            <p:cNvGrpSpPr>
              <a:grpSpLocks/>
            </p:cNvGrpSpPr>
            <p:nvPr/>
          </p:nvGrpSpPr>
          <p:grpSpPr bwMode="auto">
            <a:xfrm>
              <a:off x="5057" y="1071"/>
              <a:ext cx="454" cy="1497"/>
              <a:chOff x="3264" y="1872"/>
              <a:chExt cx="528" cy="1632"/>
            </a:xfrm>
          </p:grpSpPr>
          <p:grpSp>
            <p:nvGrpSpPr>
              <p:cNvPr id="146655" name="Group 171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668" name="AutoShape 172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69" name="AutoShape 173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56" name="Group 174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666" name="AutoShape 175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67" name="AutoShape 176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57" name="Group 177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664" name="AutoShape 178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65" name="AutoShape 179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58" name="Group 180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662" name="AutoShape 18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63" name="AutoShape 182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59" name="Group 183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660" name="AutoShape 18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61" name="AutoShape 18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654" name="Line 186"/>
            <p:cNvSpPr>
              <a:spLocks noChangeShapeType="1"/>
            </p:cNvSpPr>
            <p:nvPr/>
          </p:nvSpPr>
          <p:spPr bwMode="auto">
            <a:xfrm>
              <a:off x="5296" y="1333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53" name="Group 187"/>
          <p:cNvGrpSpPr>
            <a:grpSpLocks/>
          </p:cNvGrpSpPr>
          <p:nvPr/>
        </p:nvGrpSpPr>
        <p:grpSpPr bwMode="auto">
          <a:xfrm>
            <a:off x="4583114" y="1700214"/>
            <a:ext cx="720725" cy="2376487"/>
            <a:chOff x="5057" y="1071"/>
            <a:chExt cx="454" cy="1497"/>
          </a:xfrm>
        </p:grpSpPr>
        <p:grpSp>
          <p:nvGrpSpPr>
            <p:cNvPr id="146636" name="Group 188"/>
            <p:cNvGrpSpPr>
              <a:grpSpLocks/>
            </p:cNvGrpSpPr>
            <p:nvPr/>
          </p:nvGrpSpPr>
          <p:grpSpPr bwMode="auto">
            <a:xfrm>
              <a:off x="5057" y="1071"/>
              <a:ext cx="454" cy="1497"/>
              <a:chOff x="3264" y="1872"/>
              <a:chExt cx="528" cy="1632"/>
            </a:xfrm>
          </p:grpSpPr>
          <p:grpSp>
            <p:nvGrpSpPr>
              <p:cNvPr id="146638" name="Group 189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651" name="AutoShape 19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52" name="AutoShape 19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39" name="Group 192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649" name="AutoShape 19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50" name="AutoShape 19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40" name="Group 195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647" name="AutoShape 196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48" name="AutoShape 197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41" name="Group 198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645" name="AutoShape 199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46" name="AutoShape 200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42" name="Group 201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643" name="AutoShape 202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44" name="AutoShape 203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637" name="Line 204"/>
            <p:cNvSpPr>
              <a:spLocks noChangeShapeType="1"/>
            </p:cNvSpPr>
            <p:nvPr/>
          </p:nvSpPr>
          <p:spPr bwMode="auto">
            <a:xfrm>
              <a:off x="5296" y="1333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54" name="Group 205"/>
          <p:cNvGrpSpPr>
            <a:grpSpLocks/>
          </p:cNvGrpSpPr>
          <p:nvPr/>
        </p:nvGrpSpPr>
        <p:grpSpPr bwMode="auto">
          <a:xfrm>
            <a:off x="4008439" y="1700214"/>
            <a:ext cx="720725" cy="2376487"/>
            <a:chOff x="5057" y="1071"/>
            <a:chExt cx="454" cy="1497"/>
          </a:xfrm>
        </p:grpSpPr>
        <p:grpSp>
          <p:nvGrpSpPr>
            <p:cNvPr id="146619" name="Group 206"/>
            <p:cNvGrpSpPr>
              <a:grpSpLocks/>
            </p:cNvGrpSpPr>
            <p:nvPr/>
          </p:nvGrpSpPr>
          <p:grpSpPr bwMode="auto">
            <a:xfrm>
              <a:off x="5057" y="1071"/>
              <a:ext cx="454" cy="1497"/>
              <a:chOff x="3264" y="1872"/>
              <a:chExt cx="528" cy="1632"/>
            </a:xfrm>
          </p:grpSpPr>
          <p:grpSp>
            <p:nvGrpSpPr>
              <p:cNvPr id="146621" name="Group 207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634" name="AutoShape 208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35" name="AutoShape 209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22" name="Group 210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632" name="AutoShape 21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33" name="AutoShape 212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23" name="Group 213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630" name="AutoShape 21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31" name="AutoShape 21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24" name="Group 216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628" name="AutoShape 21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29" name="AutoShape 21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25" name="Group 219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626" name="AutoShape 22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27" name="AutoShape 22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620" name="Line 222"/>
            <p:cNvSpPr>
              <a:spLocks noChangeShapeType="1"/>
            </p:cNvSpPr>
            <p:nvPr/>
          </p:nvSpPr>
          <p:spPr bwMode="auto">
            <a:xfrm>
              <a:off x="5296" y="1333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55" name="Group 240"/>
          <p:cNvGrpSpPr>
            <a:grpSpLocks/>
          </p:cNvGrpSpPr>
          <p:nvPr/>
        </p:nvGrpSpPr>
        <p:grpSpPr bwMode="auto">
          <a:xfrm>
            <a:off x="8616951" y="3716339"/>
            <a:ext cx="720725" cy="2376487"/>
            <a:chOff x="5011" y="2750"/>
            <a:chExt cx="454" cy="1497"/>
          </a:xfrm>
        </p:grpSpPr>
        <p:grpSp>
          <p:nvGrpSpPr>
            <p:cNvPr id="146602" name="Group 241"/>
            <p:cNvGrpSpPr>
              <a:grpSpLocks/>
            </p:cNvGrpSpPr>
            <p:nvPr/>
          </p:nvGrpSpPr>
          <p:grpSpPr bwMode="auto">
            <a:xfrm>
              <a:off x="5011" y="2750"/>
              <a:ext cx="454" cy="1497"/>
              <a:chOff x="3264" y="1872"/>
              <a:chExt cx="528" cy="1632"/>
            </a:xfrm>
          </p:grpSpPr>
          <p:grpSp>
            <p:nvGrpSpPr>
              <p:cNvPr id="146604" name="Group 242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617" name="AutoShape 24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18" name="AutoShape 24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05" name="Group 245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615" name="AutoShape 246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16" name="AutoShape 247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06" name="Group 248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613" name="AutoShape 249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14" name="AutoShape 250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07" name="Group 251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611" name="AutoShape 252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12" name="AutoShape 253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608" name="Group 254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609" name="AutoShape 255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10" name="AutoShape 256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603" name="Line 257"/>
            <p:cNvSpPr>
              <a:spLocks noChangeShapeType="1"/>
            </p:cNvSpPr>
            <p:nvPr/>
          </p:nvSpPr>
          <p:spPr bwMode="auto">
            <a:xfrm>
              <a:off x="5251" y="2840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56" name="Group 258"/>
          <p:cNvGrpSpPr>
            <a:grpSpLocks/>
          </p:cNvGrpSpPr>
          <p:nvPr/>
        </p:nvGrpSpPr>
        <p:grpSpPr bwMode="auto">
          <a:xfrm>
            <a:off x="8040689" y="3716339"/>
            <a:ext cx="720725" cy="2376487"/>
            <a:chOff x="5011" y="2750"/>
            <a:chExt cx="454" cy="1497"/>
          </a:xfrm>
        </p:grpSpPr>
        <p:grpSp>
          <p:nvGrpSpPr>
            <p:cNvPr id="146585" name="Group 259"/>
            <p:cNvGrpSpPr>
              <a:grpSpLocks/>
            </p:cNvGrpSpPr>
            <p:nvPr/>
          </p:nvGrpSpPr>
          <p:grpSpPr bwMode="auto">
            <a:xfrm>
              <a:off x="5011" y="2750"/>
              <a:ext cx="454" cy="1497"/>
              <a:chOff x="3264" y="1872"/>
              <a:chExt cx="528" cy="1632"/>
            </a:xfrm>
          </p:grpSpPr>
          <p:grpSp>
            <p:nvGrpSpPr>
              <p:cNvPr id="146587" name="Group 260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600" name="AutoShape 26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601" name="AutoShape 262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88" name="Group 263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598" name="AutoShape 26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99" name="AutoShape 26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89" name="Group 266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596" name="AutoShape 26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97" name="AutoShape 26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90" name="Group 269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594" name="AutoShape 27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95" name="AutoShape 27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91" name="Group 272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592" name="AutoShape 27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93" name="AutoShape 27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586" name="Line 275"/>
            <p:cNvSpPr>
              <a:spLocks noChangeShapeType="1"/>
            </p:cNvSpPr>
            <p:nvPr/>
          </p:nvSpPr>
          <p:spPr bwMode="auto">
            <a:xfrm>
              <a:off x="5251" y="2840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57" name="Group 276"/>
          <p:cNvGrpSpPr>
            <a:grpSpLocks/>
          </p:cNvGrpSpPr>
          <p:nvPr/>
        </p:nvGrpSpPr>
        <p:grpSpPr bwMode="auto">
          <a:xfrm>
            <a:off x="7464426" y="3716339"/>
            <a:ext cx="720725" cy="2376487"/>
            <a:chOff x="5011" y="2750"/>
            <a:chExt cx="454" cy="1497"/>
          </a:xfrm>
        </p:grpSpPr>
        <p:grpSp>
          <p:nvGrpSpPr>
            <p:cNvPr id="146568" name="Group 277"/>
            <p:cNvGrpSpPr>
              <a:grpSpLocks/>
            </p:cNvGrpSpPr>
            <p:nvPr/>
          </p:nvGrpSpPr>
          <p:grpSpPr bwMode="auto">
            <a:xfrm>
              <a:off x="5011" y="2750"/>
              <a:ext cx="454" cy="1497"/>
              <a:chOff x="3264" y="1872"/>
              <a:chExt cx="528" cy="1632"/>
            </a:xfrm>
          </p:grpSpPr>
          <p:grpSp>
            <p:nvGrpSpPr>
              <p:cNvPr id="146570" name="Group 278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583" name="AutoShape 279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84" name="AutoShape 280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71" name="Group 281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581" name="AutoShape 282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82" name="AutoShape 283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72" name="Group 284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579" name="AutoShape 285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80" name="AutoShape 286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73" name="Group 287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577" name="AutoShape 288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78" name="AutoShape 289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74" name="Group 290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575" name="AutoShape 29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76" name="AutoShape 292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569" name="Line 293"/>
            <p:cNvSpPr>
              <a:spLocks noChangeShapeType="1"/>
            </p:cNvSpPr>
            <p:nvPr/>
          </p:nvSpPr>
          <p:spPr bwMode="auto">
            <a:xfrm>
              <a:off x="5251" y="2840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58" name="Group 294"/>
          <p:cNvGrpSpPr>
            <a:grpSpLocks/>
          </p:cNvGrpSpPr>
          <p:nvPr/>
        </p:nvGrpSpPr>
        <p:grpSpPr bwMode="auto">
          <a:xfrm>
            <a:off x="6888164" y="3716339"/>
            <a:ext cx="720725" cy="2376487"/>
            <a:chOff x="5011" y="2750"/>
            <a:chExt cx="454" cy="1497"/>
          </a:xfrm>
        </p:grpSpPr>
        <p:grpSp>
          <p:nvGrpSpPr>
            <p:cNvPr id="146551" name="Group 295"/>
            <p:cNvGrpSpPr>
              <a:grpSpLocks/>
            </p:cNvGrpSpPr>
            <p:nvPr/>
          </p:nvGrpSpPr>
          <p:grpSpPr bwMode="auto">
            <a:xfrm>
              <a:off x="5011" y="2750"/>
              <a:ext cx="454" cy="1497"/>
              <a:chOff x="3264" y="1872"/>
              <a:chExt cx="528" cy="1632"/>
            </a:xfrm>
          </p:grpSpPr>
          <p:grpSp>
            <p:nvGrpSpPr>
              <p:cNvPr id="146553" name="Group 296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566" name="AutoShape 29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67" name="AutoShape 29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54" name="Group 299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564" name="AutoShape 30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65" name="AutoShape 30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55" name="Group 302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562" name="AutoShape 30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63" name="AutoShape 30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56" name="Group 305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560" name="AutoShape 306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61" name="AutoShape 307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57" name="Group 308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558" name="AutoShape 309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59" name="AutoShape 310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552" name="Line 311"/>
            <p:cNvSpPr>
              <a:spLocks noChangeShapeType="1"/>
            </p:cNvSpPr>
            <p:nvPr/>
          </p:nvSpPr>
          <p:spPr bwMode="auto">
            <a:xfrm>
              <a:off x="5251" y="2840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59" name="Group 312"/>
          <p:cNvGrpSpPr>
            <a:grpSpLocks/>
          </p:cNvGrpSpPr>
          <p:nvPr/>
        </p:nvGrpSpPr>
        <p:grpSpPr bwMode="auto">
          <a:xfrm>
            <a:off x="6311901" y="3716339"/>
            <a:ext cx="720725" cy="2376487"/>
            <a:chOff x="5011" y="2750"/>
            <a:chExt cx="454" cy="1497"/>
          </a:xfrm>
        </p:grpSpPr>
        <p:grpSp>
          <p:nvGrpSpPr>
            <p:cNvPr id="146534" name="Group 313"/>
            <p:cNvGrpSpPr>
              <a:grpSpLocks/>
            </p:cNvGrpSpPr>
            <p:nvPr/>
          </p:nvGrpSpPr>
          <p:grpSpPr bwMode="auto">
            <a:xfrm>
              <a:off x="5011" y="2750"/>
              <a:ext cx="454" cy="1497"/>
              <a:chOff x="3264" y="1872"/>
              <a:chExt cx="528" cy="1632"/>
            </a:xfrm>
          </p:grpSpPr>
          <p:grpSp>
            <p:nvGrpSpPr>
              <p:cNvPr id="146536" name="Group 314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549" name="AutoShape 315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50" name="AutoShape 316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37" name="Group 317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547" name="AutoShape 318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48" name="AutoShape 319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38" name="Group 320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545" name="AutoShape 32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46" name="AutoShape 322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39" name="Group 323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543" name="AutoShape 32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44" name="AutoShape 32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40" name="Group 326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541" name="AutoShape 32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42" name="AutoShape 32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535" name="Line 329"/>
            <p:cNvSpPr>
              <a:spLocks noChangeShapeType="1"/>
            </p:cNvSpPr>
            <p:nvPr/>
          </p:nvSpPr>
          <p:spPr bwMode="auto">
            <a:xfrm>
              <a:off x="5251" y="2840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60" name="Group 330"/>
          <p:cNvGrpSpPr>
            <a:grpSpLocks/>
          </p:cNvGrpSpPr>
          <p:nvPr/>
        </p:nvGrpSpPr>
        <p:grpSpPr bwMode="auto">
          <a:xfrm>
            <a:off x="5735639" y="3716339"/>
            <a:ext cx="720725" cy="2376487"/>
            <a:chOff x="5011" y="2750"/>
            <a:chExt cx="454" cy="1497"/>
          </a:xfrm>
        </p:grpSpPr>
        <p:grpSp>
          <p:nvGrpSpPr>
            <p:cNvPr id="146517" name="Group 331"/>
            <p:cNvGrpSpPr>
              <a:grpSpLocks/>
            </p:cNvGrpSpPr>
            <p:nvPr/>
          </p:nvGrpSpPr>
          <p:grpSpPr bwMode="auto">
            <a:xfrm>
              <a:off x="5011" y="2750"/>
              <a:ext cx="454" cy="1497"/>
              <a:chOff x="3264" y="1872"/>
              <a:chExt cx="528" cy="1632"/>
            </a:xfrm>
          </p:grpSpPr>
          <p:grpSp>
            <p:nvGrpSpPr>
              <p:cNvPr id="146519" name="Group 332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532" name="AutoShape 33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33" name="AutoShape 33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20" name="Group 335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530" name="AutoShape 336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31" name="AutoShape 337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21" name="Group 338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528" name="AutoShape 339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29" name="AutoShape 340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22" name="Group 341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526" name="AutoShape 342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27" name="AutoShape 343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23" name="Group 344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524" name="AutoShape 345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25" name="AutoShape 346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518" name="Line 347"/>
            <p:cNvSpPr>
              <a:spLocks noChangeShapeType="1"/>
            </p:cNvSpPr>
            <p:nvPr/>
          </p:nvSpPr>
          <p:spPr bwMode="auto">
            <a:xfrm>
              <a:off x="5251" y="2840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61" name="Group 348"/>
          <p:cNvGrpSpPr>
            <a:grpSpLocks/>
          </p:cNvGrpSpPr>
          <p:nvPr/>
        </p:nvGrpSpPr>
        <p:grpSpPr bwMode="auto">
          <a:xfrm>
            <a:off x="5159376" y="3716339"/>
            <a:ext cx="720725" cy="2376487"/>
            <a:chOff x="5011" y="2750"/>
            <a:chExt cx="454" cy="1497"/>
          </a:xfrm>
        </p:grpSpPr>
        <p:grpSp>
          <p:nvGrpSpPr>
            <p:cNvPr id="146500" name="Group 349"/>
            <p:cNvGrpSpPr>
              <a:grpSpLocks/>
            </p:cNvGrpSpPr>
            <p:nvPr/>
          </p:nvGrpSpPr>
          <p:grpSpPr bwMode="auto">
            <a:xfrm>
              <a:off x="5011" y="2750"/>
              <a:ext cx="454" cy="1497"/>
              <a:chOff x="3264" y="1872"/>
              <a:chExt cx="528" cy="1632"/>
            </a:xfrm>
          </p:grpSpPr>
          <p:grpSp>
            <p:nvGrpSpPr>
              <p:cNvPr id="146502" name="Group 350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515" name="AutoShape 35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16" name="AutoShape 352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03" name="Group 353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513" name="AutoShape 35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14" name="AutoShape 35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04" name="Group 356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511" name="AutoShape 35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12" name="AutoShape 35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05" name="Group 359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509" name="AutoShape 36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10" name="AutoShape 36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506" name="Group 362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507" name="AutoShape 36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508" name="AutoShape 36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501" name="Line 365"/>
            <p:cNvSpPr>
              <a:spLocks noChangeShapeType="1"/>
            </p:cNvSpPr>
            <p:nvPr/>
          </p:nvSpPr>
          <p:spPr bwMode="auto">
            <a:xfrm>
              <a:off x="5251" y="2840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62" name="Group 366"/>
          <p:cNvGrpSpPr>
            <a:grpSpLocks/>
          </p:cNvGrpSpPr>
          <p:nvPr/>
        </p:nvGrpSpPr>
        <p:grpSpPr bwMode="auto">
          <a:xfrm>
            <a:off x="4583114" y="3716339"/>
            <a:ext cx="720725" cy="2376487"/>
            <a:chOff x="5011" y="2750"/>
            <a:chExt cx="454" cy="1497"/>
          </a:xfrm>
        </p:grpSpPr>
        <p:grpSp>
          <p:nvGrpSpPr>
            <p:cNvPr id="146483" name="Group 367"/>
            <p:cNvGrpSpPr>
              <a:grpSpLocks/>
            </p:cNvGrpSpPr>
            <p:nvPr/>
          </p:nvGrpSpPr>
          <p:grpSpPr bwMode="auto">
            <a:xfrm>
              <a:off x="5011" y="2750"/>
              <a:ext cx="454" cy="1497"/>
              <a:chOff x="3264" y="1872"/>
              <a:chExt cx="528" cy="1632"/>
            </a:xfrm>
          </p:grpSpPr>
          <p:grpSp>
            <p:nvGrpSpPr>
              <p:cNvPr id="146485" name="Group 368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498" name="AutoShape 369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499" name="AutoShape 370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486" name="Group 371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496" name="AutoShape 372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497" name="AutoShape 373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487" name="Group 374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494" name="AutoShape 375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495" name="AutoShape 376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488" name="Group 377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492" name="AutoShape 378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493" name="AutoShape 379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489" name="Group 380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490" name="AutoShape 38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491" name="AutoShape 382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484" name="Line 383"/>
            <p:cNvSpPr>
              <a:spLocks noChangeShapeType="1"/>
            </p:cNvSpPr>
            <p:nvPr/>
          </p:nvSpPr>
          <p:spPr bwMode="auto">
            <a:xfrm>
              <a:off x="5251" y="2840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6463" name="Group 384"/>
          <p:cNvGrpSpPr>
            <a:grpSpLocks/>
          </p:cNvGrpSpPr>
          <p:nvPr/>
        </p:nvGrpSpPr>
        <p:grpSpPr bwMode="auto">
          <a:xfrm>
            <a:off x="4008439" y="3716339"/>
            <a:ext cx="720725" cy="2376487"/>
            <a:chOff x="5011" y="2750"/>
            <a:chExt cx="454" cy="1497"/>
          </a:xfrm>
        </p:grpSpPr>
        <p:grpSp>
          <p:nvGrpSpPr>
            <p:cNvPr id="146466" name="Group 385"/>
            <p:cNvGrpSpPr>
              <a:grpSpLocks/>
            </p:cNvGrpSpPr>
            <p:nvPr/>
          </p:nvGrpSpPr>
          <p:grpSpPr bwMode="auto">
            <a:xfrm>
              <a:off x="5011" y="2750"/>
              <a:ext cx="454" cy="1497"/>
              <a:chOff x="3264" y="1872"/>
              <a:chExt cx="528" cy="1632"/>
            </a:xfrm>
          </p:grpSpPr>
          <p:grpSp>
            <p:nvGrpSpPr>
              <p:cNvPr id="146468" name="Group 386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46481" name="AutoShape 38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482" name="AutoShape 38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469" name="Group 389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46479" name="AutoShape 390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480" name="AutoShape 391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470" name="Group 392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46477" name="AutoShape 393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478" name="AutoShape 394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471" name="Group 395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46475" name="AutoShape 396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476" name="AutoShape 397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46472" name="Group 398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46473" name="AutoShape 399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46474" name="AutoShape 400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46467" name="Line 401"/>
            <p:cNvSpPr>
              <a:spLocks noChangeShapeType="1"/>
            </p:cNvSpPr>
            <p:nvPr/>
          </p:nvSpPr>
          <p:spPr bwMode="auto">
            <a:xfrm>
              <a:off x="5251" y="2840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46464" name="Line 402"/>
          <p:cNvSpPr>
            <a:spLocks noChangeShapeType="1"/>
          </p:cNvSpPr>
          <p:nvPr/>
        </p:nvSpPr>
        <p:spPr bwMode="auto">
          <a:xfrm>
            <a:off x="3648075" y="3879850"/>
            <a:ext cx="5327650" cy="0"/>
          </a:xfrm>
          <a:prstGeom prst="line">
            <a:avLst/>
          </a:prstGeom>
          <a:noFill/>
          <a:ln w="38100" cap="sq">
            <a:solidFill>
              <a:srgbClr val="CC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6465" name="Line 403"/>
          <p:cNvSpPr>
            <a:spLocks noChangeShapeType="1"/>
          </p:cNvSpPr>
          <p:nvPr/>
        </p:nvSpPr>
        <p:spPr bwMode="auto">
          <a:xfrm>
            <a:off x="3648075" y="5589588"/>
            <a:ext cx="7191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317176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39713"/>
            <a:ext cx="7772400" cy="10287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altLang="tr-TR" sz="3600" b="1">
                <a:solidFill>
                  <a:srgbClr val="006600"/>
                </a:solidFill>
              </a:rPr>
              <a:t>Yağmurlama başlıklarında</a:t>
            </a:r>
            <a:br>
              <a:rPr lang="tr-TR" altLang="tr-TR" sz="3600" b="1">
                <a:solidFill>
                  <a:srgbClr val="006600"/>
                </a:solidFill>
              </a:rPr>
            </a:br>
            <a:r>
              <a:rPr lang="tr-TR" altLang="tr-TR" sz="3600" b="1">
                <a:solidFill>
                  <a:srgbClr val="006600"/>
                </a:solidFill>
              </a:rPr>
              <a:t> su dağılımı</a:t>
            </a:r>
          </a:p>
        </p:txBody>
      </p:sp>
      <p:sp>
        <p:nvSpPr>
          <p:cNvPr id="147459" name="AutoShape 3"/>
          <p:cNvSpPr>
            <a:spLocks noChangeArrowheads="1"/>
          </p:cNvSpPr>
          <p:nvPr/>
        </p:nvSpPr>
        <p:spPr bwMode="auto">
          <a:xfrm>
            <a:off x="2640013" y="2743201"/>
            <a:ext cx="1828800" cy="1838325"/>
          </a:xfrm>
          <a:prstGeom prst="flowChartConnector">
            <a:avLst/>
          </a:prstGeom>
          <a:solidFill>
            <a:srgbClr val="AFF6FD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7460" name="AutoShape 4"/>
          <p:cNvSpPr>
            <a:spLocks noChangeArrowheads="1"/>
          </p:cNvSpPr>
          <p:nvPr/>
        </p:nvSpPr>
        <p:spPr bwMode="auto">
          <a:xfrm>
            <a:off x="3509964" y="3603626"/>
            <a:ext cx="128587" cy="112713"/>
          </a:xfrm>
          <a:prstGeom prst="flowChartConnector">
            <a:avLst/>
          </a:prstGeom>
          <a:solidFill>
            <a:schemeClr val="tx1"/>
          </a:solidFill>
          <a:ln w="12700" cap="sq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7461" name="Text Box 5"/>
          <p:cNvSpPr txBox="1">
            <a:spLocks noChangeArrowheads="1"/>
          </p:cNvSpPr>
          <p:nvPr/>
        </p:nvSpPr>
        <p:spPr bwMode="auto">
          <a:xfrm>
            <a:off x="1799976" y="2109501"/>
            <a:ext cx="14959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</a:rPr>
              <a:t>Yağmurlama</a:t>
            </a:r>
          </a:p>
          <a:p>
            <a:pPr algn="ctr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tr-TR" altLang="tr-TR" sz="2000">
                <a:latin typeface="Times New Roman" panose="02020603050405020304" pitchFamily="18" charset="0"/>
              </a:rPr>
              <a:t>başlığı</a:t>
            </a:r>
          </a:p>
        </p:txBody>
      </p:sp>
      <p:sp>
        <p:nvSpPr>
          <p:cNvPr id="147462" name="Line 6"/>
          <p:cNvSpPr>
            <a:spLocks noChangeShapeType="1"/>
          </p:cNvSpPr>
          <p:nvPr/>
        </p:nvSpPr>
        <p:spPr bwMode="auto">
          <a:xfrm>
            <a:off x="2640013" y="2735263"/>
            <a:ext cx="862012" cy="838200"/>
          </a:xfrm>
          <a:prstGeom prst="line">
            <a:avLst/>
          </a:prstGeom>
          <a:noFill/>
          <a:ln w="3175" cap="sq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  <p:sp>
        <p:nvSpPr>
          <p:cNvPr id="147463" name="Text Box 7"/>
          <p:cNvSpPr txBox="1">
            <a:spLocks noChangeArrowheads="1"/>
          </p:cNvSpPr>
          <p:nvPr/>
        </p:nvSpPr>
        <p:spPr bwMode="auto">
          <a:xfrm>
            <a:off x="2423688" y="4950947"/>
            <a:ext cx="20249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CC3300"/>
                </a:solidFill>
                <a:latin typeface="Times New Roman" panose="02020603050405020304" pitchFamily="18" charset="0"/>
              </a:rPr>
              <a:t>Islatma alanı</a:t>
            </a:r>
          </a:p>
        </p:txBody>
      </p:sp>
      <p:sp>
        <p:nvSpPr>
          <p:cNvPr id="147464" name="Text Box 80"/>
          <p:cNvSpPr txBox="1">
            <a:spLocks noChangeArrowheads="1"/>
          </p:cNvSpPr>
          <p:nvPr/>
        </p:nvSpPr>
        <p:spPr bwMode="auto">
          <a:xfrm>
            <a:off x="6316664" y="5013326"/>
            <a:ext cx="2732087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CC3300"/>
                </a:solidFill>
                <a:latin typeface="Times New Roman" panose="02020603050405020304" pitchFamily="18" charset="0"/>
              </a:rPr>
              <a:t>Su dağılım eğrisi</a:t>
            </a:r>
          </a:p>
        </p:txBody>
      </p:sp>
      <p:sp>
        <p:nvSpPr>
          <p:cNvPr id="147465" name="Rectangle 81"/>
          <p:cNvSpPr>
            <a:spLocks noChangeArrowheads="1"/>
          </p:cNvSpPr>
          <p:nvPr/>
        </p:nvSpPr>
        <p:spPr bwMode="auto">
          <a:xfrm>
            <a:off x="5375276" y="2852738"/>
            <a:ext cx="4608513" cy="1871662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7466" name="Oval 82"/>
          <p:cNvSpPr>
            <a:spLocks noChangeArrowheads="1"/>
          </p:cNvSpPr>
          <p:nvPr/>
        </p:nvSpPr>
        <p:spPr bwMode="auto">
          <a:xfrm>
            <a:off x="6348414" y="1628775"/>
            <a:ext cx="2808287" cy="2433638"/>
          </a:xfrm>
          <a:prstGeom prst="ellipse">
            <a:avLst/>
          </a:prstGeom>
          <a:solidFill>
            <a:srgbClr val="AFF6FD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7467" name="Rectangle 83"/>
          <p:cNvSpPr>
            <a:spLocks noChangeArrowheads="1"/>
          </p:cNvSpPr>
          <p:nvPr/>
        </p:nvSpPr>
        <p:spPr bwMode="auto">
          <a:xfrm>
            <a:off x="6096001" y="1557338"/>
            <a:ext cx="3205163" cy="1295400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grpSp>
        <p:nvGrpSpPr>
          <p:cNvPr id="147468" name="Group 85"/>
          <p:cNvGrpSpPr>
            <a:grpSpLocks/>
          </p:cNvGrpSpPr>
          <p:nvPr/>
        </p:nvGrpSpPr>
        <p:grpSpPr bwMode="auto">
          <a:xfrm>
            <a:off x="5375276" y="2852739"/>
            <a:ext cx="4608513" cy="71437"/>
            <a:chOff x="1680" y="2172"/>
            <a:chExt cx="2352" cy="60"/>
          </a:xfrm>
        </p:grpSpPr>
        <p:sp>
          <p:nvSpPr>
            <p:cNvPr id="147482" name="Line 86"/>
            <p:cNvSpPr>
              <a:spLocks noChangeShapeType="1"/>
            </p:cNvSpPr>
            <p:nvPr/>
          </p:nvSpPr>
          <p:spPr bwMode="auto">
            <a:xfrm>
              <a:off x="1728" y="2172"/>
              <a:ext cx="2304" cy="0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7483" name="Group 87"/>
            <p:cNvGrpSpPr>
              <a:grpSpLocks/>
            </p:cNvGrpSpPr>
            <p:nvPr/>
          </p:nvGrpSpPr>
          <p:grpSpPr bwMode="auto">
            <a:xfrm>
              <a:off x="1680" y="2172"/>
              <a:ext cx="336" cy="48"/>
              <a:chOff x="1488" y="3792"/>
              <a:chExt cx="336" cy="48"/>
            </a:xfrm>
          </p:grpSpPr>
          <p:sp>
            <p:nvSpPr>
              <p:cNvPr id="147532" name="Line 88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533" name="Line 89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534" name="Line 90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7535" name="Group 91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7536" name="Line 92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37" name="Line 93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38" name="Line 94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7484" name="Group 95"/>
            <p:cNvGrpSpPr>
              <a:grpSpLocks/>
            </p:cNvGrpSpPr>
            <p:nvPr/>
          </p:nvGrpSpPr>
          <p:grpSpPr bwMode="auto">
            <a:xfrm>
              <a:off x="2016" y="2172"/>
              <a:ext cx="336" cy="48"/>
              <a:chOff x="1488" y="3792"/>
              <a:chExt cx="336" cy="48"/>
            </a:xfrm>
          </p:grpSpPr>
          <p:sp>
            <p:nvSpPr>
              <p:cNvPr id="147525" name="Line 96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526" name="Line 97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527" name="Line 98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7528" name="Group 99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7529" name="Line 100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30" name="Line 101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31" name="Line 102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7485" name="Group 103"/>
            <p:cNvGrpSpPr>
              <a:grpSpLocks/>
            </p:cNvGrpSpPr>
            <p:nvPr/>
          </p:nvGrpSpPr>
          <p:grpSpPr bwMode="auto">
            <a:xfrm>
              <a:off x="2352" y="2184"/>
              <a:ext cx="336" cy="48"/>
              <a:chOff x="1488" y="3792"/>
              <a:chExt cx="336" cy="48"/>
            </a:xfrm>
          </p:grpSpPr>
          <p:sp>
            <p:nvSpPr>
              <p:cNvPr id="147518" name="Line 104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519" name="Line 105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520" name="Line 106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7521" name="Group 107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7522" name="Line 108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23" name="Line 109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24" name="Line 110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7486" name="Group 111"/>
            <p:cNvGrpSpPr>
              <a:grpSpLocks/>
            </p:cNvGrpSpPr>
            <p:nvPr/>
          </p:nvGrpSpPr>
          <p:grpSpPr bwMode="auto">
            <a:xfrm>
              <a:off x="2688" y="2184"/>
              <a:ext cx="336" cy="48"/>
              <a:chOff x="1488" y="3792"/>
              <a:chExt cx="336" cy="48"/>
            </a:xfrm>
          </p:grpSpPr>
          <p:sp>
            <p:nvSpPr>
              <p:cNvPr id="147511" name="Line 112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512" name="Line 113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513" name="Line 114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7514" name="Group 115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7515" name="Line 116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16" name="Line 117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17" name="Line 118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7487" name="Group 119"/>
            <p:cNvGrpSpPr>
              <a:grpSpLocks/>
            </p:cNvGrpSpPr>
            <p:nvPr/>
          </p:nvGrpSpPr>
          <p:grpSpPr bwMode="auto">
            <a:xfrm>
              <a:off x="3024" y="2172"/>
              <a:ext cx="336" cy="48"/>
              <a:chOff x="1488" y="3792"/>
              <a:chExt cx="336" cy="48"/>
            </a:xfrm>
          </p:grpSpPr>
          <p:sp>
            <p:nvSpPr>
              <p:cNvPr id="147504" name="Line 120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505" name="Line 121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506" name="Line 122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7507" name="Group 123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7508" name="Line 124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09" name="Line 125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10" name="Line 126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7488" name="Group 127"/>
            <p:cNvGrpSpPr>
              <a:grpSpLocks/>
            </p:cNvGrpSpPr>
            <p:nvPr/>
          </p:nvGrpSpPr>
          <p:grpSpPr bwMode="auto">
            <a:xfrm>
              <a:off x="3360" y="2172"/>
              <a:ext cx="336" cy="48"/>
              <a:chOff x="1488" y="3792"/>
              <a:chExt cx="336" cy="48"/>
            </a:xfrm>
          </p:grpSpPr>
          <p:sp>
            <p:nvSpPr>
              <p:cNvPr id="147497" name="Line 128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498" name="Line 129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499" name="Line 130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7500" name="Group 131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7501" name="Line 132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02" name="Line 133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503" name="Line 134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7489" name="Group 135"/>
            <p:cNvGrpSpPr>
              <a:grpSpLocks/>
            </p:cNvGrpSpPr>
            <p:nvPr/>
          </p:nvGrpSpPr>
          <p:grpSpPr bwMode="auto">
            <a:xfrm>
              <a:off x="3696" y="2172"/>
              <a:ext cx="336" cy="48"/>
              <a:chOff x="1488" y="3792"/>
              <a:chExt cx="336" cy="48"/>
            </a:xfrm>
          </p:grpSpPr>
          <p:sp>
            <p:nvSpPr>
              <p:cNvPr id="147490" name="Line 136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491" name="Line 137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492" name="Line 138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7493" name="Group 139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7494" name="Line 140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495" name="Line 141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7496" name="Line 142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</p:grpSp>
      <p:grpSp>
        <p:nvGrpSpPr>
          <p:cNvPr id="147469" name="Group 143"/>
          <p:cNvGrpSpPr>
            <a:grpSpLocks/>
          </p:cNvGrpSpPr>
          <p:nvPr/>
        </p:nvGrpSpPr>
        <p:grpSpPr bwMode="auto">
          <a:xfrm>
            <a:off x="7319964" y="2625726"/>
            <a:ext cx="809625" cy="212725"/>
            <a:chOff x="2448" y="4488"/>
            <a:chExt cx="756" cy="360"/>
          </a:xfrm>
        </p:grpSpPr>
        <p:sp>
          <p:nvSpPr>
            <p:cNvPr id="147470" name="Rectangle 144"/>
            <p:cNvSpPr>
              <a:spLocks noChangeArrowheads="1"/>
            </p:cNvSpPr>
            <p:nvPr/>
          </p:nvSpPr>
          <p:spPr bwMode="auto">
            <a:xfrm flipH="1">
              <a:off x="2784" y="4608"/>
              <a:ext cx="48" cy="24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7471" name="Rectangle 145"/>
            <p:cNvSpPr>
              <a:spLocks noChangeArrowheads="1"/>
            </p:cNvSpPr>
            <p:nvPr/>
          </p:nvSpPr>
          <p:spPr bwMode="auto">
            <a:xfrm>
              <a:off x="2760" y="4608"/>
              <a:ext cx="96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7472" name="Line 146"/>
            <p:cNvSpPr>
              <a:spLocks noChangeShapeType="1"/>
            </p:cNvSpPr>
            <p:nvPr/>
          </p:nvSpPr>
          <p:spPr bwMode="auto">
            <a:xfrm>
              <a:off x="271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7473" name="Line 147"/>
            <p:cNvSpPr>
              <a:spLocks noChangeShapeType="1"/>
            </p:cNvSpPr>
            <p:nvPr/>
          </p:nvSpPr>
          <p:spPr bwMode="auto">
            <a:xfrm flipH="1">
              <a:off x="283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7474" name="Group 148"/>
            <p:cNvGrpSpPr>
              <a:grpSpLocks/>
            </p:cNvGrpSpPr>
            <p:nvPr/>
          </p:nvGrpSpPr>
          <p:grpSpPr bwMode="auto">
            <a:xfrm>
              <a:off x="2448" y="4488"/>
              <a:ext cx="216" cy="108"/>
              <a:chOff x="2448" y="4488"/>
              <a:chExt cx="216" cy="108"/>
            </a:xfrm>
          </p:grpSpPr>
          <p:sp>
            <p:nvSpPr>
              <p:cNvPr id="147479" name="Line 149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480" name="Line 150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481" name="Line 151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47475" name="Group 152"/>
            <p:cNvGrpSpPr>
              <a:grpSpLocks/>
            </p:cNvGrpSpPr>
            <p:nvPr/>
          </p:nvGrpSpPr>
          <p:grpSpPr bwMode="auto">
            <a:xfrm rot="8308368">
              <a:off x="2988" y="4512"/>
              <a:ext cx="216" cy="108"/>
              <a:chOff x="2448" y="4488"/>
              <a:chExt cx="216" cy="108"/>
            </a:xfrm>
          </p:grpSpPr>
          <p:sp>
            <p:nvSpPr>
              <p:cNvPr id="147476" name="Line 153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477" name="Line 154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7478" name="Line 155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18069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Text Box 117"/>
          <p:cNvSpPr txBox="1">
            <a:spLocks noChangeArrowheads="1"/>
          </p:cNvSpPr>
          <p:nvPr/>
        </p:nvSpPr>
        <p:spPr bwMode="auto">
          <a:xfrm>
            <a:off x="4942782" y="6019334"/>
            <a:ext cx="22445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2800">
                <a:solidFill>
                  <a:srgbClr val="CC3300"/>
                </a:solidFill>
                <a:latin typeface="Times New Roman" panose="02020603050405020304" pitchFamily="18" charset="0"/>
              </a:rPr>
              <a:t>Islatma deseni</a:t>
            </a:r>
          </a:p>
        </p:txBody>
      </p:sp>
      <p:sp>
        <p:nvSpPr>
          <p:cNvPr id="148483" name="Text Box 188"/>
          <p:cNvSpPr txBox="1">
            <a:spLocks noChangeArrowheads="1"/>
          </p:cNvSpPr>
          <p:nvPr/>
        </p:nvSpPr>
        <p:spPr bwMode="auto">
          <a:xfrm>
            <a:off x="3000375" y="107951"/>
            <a:ext cx="5915402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>
                <a:solidFill>
                  <a:srgbClr val="006600"/>
                </a:solidFill>
              </a:rPr>
              <a:t>Yağmurlama başlıklarının tertibi</a:t>
            </a:r>
          </a:p>
        </p:txBody>
      </p:sp>
      <p:grpSp>
        <p:nvGrpSpPr>
          <p:cNvPr id="148484" name="Group 408"/>
          <p:cNvGrpSpPr>
            <a:grpSpLocks/>
          </p:cNvGrpSpPr>
          <p:nvPr/>
        </p:nvGrpSpPr>
        <p:grpSpPr bwMode="auto">
          <a:xfrm>
            <a:off x="2495550" y="981075"/>
            <a:ext cx="7848600" cy="2882900"/>
            <a:chOff x="567" y="677"/>
            <a:chExt cx="4944" cy="1816"/>
          </a:xfrm>
        </p:grpSpPr>
        <p:sp>
          <p:nvSpPr>
            <p:cNvPr id="148671" name="Rectangle 128"/>
            <p:cNvSpPr>
              <a:spLocks noChangeArrowheads="1"/>
            </p:cNvSpPr>
            <p:nvPr/>
          </p:nvSpPr>
          <p:spPr bwMode="auto">
            <a:xfrm>
              <a:off x="748" y="677"/>
              <a:ext cx="4309" cy="1483"/>
            </a:xfrm>
            <a:prstGeom prst="rect">
              <a:avLst/>
            </a:pr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672" name="Rectangle 129"/>
            <p:cNvSpPr>
              <a:spLocks noChangeArrowheads="1"/>
            </p:cNvSpPr>
            <p:nvPr/>
          </p:nvSpPr>
          <p:spPr bwMode="auto">
            <a:xfrm>
              <a:off x="772" y="890"/>
              <a:ext cx="4264" cy="1089"/>
            </a:xfrm>
            <a:prstGeom prst="rect">
              <a:avLst/>
            </a:prstGeom>
            <a:solidFill>
              <a:srgbClr val="B7F6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grpSp>
          <p:nvGrpSpPr>
            <p:cNvPr id="148673" name="Group 131"/>
            <p:cNvGrpSpPr>
              <a:grpSpLocks/>
            </p:cNvGrpSpPr>
            <p:nvPr/>
          </p:nvGrpSpPr>
          <p:grpSpPr bwMode="auto">
            <a:xfrm rot="5400000">
              <a:off x="3455" y="859"/>
              <a:ext cx="719" cy="735"/>
              <a:chOff x="3264" y="1872"/>
              <a:chExt cx="528" cy="480"/>
            </a:xfrm>
          </p:grpSpPr>
          <p:sp>
            <p:nvSpPr>
              <p:cNvPr id="148733" name="AutoShape 13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34" name="AutoShape 133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74" name="Group 134"/>
            <p:cNvGrpSpPr>
              <a:grpSpLocks/>
            </p:cNvGrpSpPr>
            <p:nvPr/>
          </p:nvGrpSpPr>
          <p:grpSpPr bwMode="auto">
            <a:xfrm rot="5400000">
              <a:off x="3007" y="859"/>
              <a:ext cx="719" cy="735"/>
              <a:chOff x="3264" y="1872"/>
              <a:chExt cx="528" cy="480"/>
            </a:xfrm>
          </p:grpSpPr>
          <p:sp>
            <p:nvSpPr>
              <p:cNvPr id="148731" name="AutoShape 13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32" name="AutoShape 136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75" name="Group 137"/>
            <p:cNvGrpSpPr>
              <a:grpSpLocks/>
            </p:cNvGrpSpPr>
            <p:nvPr/>
          </p:nvGrpSpPr>
          <p:grpSpPr bwMode="auto">
            <a:xfrm rot="5400000">
              <a:off x="2559" y="861"/>
              <a:ext cx="718" cy="733"/>
              <a:chOff x="3264" y="1872"/>
              <a:chExt cx="528" cy="480"/>
            </a:xfrm>
          </p:grpSpPr>
          <p:sp>
            <p:nvSpPr>
              <p:cNvPr id="148729" name="AutoShape 13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30" name="AutoShape 139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76" name="Group 140"/>
            <p:cNvGrpSpPr>
              <a:grpSpLocks/>
            </p:cNvGrpSpPr>
            <p:nvPr/>
          </p:nvGrpSpPr>
          <p:grpSpPr bwMode="auto">
            <a:xfrm rot="5400000">
              <a:off x="1663" y="847"/>
              <a:ext cx="719" cy="735"/>
              <a:chOff x="3264" y="1872"/>
              <a:chExt cx="528" cy="480"/>
            </a:xfrm>
          </p:grpSpPr>
          <p:sp>
            <p:nvSpPr>
              <p:cNvPr id="148727" name="AutoShape 14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28" name="AutoShape 142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77" name="Group 143"/>
            <p:cNvGrpSpPr>
              <a:grpSpLocks/>
            </p:cNvGrpSpPr>
            <p:nvPr/>
          </p:nvGrpSpPr>
          <p:grpSpPr bwMode="auto">
            <a:xfrm rot="5400000">
              <a:off x="2111" y="859"/>
              <a:ext cx="719" cy="735"/>
              <a:chOff x="3264" y="1872"/>
              <a:chExt cx="528" cy="480"/>
            </a:xfrm>
          </p:grpSpPr>
          <p:sp>
            <p:nvSpPr>
              <p:cNvPr id="148725" name="AutoShape 144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26" name="AutoShape 145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sp>
          <p:nvSpPr>
            <p:cNvPr id="148678" name="Line 146"/>
            <p:cNvSpPr>
              <a:spLocks noChangeShapeType="1"/>
            </p:cNvSpPr>
            <p:nvPr/>
          </p:nvSpPr>
          <p:spPr bwMode="auto">
            <a:xfrm rot="16200000" flipV="1">
              <a:off x="2935" y="-1140"/>
              <a:ext cx="0" cy="47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679" name="Group 147"/>
            <p:cNvGrpSpPr>
              <a:grpSpLocks/>
            </p:cNvGrpSpPr>
            <p:nvPr/>
          </p:nvGrpSpPr>
          <p:grpSpPr bwMode="auto">
            <a:xfrm rot="5400000">
              <a:off x="3903" y="828"/>
              <a:ext cx="719" cy="735"/>
              <a:chOff x="3264" y="1872"/>
              <a:chExt cx="528" cy="480"/>
            </a:xfrm>
          </p:grpSpPr>
          <p:sp>
            <p:nvSpPr>
              <p:cNvPr id="148723" name="AutoShape 148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24" name="AutoShape 149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80" name="Group 150"/>
            <p:cNvGrpSpPr>
              <a:grpSpLocks/>
            </p:cNvGrpSpPr>
            <p:nvPr/>
          </p:nvGrpSpPr>
          <p:grpSpPr bwMode="auto">
            <a:xfrm rot="5400000">
              <a:off x="1215" y="828"/>
              <a:ext cx="719" cy="735"/>
              <a:chOff x="3264" y="1872"/>
              <a:chExt cx="528" cy="480"/>
            </a:xfrm>
          </p:grpSpPr>
          <p:sp>
            <p:nvSpPr>
              <p:cNvPr id="148721" name="AutoShape 15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22" name="AutoShape 152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81" name="Group 153"/>
            <p:cNvGrpSpPr>
              <a:grpSpLocks/>
            </p:cNvGrpSpPr>
            <p:nvPr/>
          </p:nvGrpSpPr>
          <p:grpSpPr bwMode="auto">
            <a:xfrm rot="5400000">
              <a:off x="736" y="828"/>
              <a:ext cx="719" cy="735"/>
              <a:chOff x="3264" y="1872"/>
              <a:chExt cx="528" cy="480"/>
            </a:xfrm>
          </p:grpSpPr>
          <p:sp>
            <p:nvSpPr>
              <p:cNvPr id="148719" name="AutoShape 154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20" name="AutoShape 155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82" name="Group 156"/>
            <p:cNvGrpSpPr>
              <a:grpSpLocks/>
            </p:cNvGrpSpPr>
            <p:nvPr/>
          </p:nvGrpSpPr>
          <p:grpSpPr bwMode="auto">
            <a:xfrm rot="5400000">
              <a:off x="4351" y="828"/>
              <a:ext cx="719" cy="735"/>
              <a:chOff x="3264" y="1872"/>
              <a:chExt cx="528" cy="480"/>
            </a:xfrm>
          </p:grpSpPr>
          <p:sp>
            <p:nvSpPr>
              <p:cNvPr id="148717" name="AutoShape 15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18" name="AutoShape 158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sp>
          <p:nvSpPr>
            <p:cNvPr id="148683" name="Line 159"/>
            <p:cNvSpPr>
              <a:spLocks noChangeShapeType="1"/>
            </p:cNvSpPr>
            <p:nvPr/>
          </p:nvSpPr>
          <p:spPr bwMode="auto">
            <a:xfrm rot="16200000" flipV="1">
              <a:off x="2935" y="-683"/>
              <a:ext cx="0" cy="4736"/>
            </a:xfrm>
            <a:prstGeom prst="line">
              <a:avLst/>
            </a:prstGeom>
            <a:noFill/>
            <a:ln w="3810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684" name="Group 160"/>
            <p:cNvGrpSpPr>
              <a:grpSpLocks/>
            </p:cNvGrpSpPr>
            <p:nvPr/>
          </p:nvGrpSpPr>
          <p:grpSpPr bwMode="auto">
            <a:xfrm rot="5400000">
              <a:off x="3903" y="1285"/>
              <a:ext cx="719" cy="735"/>
              <a:chOff x="3264" y="1872"/>
              <a:chExt cx="528" cy="480"/>
            </a:xfrm>
          </p:grpSpPr>
          <p:sp>
            <p:nvSpPr>
              <p:cNvPr id="148715" name="AutoShape 161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16" name="AutoShape 162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85" name="Group 163"/>
            <p:cNvGrpSpPr>
              <a:grpSpLocks/>
            </p:cNvGrpSpPr>
            <p:nvPr/>
          </p:nvGrpSpPr>
          <p:grpSpPr bwMode="auto">
            <a:xfrm rot="5400000">
              <a:off x="1215" y="1285"/>
              <a:ext cx="719" cy="735"/>
              <a:chOff x="3264" y="1872"/>
              <a:chExt cx="528" cy="480"/>
            </a:xfrm>
          </p:grpSpPr>
          <p:sp>
            <p:nvSpPr>
              <p:cNvPr id="148713" name="AutoShape 164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14" name="AutoShape 165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86" name="Group 166"/>
            <p:cNvGrpSpPr>
              <a:grpSpLocks/>
            </p:cNvGrpSpPr>
            <p:nvPr/>
          </p:nvGrpSpPr>
          <p:grpSpPr bwMode="auto">
            <a:xfrm rot="5400000">
              <a:off x="736" y="1285"/>
              <a:ext cx="719" cy="735"/>
              <a:chOff x="3264" y="1872"/>
              <a:chExt cx="528" cy="480"/>
            </a:xfrm>
          </p:grpSpPr>
          <p:sp>
            <p:nvSpPr>
              <p:cNvPr id="148711" name="AutoShape 167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12" name="AutoShape 168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87" name="Group 169"/>
            <p:cNvGrpSpPr>
              <a:grpSpLocks/>
            </p:cNvGrpSpPr>
            <p:nvPr/>
          </p:nvGrpSpPr>
          <p:grpSpPr bwMode="auto">
            <a:xfrm rot="5400000">
              <a:off x="4351" y="1285"/>
              <a:ext cx="719" cy="735"/>
              <a:chOff x="3264" y="1872"/>
              <a:chExt cx="528" cy="480"/>
            </a:xfrm>
          </p:grpSpPr>
          <p:sp>
            <p:nvSpPr>
              <p:cNvPr id="148709" name="AutoShape 170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10" name="AutoShape 171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88" name="Group 172"/>
            <p:cNvGrpSpPr>
              <a:grpSpLocks/>
            </p:cNvGrpSpPr>
            <p:nvPr/>
          </p:nvGrpSpPr>
          <p:grpSpPr bwMode="auto">
            <a:xfrm rot="5400000">
              <a:off x="1664" y="1285"/>
              <a:ext cx="719" cy="735"/>
              <a:chOff x="3264" y="1872"/>
              <a:chExt cx="528" cy="480"/>
            </a:xfrm>
          </p:grpSpPr>
          <p:sp>
            <p:nvSpPr>
              <p:cNvPr id="148707" name="AutoShape 173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08" name="AutoShape 174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89" name="Group 175"/>
            <p:cNvGrpSpPr>
              <a:grpSpLocks/>
            </p:cNvGrpSpPr>
            <p:nvPr/>
          </p:nvGrpSpPr>
          <p:grpSpPr bwMode="auto">
            <a:xfrm rot="5400000">
              <a:off x="2543" y="1285"/>
              <a:ext cx="719" cy="735"/>
              <a:chOff x="3264" y="1872"/>
              <a:chExt cx="528" cy="480"/>
            </a:xfrm>
          </p:grpSpPr>
          <p:sp>
            <p:nvSpPr>
              <p:cNvPr id="148705" name="AutoShape 176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06" name="AutoShape 177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90" name="Group 178"/>
            <p:cNvGrpSpPr>
              <a:grpSpLocks/>
            </p:cNvGrpSpPr>
            <p:nvPr/>
          </p:nvGrpSpPr>
          <p:grpSpPr bwMode="auto">
            <a:xfrm rot="5400000">
              <a:off x="2095" y="1285"/>
              <a:ext cx="719" cy="735"/>
              <a:chOff x="3264" y="1872"/>
              <a:chExt cx="528" cy="480"/>
            </a:xfrm>
          </p:grpSpPr>
          <p:sp>
            <p:nvSpPr>
              <p:cNvPr id="148703" name="AutoShape 179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04" name="AutoShape 180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91" name="Group 181"/>
            <p:cNvGrpSpPr>
              <a:grpSpLocks/>
            </p:cNvGrpSpPr>
            <p:nvPr/>
          </p:nvGrpSpPr>
          <p:grpSpPr bwMode="auto">
            <a:xfrm rot="5400000">
              <a:off x="3008" y="1285"/>
              <a:ext cx="719" cy="735"/>
              <a:chOff x="3264" y="1872"/>
              <a:chExt cx="528" cy="480"/>
            </a:xfrm>
          </p:grpSpPr>
          <p:sp>
            <p:nvSpPr>
              <p:cNvPr id="148701" name="AutoShape 182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02" name="AutoShape 183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grpSp>
          <p:nvGrpSpPr>
            <p:cNvPr id="148692" name="Group 184"/>
            <p:cNvGrpSpPr>
              <a:grpSpLocks/>
            </p:cNvGrpSpPr>
            <p:nvPr/>
          </p:nvGrpSpPr>
          <p:grpSpPr bwMode="auto">
            <a:xfrm rot="5400000">
              <a:off x="3455" y="1285"/>
              <a:ext cx="719" cy="735"/>
              <a:chOff x="3264" y="1872"/>
              <a:chExt cx="528" cy="480"/>
            </a:xfrm>
          </p:grpSpPr>
          <p:sp>
            <p:nvSpPr>
              <p:cNvPr id="148699" name="AutoShape 185"/>
              <p:cNvSpPr>
                <a:spLocks noChangeArrowheads="1"/>
              </p:cNvSpPr>
              <p:nvPr/>
            </p:nvSpPr>
            <p:spPr bwMode="auto">
              <a:xfrm>
                <a:off x="3264" y="1872"/>
                <a:ext cx="528" cy="480"/>
              </a:xfrm>
              <a:prstGeom prst="flowChartConnector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  <p:sp>
            <p:nvSpPr>
              <p:cNvPr id="148700" name="AutoShape 186"/>
              <p:cNvSpPr>
                <a:spLocks noChangeArrowheads="1"/>
              </p:cNvSpPr>
              <p:nvPr/>
            </p:nvSpPr>
            <p:spPr bwMode="auto">
              <a:xfrm>
                <a:off x="3492" y="2064"/>
                <a:ext cx="96" cy="96"/>
              </a:xfrm>
              <a:prstGeom prst="flowChartConnector">
                <a:avLst/>
              </a:prstGeom>
              <a:solidFill>
                <a:schemeClr val="tx1"/>
              </a:solidFill>
              <a:ln w="12700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tr-TR" altLang="tr-TR" sz="1800"/>
              </a:p>
            </p:txBody>
          </p:sp>
        </p:grpSp>
        <p:sp>
          <p:nvSpPr>
            <p:cNvPr id="148693" name="Text Box 189"/>
            <p:cNvSpPr txBox="1">
              <a:spLocks noChangeArrowheads="1"/>
            </p:cNvSpPr>
            <p:nvPr/>
          </p:nvSpPr>
          <p:spPr bwMode="auto">
            <a:xfrm>
              <a:off x="5196" y="1298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400"/>
                <a:t>S</a:t>
              </a:r>
              <a:r>
                <a:rPr lang="tr-TR" altLang="tr-TR" sz="2400" baseline="-25000"/>
                <a:t>1</a:t>
              </a:r>
              <a:endParaRPr lang="tr-TR" altLang="tr-TR" sz="2400"/>
            </a:p>
          </p:txBody>
        </p:sp>
        <p:sp>
          <p:nvSpPr>
            <p:cNvPr id="148694" name="Text Box 190"/>
            <p:cNvSpPr txBox="1">
              <a:spLocks noChangeArrowheads="1"/>
            </p:cNvSpPr>
            <p:nvPr/>
          </p:nvSpPr>
          <p:spPr bwMode="auto">
            <a:xfrm>
              <a:off x="4334" y="2205"/>
              <a:ext cx="31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tr-TR" altLang="tr-TR" sz="2400"/>
                <a:t>S</a:t>
              </a:r>
              <a:r>
                <a:rPr lang="tr-TR" altLang="tr-TR" sz="2400" baseline="-25000"/>
                <a:t>2</a:t>
              </a:r>
            </a:p>
          </p:txBody>
        </p:sp>
        <p:sp>
          <p:nvSpPr>
            <p:cNvPr id="148695" name="Line 191"/>
            <p:cNvSpPr>
              <a:spLocks noChangeShapeType="1"/>
            </p:cNvSpPr>
            <p:nvPr/>
          </p:nvSpPr>
          <p:spPr bwMode="auto">
            <a:xfrm>
              <a:off x="5193" y="1231"/>
              <a:ext cx="0" cy="4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696" name="Line 192"/>
            <p:cNvSpPr>
              <a:spLocks noChangeShapeType="1"/>
            </p:cNvSpPr>
            <p:nvPr/>
          </p:nvSpPr>
          <p:spPr bwMode="auto">
            <a:xfrm>
              <a:off x="4286" y="2205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697" name="Line 193"/>
            <p:cNvSpPr>
              <a:spLocks noChangeShapeType="1"/>
            </p:cNvSpPr>
            <p:nvPr/>
          </p:nvSpPr>
          <p:spPr bwMode="auto">
            <a:xfrm>
              <a:off x="4716" y="2205"/>
              <a:ext cx="0" cy="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698" name="Line 195"/>
            <p:cNvSpPr>
              <a:spLocks noChangeShapeType="1"/>
            </p:cNvSpPr>
            <p:nvPr/>
          </p:nvSpPr>
          <p:spPr bwMode="auto">
            <a:xfrm>
              <a:off x="4275" y="2251"/>
              <a:ext cx="45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  <p:sp>
        <p:nvSpPr>
          <p:cNvPr id="148485" name="Rectangle 196"/>
          <p:cNvSpPr>
            <a:spLocks noChangeArrowheads="1"/>
          </p:cNvSpPr>
          <p:nvPr/>
        </p:nvSpPr>
        <p:spPr bwMode="auto">
          <a:xfrm>
            <a:off x="2640014" y="4314825"/>
            <a:ext cx="6840537" cy="1778000"/>
          </a:xfrm>
          <a:prstGeom prst="rect">
            <a:avLst/>
          </a:prstGeom>
          <a:solidFill>
            <a:srgbClr val="FFCC00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grpSp>
        <p:nvGrpSpPr>
          <p:cNvPr id="148486" name="Group 197"/>
          <p:cNvGrpSpPr>
            <a:grpSpLocks/>
          </p:cNvGrpSpPr>
          <p:nvPr/>
        </p:nvGrpSpPr>
        <p:grpSpPr bwMode="auto">
          <a:xfrm>
            <a:off x="2806700" y="3644900"/>
            <a:ext cx="6457950" cy="1695450"/>
            <a:chOff x="970" y="2388"/>
            <a:chExt cx="4550" cy="1068"/>
          </a:xfrm>
        </p:grpSpPr>
        <p:sp>
          <p:nvSpPr>
            <p:cNvPr id="148663" name="Arc 198"/>
            <p:cNvSpPr>
              <a:spLocks/>
            </p:cNvSpPr>
            <p:nvPr/>
          </p:nvSpPr>
          <p:spPr bwMode="auto">
            <a:xfrm rot="7998919">
              <a:off x="1021" y="2345"/>
              <a:ext cx="1056" cy="1157"/>
            </a:xfrm>
            <a:custGeom>
              <a:avLst/>
              <a:gdLst>
                <a:gd name="T0" fmla="*/ 0 w 36024"/>
                <a:gd name="T1" fmla="*/ 0 h 37025"/>
                <a:gd name="T2" fmla="*/ 0 w 36024"/>
                <a:gd name="T3" fmla="*/ 0 h 37025"/>
                <a:gd name="T4" fmla="*/ 0 w 36024"/>
                <a:gd name="T5" fmla="*/ 0 h 37025"/>
                <a:gd name="T6" fmla="*/ 0 60000 65536"/>
                <a:gd name="T7" fmla="*/ 0 60000 65536"/>
                <a:gd name="T8" fmla="*/ 0 60000 65536"/>
                <a:gd name="T9" fmla="*/ 0 w 36024"/>
                <a:gd name="T10" fmla="*/ 0 h 37025"/>
                <a:gd name="T11" fmla="*/ 36024 w 36024"/>
                <a:gd name="T12" fmla="*/ 37025 h 370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24" h="37025" fill="none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</a:path>
                <a:path w="36024" h="37025" stroke="0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  <a:lnTo>
                    <a:pt x="14424" y="21600"/>
                  </a:lnTo>
                  <a:lnTo>
                    <a:pt x="-1" y="5521"/>
                  </a:lnTo>
                  <a:close/>
                </a:path>
              </a:pathLst>
            </a:custGeom>
            <a:solidFill>
              <a:schemeClr val="accent1"/>
            </a:solidFill>
            <a:ln w="3175" cap="sq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664" name="Arc 199"/>
            <p:cNvSpPr>
              <a:spLocks/>
            </p:cNvSpPr>
            <p:nvPr/>
          </p:nvSpPr>
          <p:spPr bwMode="auto">
            <a:xfrm rot="7998919">
              <a:off x="1491" y="2349"/>
              <a:ext cx="1056" cy="1157"/>
            </a:xfrm>
            <a:custGeom>
              <a:avLst/>
              <a:gdLst>
                <a:gd name="T0" fmla="*/ 0 w 36024"/>
                <a:gd name="T1" fmla="*/ 0 h 37025"/>
                <a:gd name="T2" fmla="*/ 0 w 36024"/>
                <a:gd name="T3" fmla="*/ 0 h 37025"/>
                <a:gd name="T4" fmla="*/ 0 w 36024"/>
                <a:gd name="T5" fmla="*/ 0 h 37025"/>
                <a:gd name="T6" fmla="*/ 0 60000 65536"/>
                <a:gd name="T7" fmla="*/ 0 60000 65536"/>
                <a:gd name="T8" fmla="*/ 0 60000 65536"/>
                <a:gd name="T9" fmla="*/ 0 w 36024"/>
                <a:gd name="T10" fmla="*/ 0 h 37025"/>
                <a:gd name="T11" fmla="*/ 36024 w 36024"/>
                <a:gd name="T12" fmla="*/ 37025 h 370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24" h="37025" fill="none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</a:path>
                <a:path w="36024" h="37025" stroke="0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  <a:lnTo>
                    <a:pt x="14424" y="21600"/>
                  </a:lnTo>
                  <a:lnTo>
                    <a:pt x="-1" y="5521"/>
                  </a:lnTo>
                  <a:close/>
                </a:path>
              </a:pathLst>
            </a:custGeom>
            <a:solidFill>
              <a:schemeClr val="accent1"/>
            </a:solidFill>
            <a:ln w="3175" cap="sq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665" name="Arc 200"/>
            <p:cNvSpPr>
              <a:spLocks/>
            </p:cNvSpPr>
            <p:nvPr/>
          </p:nvSpPr>
          <p:spPr bwMode="auto">
            <a:xfrm rot="7998919">
              <a:off x="1923" y="2349"/>
              <a:ext cx="1056" cy="1157"/>
            </a:xfrm>
            <a:custGeom>
              <a:avLst/>
              <a:gdLst>
                <a:gd name="T0" fmla="*/ 0 w 36024"/>
                <a:gd name="T1" fmla="*/ 0 h 37025"/>
                <a:gd name="T2" fmla="*/ 0 w 36024"/>
                <a:gd name="T3" fmla="*/ 0 h 37025"/>
                <a:gd name="T4" fmla="*/ 0 w 36024"/>
                <a:gd name="T5" fmla="*/ 0 h 37025"/>
                <a:gd name="T6" fmla="*/ 0 60000 65536"/>
                <a:gd name="T7" fmla="*/ 0 60000 65536"/>
                <a:gd name="T8" fmla="*/ 0 60000 65536"/>
                <a:gd name="T9" fmla="*/ 0 w 36024"/>
                <a:gd name="T10" fmla="*/ 0 h 37025"/>
                <a:gd name="T11" fmla="*/ 36024 w 36024"/>
                <a:gd name="T12" fmla="*/ 37025 h 370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24" h="37025" fill="none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</a:path>
                <a:path w="36024" h="37025" stroke="0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  <a:lnTo>
                    <a:pt x="14424" y="21600"/>
                  </a:lnTo>
                  <a:lnTo>
                    <a:pt x="-1" y="5521"/>
                  </a:lnTo>
                  <a:close/>
                </a:path>
              </a:pathLst>
            </a:custGeom>
            <a:solidFill>
              <a:schemeClr val="accent1"/>
            </a:solidFill>
            <a:ln w="3175" cap="sq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666" name="Arc 201"/>
            <p:cNvSpPr>
              <a:spLocks/>
            </p:cNvSpPr>
            <p:nvPr/>
          </p:nvSpPr>
          <p:spPr bwMode="auto">
            <a:xfrm rot="7998919">
              <a:off x="2494" y="2349"/>
              <a:ext cx="1056" cy="1157"/>
            </a:xfrm>
            <a:custGeom>
              <a:avLst/>
              <a:gdLst>
                <a:gd name="T0" fmla="*/ 0 w 36024"/>
                <a:gd name="T1" fmla="*/ 0 h 37025"/>
                <a:gd name="T2" fmla="*/ 0 w 36024"/>
                <a:gd name="T3" fmla="*/ 0 h 37025"/>
                <a:gd name="T4" fmla="*/ 0 w 36024"/>
                <a:gd name="T5" fmla="*/ 0 h 37025"/>
                <a:gd name="T6" fmla="*/ 0 60000 65536"/>
                <a:gd name="T7" fmla="*/ 0 60000 65536"/>
                <a:gd name="T8" fmla="*/ 0 60000 65536"/>
                <a:gd name="T9" fmla="*/ 0 w 36024"/>
                <a:gd name="T10" fmla="*/ 0 h 37025"/>
                <a:gd name="T11" fmla="*/ 36024 w 36024"/>
                <a:gd name="T12" fmla="*/ 37025 h 370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24" h="37025" fill="none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</a:path>
                <a:path w="36024" h="37025" stroke="0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  <a:lnTo>
                    <a:pt x="14424" y="21600"/>
                  </a:lnTo>
                  <a:lnTo>
                    <a:pt x="-1" y="5521"/>
                  </a:lnTo>
                  <a:close/>
                </a:path>
              </a:pathLst>
            </a:custGeom>
            <a:solidFill>
              <a:schemeClr val="accent1"/>
            </a:solidFill>
            <a:ln w="3175" cap="sq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667" name="Arc 202"/>
            <p:cNvSpPr>
              <a:spLocks/>
            </p:cNvSpPr>
            <p:nvPr/>
          </p:nvSpPr>
          <p:spPr bwMode="auto">
            <a:xfrm rot="7998919">
              <a:off x="2926" y="2349"/>
              <a:ext cx="1056" cy="1157"/>
            </a:xfrm>
            <a:custGeom>
              <a:avLst/>
              <a:gdLst>
                <a:gd name="T0" fmla="*/ 0 w 36024"/>
                <a:gd name="T1" fmla="*/ 0 h 37025"/>
                <a:gd name="T2" fmla="*/ 0 w 36024"/>
                <a:gd name="T3" fmla="*/ 0 h 37025"/>
                <a:gd name="T4" fmla="*/ 0 w 36024"/>
                <a:gd name="T5" fmla="*/ 0 h 37025"/>
                <a:gd name="T6" fmla="*/ 0 60000 65536"/>
                <a:gd name="T7" fmla="*/ 0 60000 65536"/>
                <a:gd name="T8" fmla="*/ 0 60000 65536"/>
                <a:gd name="T9" fmla="*/ 0 w 36024"/>
                <a:gd name="T10" fmla="*/ 0 h 37025"/>
                <a:gd name="T11" fmla="*/ 36024 w 36024"/>
                <a:gd name="T12" fmla="*/ 37025 h 370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24" h="37025" fill="none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</a:path>
                <a:path w="36024" h="37025" stroke="0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  <a:lnTo>
                    <a:pt x="14424" y="21600"/>
                  </a:lnTo>
                  <a:lnTo>
                    <a:pt x="-1" y="5521"/>
                  </a:lnTo>
                  <a:close/>
                </a:path>
              </a:pathLst>
            </a:custGeom>
            <a:solidFill>
              <a:schemeClr val="accent1"/>
            </a:solidFill>
            <a:ln w="3175" cap="sq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668" name="Arc 203"/>
            <p:cNvSpPr>
              <a:spLocks/>
            </p:cNvSpPr>
            <p:nvPr/>
          </p:nvSpPr>
          <p:spPr bwMode="auto">
            <a:xfrm rot="7998919">
              <a:off x="3459" y="2349"/>
              <a:ext cx="1056" cy="1157"/>
            </a:xfrm>
            <a:custGeom>
              <a:avLst/>
              <a:gdLst>
                <a:gd name="T0" fmla="*/ 0 w 36024"/>
                <a:gd name="T1" fmla="*/ 0 h 37025"/>
                <a:gd name="T2" fmla="*/ 0 w 36024"/>
                <a:gd name="T3" fmla="*/ 0 h 37025"/>
                <a:gd name="T4" fmla="*/ 0 w 36024"/>
                <a:gd name="T5" fmla="*/ 0 h 37025"/>
                <a:gd name="T6" fmla="*/ 0 60000 65536"/>
                <a:gd name="T7" fmla="*/ 0 60000 65536"/>
                <a:gd name="T8" fmla="*/ 0 60000 65536"/>
                <a:gd name="T9" fmla="*/ 0 w 36024"/>
                <a:gd name="T10" fmla="*/ 0 h 37025"/>
                <a:gd name="T11" fmla="*/ 36024 w 36024"/>
                <a:gd name="T12" fmla="*/ 37025 h 370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24" h="37025" fill="none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</a:path>
                <a:path w="36024" h="37025" stroke="0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  <a:lnTo>
                    <a:pt x="14424" y="21600"/>
                  </a:lnTo>
                  <a:lnTo>
                    <a:pt x="-1" y="5521"/>
                  </a:lnTo>
                  <a:close/>
                </a:path>
              </a:pathLst>
            </a:custGeom>
            <a:solidFill>
              <a:schemeClr val="accent1"/>
            </a:solidFill>
            <a:ln w="3175" cap="sq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669" name="Arc 204"/>
            <p:cNvSpPr>
              <a:spLocks/>
            </p:cNvSpPr>
            <p:nvPr/>
          </p:nvSpPr>
          <p:spPr bwMode="auto">
            <a:xfrm rot="7998919">
              <a:off x="3934" y="2349"/>
              <a:ext cx="1056" cy="1157"/>
            </a:xfrm>
            <a:custGeom>
              <a:avLst/>
              <a:gdLst>
                <a:gd name="T0" fmla="*/ 0 w 36024"/>
                <a:gd name="T1" fmla="*/ 0 h 37025"/>
                <a:gd name="T2" fmla="*/ 0 w 36024"/>
                <a:gd name="T3" fmla="*/ 0 h 37025"/>
                <a:gd name="T4" fmla="*/ 0 w 36024"/>
                <a:gd name="T5" fmla="*/ 0 h 37025"/>
                <a:gd name="T6" fmla="*/ 0 60000 65536"/>
                <a:gd name="T7" fmla="*/ 0 60000 65536"/>
                <a:gd name="T8" fmla="*/ 0 60000 65536"/>
                <a:gd name="T9" fmla="*/ 0 w 36024"/>
                <a:gd name="T10" fmla="*/ 0 h 37025"/>
                <a:gd name="T11" fmla="*/ 36024 w 36024"/>
                <a:gd name="T12" fmla="*/ 37025 h 370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24" h="37025" fill="none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</a:path>
                <a:path w="36024" h="37025" stroke="0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  <a:lnTo>
                    <a:pt x="14424" y="21600"/>
                  </a:lnTo>
                  <a:lnTo>
                    <a:pt x="-1" y="5521"/>
                  </a:lnTo>
                  <a:close/>
                </a:path>
              </a:pathLst>
            </a:custGeom>
            <a:solidFill>
              <a:schemeClr val="accent1"/>
            </a:solidFill>
            <a:ln w="3175" cap="sq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670" name="Arc 205"/>
            <p:cNvSpPr>
              <a:spLocks/>
            </p:cNvSpPr>
            <p:nvPr/>
          </p:nvSpPr>
          <p:spPr bwMode="auto">
            <a:xfrm rot="7998919">
              <a:off x="4414" y="2337"/>
              <a:ext cx="1056" cy="1157"/>
            </a:xfrm>
            <a:custGeom>
              <a:avLst/>
              <a:gdLst>
                <a:gd name="T0" fmla="*/ 0 w 36024"/>
                <a:gd name="T1" fmla="*/ 0 h 37025"/>
                <a:gd name="T2" fmla="*/ 0 w 36024"/>
                <a:gd name="T3" fmla="*/ 0 h 37025"/>
                <a:gd name="T4" fmla="*/ 0 w 36024"/>
                <a:gd name="T5" fmla="*/ 0 h 37025"/>
                <a:gd name="T6" fmla="*/ 0 60000 65536"/>
                <a:gd name="T7" fmla="*/ 0 60000 65536"/>
                <a:gd name="T8" fmla="*/ 0 60000 65536"/>
                <a:gd name="T9" fmla="*/ 0 w 36024"/>
                <a:gd name="T10" fmla="*/ 0 h 37025"/>
                <a:gd name="T11" fmla="*/ 36024 w 36024"/>
                <a:gd name="T12" fmla="*/ 37025 h 3702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024" h="37025" fill="none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</a:path>
                <a:path w="36024" h="37025" stroke="0" extrusionOk="0">
                  <a:moveTo>
                    <a:pt x="-1" y="5521"/>
                  </a:moveTo>
                  <a:cubicBezTo>
                    <a:pt x="3963" y="1966"/>
                    <a:pt x="9099" y="-1"/>
                    <a:pt x="14424" y="0"/>
                  </a:cubicBezTo>
                  <a:cubicBezTo>
                    <a:pt x="26353" y="0"/>
                    <a:pt x="36024" y="9670"/>
                    <a:pt x="36024" y="21600"/>
                  </a:cubicBezTo>
                  <a:cubicBezTo>
                    <a:pt x="36024" y="27403"/>
                    <a:pt x="33688" y="32962"/>
                    <a:pt x="29544" y="37025"/>
                  </a:cubicBezTo>
                  <a:lnTo>
                    <a:pt x="14424" y="21600"/>
                  </a:lnTo>
                  <a:lnTo>
                    <a:pt x="-1" y="5521"/>
                  </a:lnTo>
                  <a:close/>
                </a:path>
              </a:pathLst>
            </a:custGeom>
            <a:solidFill>
              <a:schemeClr val="accent1"/>
            </a:solidFill>
            <a:ln w="3175" cap="sq">
              <a:solidFill>
                <a:schemeClr val="accent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tr-TR"/>
            </a:p>
          </p:txBody>
        </p:sp>
      </p:grpSp>
      <p:grpSp>
        <p:nvGrpSpPr>
          <p:cNvPr id="148487" name="Group 206"/>
          <p:cNvGrpSpPr>
            <a:grpSpLocks/>
          </p:cNvGrpSpPr>
          <p:nvPr/>
        </p:nvGrpSpPr>
        <p:grpSpPr bwMode="auto">
          <a:xfrm>
            <a:off x="2601914" y="4311650"/>
            <a:ext cx="6916737" cy="76200"/>
            <a:chOff x="1680" y="2172"/>
            <a:chExt cx="2352" cy="60"/>
          </a:xfrm>
        </p:grpSpPr>
        <p:sp>
          <p:nvSpPr>
            <p:cNvPr id="148606" name="Line 207"/>
            <p:cNvSpPr>
              <a:spLocks noChangeShapeType="1"/>
            </p:cNvSpPr>
            <p:nvPr/>
          </p:nvSpPr>
          <p:spPr bwMode="auto">
            <a:xfrm>
              <a:off x="1728" y="2172"/>
              <a:ext cx="2304" cy="0"/>
            </a:xfrm>
            <a:prstGeom prst="line">
              <a:avLst/>
            </a:prstGeom>
            <a:noFill/>
            <a:ln w="190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607" name="Group 208"/>
            <p:cNvGrpSpPr>
              <a:grpSpLocks/>
            </p:cNvGrpSpPr>
            <p:nvPr/>
          </p:nvGrpSpPr>
          <p:grpSpPr bwMode="auto">
            <a:xfrm>
              <a:off x="1680" y="2172"/>
              <a:ext cx="336" cy="48"/>
              <a:chOff x="1488" y="3792"/>
              <a:chExt cx="336" cy="48"/>
            </a:xfrm>
          </p:grpSpPr>
          <p:sp>
            <p:nvSpPr>
              <p:cNvPr id="148656" name="Line 209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57" name="Line 210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58" name="Line 211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8659" name="Group 212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8660" name="Line 213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61" name="Line 214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62" name="Line 215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8608" name="Group 216"/>
            <p:cNvGrpSpPr>
              <a:grpSpLocks/>
            </p:cNvGrpSpPr>
            <p:nvPr/>
          </p:nvGrpSpPr>
          <p:grpSpPr bwMode="auto">
            <a:xfrm>
              <a:off x="2016" y="2172"/>
              <a:ext cx="336" cy="48"/>
              <a:chOff x="1488" y="3792"/>
              <a:chExt cx="336" cy="48"/>
            </a:xfrm>
          </p:grpSpPr>
          <p:sp>
            <p:nvSpPr>
              <p:cNvPr id="148649" name="Line 217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50" name="Line 218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51" name="Line 219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8652" name="Group 220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8653" name="Line 221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54" name="Line 222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55" name="Line 223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8609" name="Group 224"/>
            <p:cNvGrpSpPr>
              <a:grpSpLocks/>
            </p:cNvGrpSpPr>
            <p:nvPr/>
          </p:nvGrpSpPr>
          <p:grpSpPr bwMode="auto">
            <a:xfrm>
              <a:off x="2352" y="2184"/>
              <a:ext cx="336" cy="48"/>
              <a:chOff x="1488" y="3792"/>
              <a:chExt cx="336" cy="48"/>
            </a:xfrm>
          </p:grpSpPr>
          <p:sp>
            <p:nvSpPr>
              <p:cNvPr id="148642" name="Line 225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43" name="Line 226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44" name="Line 227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8645" name="Group 228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8646" name="Line 229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47" name="Line 230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48" name="Line 231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8610" name="Group 232"/>
            <p:cNvGrpSpPr>
              <a:grpSpLocks/>
            </p:cNvGrpSpPr>
            <p:nvPr/>
          </p:nvGrpSpPr>
          <p:grpSpPr bwMode="auto">
            <a:xfrm>
              <a:off x="2688" y="2184"/>
              <a:ext cx="336" cy="48"/>
              <a:chOff x="1488" y="3792"/>
              <a:chExt cx="336" cy="48"/>
            </a:xfrm>
          </p:grpSpPr>
          <p:sp>
            <p:nvSpPr>
              <p:cNvPr id="148635" name="Line 233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36" name="Line 234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37" name="Line 235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8638" name="Group 236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8639" name="Line 237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40" name="Line 238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41" name="Line 239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8611" name="Group 240"/>
            <p:cNvGrpSpPr>
              <a:grpSpLocks/>
            </p:cNvGrpSpPr>
            <p:nvPr/>
          </p:nvGrpSpPr>
          <p:grpSpPr bwMode="auto">
            <a:xfrm>
              <a:off x="3024" y="2172"/>
              <a:ext cx="336" cy="48"/>
              <a:chOff x="1488" y="3792"/>
              <a:chExt cx="336" cy="48"/>
            </a:xfrm>
          </p:grpSpPr>
          <p:sp>
            <p:nvSpPr>
              <p:cNvPr id="148628" name="Line 241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29" name="Line 242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30" name="Line 243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8631" name="Group 244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8632" name="Line 245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33" name="Line 246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34" name="Line 247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8612" name="Group 248"/>
            <p:cNvGrpSpPr>
              <a:grpSpLocks/>
            </p:cNvGrpSpPr>
            <p:nvPr/>
          </p:nvGrpSpPr>
          <p:grpSpPr bwMode="auto">
            <a:xfrm>
              <a:off x="3360" y="2172"/>
              <a:ext cx="336" cy="48"/>
              <a:chOff x="1488" y="3792"/>
              <a:chExt cx="336" cy="48"/>
            </a:xfrm>
          </p:grpSpPr>
          <p:sp>
            <p:nvSpPr>
              <p:cNvPr id="148621" name="Line 249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22" name="Line 250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23" name="Line 251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8624" name="Group 252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8625" name="Line 253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26" name="Line 254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27" name="Line 255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  <p:grpSp>
          <p:nvGrpSpPr>
            <p:cNvPr id="148613" name="Group 256"/>
            <p:cNvGrpSpPr>
              <a:grpSpLocks/>
            </p:cNvGrpSpPr>
            <p:nvPr/>
          </p:nvGrpSpPr>
          <p:grpSpPr bwMode="auto">
            <a:xfrm>
              <a:off x="3696" y="2172"/>
              <a:ext cx="336" cy="48"/>
              <a:chOff x="1488" y="3792"/>
              <a:chExt cx="336" cy="48"/>
            </a:xfrm>
          </p:grpSpPr>
          <p:sp>
            <p:nvSpPr>
              <p:cNvPr id="148614" name="Line 257"/>
              <p:cNvSpPr>
                <a:spLocks noChangeShapeType="1"/>
              </p:cNvSpPr>
              <p:nvPr/>
            </p:nvSpPr>
            <p:spPr bwMode="auto">
              <a:xfrm flipH="1">
                <a:off x="1488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15" name="Line 258"/>
              <p:cNvSpPr>
                <a:spLocks noChangeShapeType="1"/>
              </p:cNvSpPr>
              <p:nvPr/>
            </p:nvSpPr>
            <p:spPr bwMode="auto">
              <a:xfrm flipH="1">
                <a:off x="1536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16" name="Line 259"/>
              <p:cNvSpPr>
                <a:spLocks noChangeShapeType="1"/>
              </p:cNvSpPr>
              <p:nvPr/>
            </p:nvSpPr>
            <p:spPr bwMode="auto">
              <a:xfrm flipH="1">
                <a:off x="1584" y="3792"/>
                <a:ext cx="48" cy="48"/>
              </a:xfrm>
              <a:prstGeom prst="line">
                <a:avLst/>
              </a:prstGeom>
              <a:noFill/>
              <a:ln w="19050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grpSp>
            <p:nvGrpSpPr>
              <p:cNvPr id="148617" name="Group 260"/>
              <p:cNvGrpSpPr>
                <a:grpSpLocks/>
              </p:cNvGrpSpPr>
              <p:nvPr/>
            </p:nvGrpSpPr>
            <p:grpSpPr bwMode="auto">
              <a:xfrm>
                <a:off x="1680" y="3792"/>
                <a:ext cx="144" cy="48"/>
                <a:chOff x="2352" y="4032"/>
                <a:chExt cx="144" cy="48"/>
              </a:xfrm>
            </p:grpSpPr>
            <p:sp>
              <p:nvSpPr>
                <p:cNvPr id="148618" name="Line 261"/>
                <p:cNvSpPr>
                  <a:spLocks noChangeShapeType="1"/>
                </p:cNvSpPr>
                <p:nvPr/>
              </p:nvSpPr>
              <p:spPr bwMode="auto">
                <a:xfrm>
                  <a:off x="2352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19" name="Line 262"/>
                <p:cNvSpPr>
                  <a:spLocks noChangeShapeType="1"/>
                </p:cNvSpPr>
                <p:nvPr/>
              </p:nvSpPr>
              <p:spPr bwMode="auto">
                <a:xfrm>
                  <a:off x="2400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  <p:sp>
              <p:nvSpPr>
                <p:cNvPr id="148620" name="Line 263"/>
                <p:cNvSpPr>
                  <a:spLocks noChangeShapeType="1"/>
                </p:cNvSpPr>
                <p:nvPr/>
              </p:nvSpPr>
              <p:spPr bwMode="auto">
                <a:xfrm>
                  <a:off x="2448" y="4032"/>
                  <a:ext cx="48" cy="48"/>
                </a:xfrm>
                <a:prstGeom prst="line">
                  <a:avLst/>
                </a:prstGeom>
                <a:noFill/>
                <a:ln w="19050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tr-TR"/>
                </a:p>
              </p:txBody>
            </p:sp>
          </p:grpSp>
        </p:grpSp>
      </p:grpSp>
      <p:grpSp>
        <p:nvGrpSpPr>
          <p:cNvPr id="148488" name="Group 264"/>
          <p:cNvGrpSpPr>
            <a:grpSpLocks/>
          </p:cNvGrpSpPr>
          <p:nvPr/>
        </p:nvGrpSpPr>
        <p:grpSpPr bwMode="auto">
          <a:xfrm>
            <a:off x="3071813" y="4076701"/>
            <a:ext cx="431800" cy="288925"/>
            <a:chOff x="2448" y="4488"/>
            <a:chExt cx="756" cy="360"/>
          </a:xfrm>
        </p:grpSpPr>
        <p:sp>
          <p:nvSpPr>
            <p:cNvPr id="148594" name="Rectangle 265"/>
            <p:cNvSpPr>
              <a:spLocks noChangeArrowheads="1"/>
            </p:cNvSpPr>
            <p:nvPr/>
          </p:nvSpPr>
          <p:spPr bwMode="auto">
            <a:xfrm flipH="1">
              <a:off x="2784" y="4608"/>
              <a:ext cx="48" cy="24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95" name="Rectangle 266"/>
            <p:cNvSpPr>
              <a:spLocks noChangeArrowheads="1"/>
            </p:cNvSpPr>
            <p:nvPr/>
          </p:nvSpPr>
          <p:spPr bwMode="auto">
            <a:xfrm>
              <a:off x="2760" y="4608"/>
              <a:ext cx="96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96" name="Line 267"/>
            <p:cNvSpPr>
              <a:spLocks noChangeShapeType="1"/>
            </p:cNvSpPr>
            <p:nvPr/>
          </p:nvSpPr>
          <p:spPr bwMode="auto">
            <a:xfrm>
              <a:off x="271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597" name="Line 268"/>
            <p:cNvSpPr>
              <a:spLocks noChangeShapeType="1"/>
            </p:cNvSpPr>
            <p:nvPr/>
          </p:nvSpPr>
          <p:spPr bwMode="auto">
            <a:xfrm flipH="1">
              <a:off x="283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598" name="Group 269"/>
            <p:cNvGrpSpPr>
              <a:grpSpLocks/>
            </p:cNvGrpSpPr>
            <p:nvPr/>
          </p:nvGrpSpPr>
          <p:grpSpPr bwMode="auto">
            <a:xfrm>
              <a:off x="2448" y="4488"/>
              <a:ext cx="216" cy="108"/>
              <a:chOff x="2448" y="4488"/>
              <a:chExt cx="216" cy="108"/>
            </a:xfrm>
          </p:grpSpPr>
          <p:sp>
            <p:nvSpPr>
              <p:cNvPr id="148603" name="Line 270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04" name="Line 271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05" name="Line 272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48599" name="Group 273"/>
            <p:cNvGrpSpPr>
              <a:grpSpLocks/>
            </p:cNvGrpSpPr>
            <p:nvPr/>
          </p:nvGrpSpPr>
          <p:grpSpPr bwMode="auto">
            <a:xfrm rot="8308368">
              <a:off x="2988" y="4512"/>
              <a:ext cx="216" cy="108"/>
              <a:chOff x="2448" y="4488"/>
              <a:chExt cx="216" cy="108"/>
            </a:xfrm>
          </p:grpSpPr>
          <p:sp>
            <p:nvSpPr>
              <p:cNvPr id="148600" name="Line 274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01" name="Line 275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602" name="Line 276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48489" name="Group 303"/>
          <p:cNvGrpSpPr>
            <a:grpSpLocks/>
          </p:cNvGrpSpPr>
          <p:nvPr/>
        </p:nvGrpSpPr>
        <p:grpSpPr bwMode="auto">
          <a:xfrm>
            <a:off x="3792538" y="4005264"/>
            <a:ext cx="431800" cy="288925"/>
            <a:chOff x="2448" y="4488"/>
            <a:chExt cx="756" cy="360"/>
          </a:xfrm>
        </p:grpSpPr>
        <p:sp>
          <p:nvSpPr>
            <p:cNvPr id="148582" name="Rectangle 304"/>
            <p:cNvSpPr>
              <a:spLocks noChangeArrowheads="1"/>
            </p:cNvSpPr>
            <p:nvPr/>
          </p:nvSpPr>
          <p:spPr bwMode="auto">
            <a:xfrm flipH="1">
              <a:off x="2784" y="4608"/>
              <a:ext cx="48" cy="24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83" name="Rectangle 305"/>
            <p:cNvSpPr>
              <a:spLocks noChangeArrowheads="1"/>
            </p:cNvSpPr>
            <p:nvPr/>
          </p:nvSpPr>
          <p:spPr bwMode="auto">
            <a:xfrm>
              <a:off x="2760" y="4608"/>
              <a:ext cx="96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84" name="Line 306"/>
            <p:cNvSpPr>
              <a:spLocks noChangeShapeType="1"/>
            </p:cNvSpPr>
            <p:nvPr/>
          </p:nvSpPr>
          <p:spPr bwMode="auto">
            <a:xfrm>
              <a:off x="271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585" name="Line 307"/>
            <p:cNvSpPr>
              <a:spLocks noChangeShapeType="1"/>
            </p:cNvSpPr>
            <p:nvPr/>
          </p:nvSpPr>
          <p:spPr bwMode="auto">
            <a:xfrm flipH="1">
              <a:off x="283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586" name="Group 308"/>
            <p:cNvGrpSpPr>
              <a:grpSpLocks/>
            </p:cNvGrpSpPr>
            <p:nvPr/>
          </p:nvGrpSpPr>
          <p:grpSpPr bwMode="auto">
            <a:xfrm>
              <a:off x="2448" y="4488"/>
              <a:ext cx="216" cy="108"/>
              <a:chOff x="2448" y="4488"/>
              <a:chExt cx="216" cy="108"/>
            </a:xfrm>
          </p:grpSpPr>
          <p:sp>
            <p:nvSpPr>
              <p:cNvPr id="148591" name="Line 309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92" name="Line 310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93" name="Line 311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48587" name="Group 312"/>
            <p:cNvGrpSpPr>
              <a:grpSpLocks/>
            </p:cNvGrpSpPr>
            <p:nvPr/>
          </p:nvGrpSpPr>
          <p:grpSpPr bwMode="auto">
            <a:xfrm rot="8308368">
              <a:off x="2988" y="4512"/>
              <a:ext cx="216" cy="108"/>
              <a:chOff x="2448" y="4488"/>
              <a:chExt cx="216" cy="108"/>
            </a:xfrm>
          </p:grpSpPr>
          <p:sp>
            <p:nvSpPr>
              <p:cNvPr id="148588" name="Line 313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89" name="Line 314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90" name="Line 315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48490" name="Group 316"/>
          <p:cNvGrpSpPr>
            <a:grpSpLocks/>
          </p:cNvGrpSpPr>
          <p:nvPr/>
        </p:nvGrpSpPr>
        <p:grpSpPr bwMode="auto">
          <a:xfrm>
            <a:off x="4511675" y="4005264"/>
            <a:ext cx="431800" cy="288925"/>
            <a:chOff x="2448" y="4488"/>
            <a:chExt cx="756" cy="360"/>
          </a:xfrm>
        </p:grpSpPr>
        <p:sp>
          <p:nvSpPr>
            <p:cNvPr id="148570" name="Rectangle 317"/>
            <p:cNvSpPr>
              <a:spLocks noChangeArrowheads="1"/>
            </p:cNvSpPr>
            <p:nvPr/>
          </p:nvSpPr>
          <p:spPr bwMode="auto">
            <a:xfrm flipH="1">
              <a:off x="2784" y="4608"/>
              <a:ext cx="48" cy="24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71" name="Rectangle 318"/>
            <p:cNvSpPr>
              <a:spLocks noChangeArrowheads="1"/>
            </p:cNvSpPr>
            <p:nvPr/>
          </p:nvSpPr>
          <p:spPr bwMode="auto">
            <a:xfrm>
              <a:off x="2760" y="4608"/>
              <a:ext cx="96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72" name="Line 319"/>
            <p:cNvSpPr>
              <a:spLocks noChangeShapeType="1"/>
            </p:cNvSpPr>
            <p:nvPr/>
          </p:nvSpPr>
          <p:spPr bwMode="auto">
            <a:xfrm>
              <a:off x="271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573" name="Line 320"/>
            <p:cNvSpPr>
              <a:spLocks noChangeShapeType="1"/>
            </p:cNvSpPr>
            <p:nvPr/>
          </p:nvSpPr>
          <p:spPr bwMode="auto">
            <a:xfrm flipH="1">
              <a:off x="283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574" name="Group 321"/>
            <p:cNvGrpSpPr>
              <a:grpSpLocks/>
            </p:cNvGrpSpPr>
            <p:nvPr/>
          </p:nvGrpSpPr>
          <p:grpSpPr bwMode="auto">
            <a:xfrm>
              <a:off x="2448" y="4488"/>
              <a:ext cx="216" cy="108"/>
              <a:chOff x="2448" y="4488"/>
              <a:chExt cx="216" cy="108"/>
            </a:xfrm>
          </p:grpSpPr>
          <p:sp>
            <p:nvSpPr>
              <p:cNvPr id="148579" name="Line 322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80" name="Line 323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81" name="Line 324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48575" name="Group 325"/>
            <p:cNvGrpSpPr>
              <a:grpSpLocks/>
            </p:cNvGrpSpPr>
            <p:nvPr/>
          </p:nvGrpSpPr>
          <p:grpSpPr bwMode="auto">
            <a:xfrm rot="8308368">
              <a:off x="2988" y="4512"/>
              <a:ext cx="216" cy="108"/>
              <a:chOff x="2448" y="4488"/>
              <a:chExt cx="216" cy="108"/>
            </a:xfrm>
          </p:grpSpPr>
          <p:sp>
            <p:nvSpPr>
              <p:cNvPr id="148576" name="Line 326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77" name="Line 327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78" name="Line 328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48491" name="Group 329"/>
          <p:cNvGrpSpPr>
            <a:grpSpLocks/>
          </p:cNvGrpSpPr>
          <p:nvPr/>
        </p:nvGrpSpPr>
        <p:grpSpPr bwMode="auto">
          <a:xfrm>
            <a:off x="5232400" y="4005264"/>
            <a:ext cx="431800" cy="288925"/>
            <a:chOff x="2448" y="4488"/>
            <a:chExt cx="756" cy="360"/>
          </a:xfrm>
        </p:grpSpPr>
        <p:sp>
          <p:nvSpPr>
            <p:cNvPr id="148558" name="Rectangle 330"/>
            <p:cNvSpPr>
              <a:spLocks noChangeArrowheads="1"/>
            </p:cNvSpPr>
            <p:nvPr/>
          </p:nvSpPr>
          <p:spPr bwMode="auto">
            <a:xfrm flipH="1">
              <a:off x="2784" y="4608"/>
              <a:ext cx="48" cy="24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59" name="Rectangle 331"/>
            <p:cNvSpPr>
              <a:spLocks noChangeArrowheads="1"/>
            </p:cNvSpPr>
            <p:nvPr/>
          </p:nvSpPr>
          <p:spPr bwMode="auto">
            <a:xfrm>
              <a:off x="2760" y="4608"/>
              <a:ext cx="96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60" name="Line 332"/>
            <p:cNvSpPr>
              <a:spLocks noChangeShapeType="1"/>
            </p:cNvSpPr>
            <p:nvPr/>
          </p:nvSpPr>
          <p:spPr bwMode="auto">
            <a:xfrm>
              <a:off x="271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561" name="Line 333"/>
            <p:cNvSpPr>
              <a:spLocks noChangeShapeType="1"/>
            </p:cNvSpPr>
            <p:nvPr/>
          </p:nvSpPr>
          <p:spPr bwMode="auto">
            <a:xfrm flipH="1">
              <a:off x="283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562" name="Group 334"/>
            <p:cNvGrpSpPr>
              <a:grpSpLocks/>
            </p:cNvGrpSpPr>
            <p:nvPr/>
          </p:nvGrpSpPr>
          <p:grpSpPr bwMode="auto">
            <a:xfrm>
              <a:off x="2448" y="4488"/>
              <a:ext cx="216" cy="108"/>
              <a:chOff x="2448" y="4488"/>
              <a:chExt cx="216" cy="108"/>
            </a:xfrm>
          </p:grpSpPr>
          <p:sp>
            <p:nvSpPr>
              <p:cNvPr id="148567" name="Line 335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68" name="Line 336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69" name="Line 337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48563" name="Group 338"/>
            <p:cNvGrpSpPr>
              <a:grpSpLocks/>
            </p:cNvGrpSpPr>
            <p:nvPr/>
          </p:nvGrpSpPr>
          <p:grpSpPr bwMode="auto">
            <a:xfrm rot="8308368">
              <a:off x="2988" y="4512"/>
              <a:ext cx="216" cy="108"/>
              <a:chOff x="2448" y="4488"/>
              <a:chExt cx="216" cy="108"/>
            </a:xfrm>
          </p:grpSpPr>
          <p:sp>
            <p:nvSpPr>
              <p:cNvPr id="148564" name="Line 339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65" name="Line 340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66" name="Line 341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48492" name="Group 342"/>
          <p:cNvGrpSpPr>
            <a:grpSpLocks/>
          </p:cNvGrpSpPr>
          <p:nvPr/>
        </p:nvGrpSpPr>
        <p:grpSpPr bwMode="auto">
          <a:xfrm>
            <a:off x="5951538" y="4005264"/>
            <a:ext cx="431800" cy="288925"/>
            <a:chOff x="2448" y="4488"/>
            <a:chExt cx="756" cy="360"/>
          </a:xfrm>
        </p:grpSpPr>
        <p:sp>
          <p:nvSpPr>
            <p:cNvPr id="148546" name="Rectangle 343"/>
            <p:cNvSpPr>
              <a:spLocks noChangeArrowheads="1"/>
            </p:cNvSpPr>
            <p:nvPr/>
          </p:nvSpPr>
          <p:spPr bwMode="auto">
            <a:xfrm flipH="1">
              <a:off x="2784" y="4608"/>
              <a:ext cx="48" cy="24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47" name="Rectangle 344"/>
            <p:cNvSpPr>
              <a:spLocks noChangeArrowheads="1"/>
            </p:cNvSpPr>
            <p:nvPr/>
          </p:nvSpPr>
          <p:spPr bwMode="auto">
            <a:xfrm>
              <a:off x="2760" y="4608"/>
              <a:ext cx="96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48" name="Line 345"/>
            <p:cNvSpPr>
              <a:spLocks noChangeShapeType="1"/>
            </p:cNvSpPr>
            <p:nvPr/>
          </p:nvSpPr>
          <p:spPr bwMode="auto">
            <a:xfrm>
              <a:off x="271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549" name="Line 346"/>
            <p:cNvSpPr>
              <a:spLocks noChangeShapeType="1"/>
            </p:cNvSpPr>
            <p:nvPr/>
          </p:nvSpPr>
          <p:spPr bwMode="auto">
            <a:xfrm flipH="1">
              <a:off x="283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550" name="Group 347"/>
            <p:cNvGrpSpPr>
              <a:grpSpLocks/>
            </p:cNvGrpSpPr>
            <p:nvPr/>
          </p:nvGrpSpPr>
          <p:grpSpPr bwMode="auto">
            <a:xfrm>
              <a:off x="2448" y="4488"/>
              <a:ext cx="216" cy="108"/>
              <a:chOff x="2448" y="4488"/>
              <a:chExt cx="216" cy="108"/>
            </a:xfrm>
          </p:grpSpPr>
          <p:sp>
            <p:nvSpPr>
              <p:cNvPr id="148555" name="Line 348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56" name="Line 349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57" name="Line 350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48551" name="Group 351"/>
            <p:cNvGrpSpPr>
              <a:grpSpLocks/>
            </p:cNvGrpSpPr>
            <p:nvPr/>
          </p:nvGrpSpPr>
          <p:grpSpPr bwMode="auto">
            <a:xfrm rot="8308368">
              <a:off x="2988" y="4512"/>
              <a:ext cx="216" cy="108"/>
              <a:chOff x="2448" y="4488"/>
              <a:chExt cx="216" cy="108"/>
            </a:xfrm>
          </p:grpSpPr>
          <p:sp>
            <p:nvSpPr>
              <p:cNvPr id="148552" name="Line 352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53" name="Line 353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54" name="Line 354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48493" name="Group 355"/>
          <p:cNvGrpSpPr>
            <a:grpSpLocks/>
          </p:cNvGrpSpPr>
          <p:nvPr/>
        </p:nvGrpSpPr>
        <p:grpSpPr bwMode="auto">
          <a:xfrm>
            <a:off x="6672263" y="4005264"/>
            <a:ext cx="431800" cy="288925"/>
            <a:chOff x="2448" y="4488"/>
            <a:chExt cx="756" cy="360"/>
          </a:xfrm>
        </p:grpSpPr>
        <p:sp>
          <p:nvSpPr>
            <p:cNvPr id="148534" name="Rectangle 356"/>
            <p:cNvSpPr>
              <a:spLocks noChangeArrowheads="1"/>
            </p:cNvSpPr>
            <p:nvPr/>
          </p:nvSpPr>
          <p:spPr bwMode="auto">
            <a:xfrm flipH="1">
              <a:off x="2784" y="4608"/>
              <a:ext cx="48" cy="24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35" name="Rectangle 357"/>
            <p:cNvSpPr>
              <a:spLocks noChangeArrowheads="1"/>
            </p:cNvSpPr>
            <p:nvPr/>
          </p:nvSpPr>
          <p:spPr bwMode="auto">
            <a:xfrm>
              <a:off x="2760" y="4608"/>
              <a:ext cx="96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36" name="Line 358"/>
            <p:cNvSpPr>
              <a:spLocks noChangeShapeType="1"/>
            </p:cNvSpPr>
            <p:nvPr/>
          </p:nvSpPr>
          <p:spPr bwMode="auto">
            <a:xfrm>
              <a:off x="271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537" name="Line 359"/>
            <p:cNvSpPr>
              <a:spLocks noChangeShapeType="1"/>
            </p:cNvSpPr>
            <p:nvPr/>
          </p:nvSpPr>
          <p:spPr bwMode="auto">
            <a:xfrm flipH="1">
              <a:off x="283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538" name="Group 360"/>
            <p:cNvGrpSpPr>
              <a:grpSpLocks/>
            </p:cNvGrpSpPr>
            <p:nvPr/>
          </p:nvGrpSpPr>
          <p:grpSpPr bwMode="auto">
            <a:xfrm>
              <a:off x="2448" y="4488"/>
              <a:ext cx="216" cy="108"/>
              <a:chOff x="2448" y="4488"/>
              <a:chExt cx="216" cy="108"/>
            </a:xfrm>
          </p:grpSpPr>
          <p:sp>
            <p:nvSpPr>
              <p:cNvPr id="148543" name="Line 361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44" name="Line 362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45" name="Line 363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48539" name="Group 364"/>
            <p:cNvGrpSpPr>
              <a:grpSpLocks/>
            </p:cNvGrpSpPr>
            <p:nvPr/>
          </p:nvGrpSpPr>
          <p:grpSpPr bwMode="auto">
            <a:xfrm rot="8308368">
              <a:off x="2988" y="4512"/>
              <a:ext cx="216" cy="108"/>
              <a:chOff x="2448" y="4488"/>
              <a:chExt cx="216" cy="108"/>
            </a:xfrm>
          </p:grpSpPr>
          <p:sp>
            <p:nvSpPr>
              <p:cNvPr id="148540" name="Line 365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41" name="Line 366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42" name="Line 367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48494" name="Group 368"/>
          <p:cNvGrpSpPr>
            <a:grpSpLocks/>
          </p:cNvGrpSpPr>
          <p:nvPr/>
        </p:nvGrpSpPr>
        <p:grpSpPr bwMode="auto">
          <a:xfrm>
            <a:off x="7391400" y="4005264"/>
            <a:ext cx="431800" cy="288925"/>
            <a:chOff x="2448" y="4488"/>
            <a:chExt cx="756" cy="360"/>
          </a:xfrm>
        </p:grpSpPr>
        <p:sp>
          <p:nvSpPr>
            <p:cNvPr id="148522" name="Rectangle 369"/>
            <p:cNvSpPr>
              <a:spLocks noChangeArrowheads="1"/>
            </p:cNvSpPr>
            <p:nvPr/>
          </p:nvSpPr>
          <p:spPr bwMode="auto">
            <a:xfrm flipH="1">
              <a:off x="2784" y="4608"/>
              <a:ext cx="48" cy="24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23" name="Rectangle 370"/>
            <p:cNvSpPr>
              <a:spLocks noChangeArrowheads="1"/>
            </p:cNvSpPr>
            <p:nvPr/>
          </p:nvSpPr>
          <p:spPr bwMode="auto">
            <a:xfrm>
              <a:off x="2760" y="4608"/>
              <a:ext cx="96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24" name="Line 371"/>
            <p:cNvSpPr>
              <a:spLocks noChangeShapeType="1"/>
            </p:cNvSpPr>
            <p:nvPr/>
          </p:nvSpPr>
          <p:spPr bwMode="auto">
            <a:xfrm>
              <a:off x="271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525" name="Line 372"/>
            <p:cNvSpPr>
              <a:spLocks noChangeShapeType="1"/>
            </p:cNvSpPr>
            <p:nvPr/>
          </p:nvSpPr>
          <p:spPr bwMode="auto">
            <a:xfrm flipH="1">
              <a:off x="283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526" name="Group 373"/>
            <p:cNvGrpSpPr>
              <a:grpSpLocks/>
            </p:cNvGrpSpPr>
            <p:nvPr/>
          </p:nvGrpSpPr>
          <p:grpSpPr bwMode="auto">
            <a:xfrm>
              <a:off x="2448" y="4488"/>
              <a:ext cx="216" cy="108"/>
              <a:chOff x="2448" y="4488"/>
              <a:chExt cx="216" cy="108"/>
            </a:xfrm>
          </p:grpSpPr>
          <p:sp>
            <p:nvSpPr>
              <p:cNvPr id="148531" name="Line 374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32" name="Line 375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33" name="Line 376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48527" name="Group 377"/>
            <p:cNvGrpSpPr>
              <a:grpSpLocks/>
            </p:cNvGrpSpPr>
            <p:nvPr/>
          </p:nvGrpSpPr>
          <p:grpSpPr bwMode="auto">
            <a:xfrm rot="8308368">
              <a:off x="2988" y="4512"/>
              <a:ext cx="216" cy="108"/>
              <a:chOff x="2448" y="4488"/>
              <a:chExt cx="216" cy="108"/>
            </a:xfrm>
          </p:grpSpPr>
          <p:sp>
            <p:nvSpPr>
              <p:cNvPr id="148528" name="Line 378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29" name="Line 379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30" name="Line 380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48495" name="Group 381"/>
          <p:cNvGrpSpPr>
            <a:grpSpLocks/>
          </p:cNvGrpSpPr>
          <p:nvPr/>
        </p:nvGrpSpPr>
        <p:grpSpPr bwMode="auto">
          <a:xfrm>
            <a:off x="8112125" y="4005264"/>
            <a:ext cx="431800" cy="288925"/>
            <a:chOff x="2448" y="4488"/>
            <a:chExt cx="756" cy="360"/>
          </a:xfrm>
        </p:grpSpPr>
        <p:sp>
          <p:nvSpPr>
            <p:cNvPr id="148510" name="Rectangle 382"/>
            <p:cNvSpPr>
              <a:spLocks noChangeArrowheads="1"/>
            </p:cNvSpPr>
            <p:nvPr/>
          </p:nvSpPr>
          <p:spPr bwMode="auto">
            <a:xfrm flipH="1">
              <a:off x="2784" y="4608"/>
              <a:ext cx="48" cy="24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11" name="Rectangle 383"/>
            <p:cNvSpPr>
              <a:spLocks noChangeArrowheads="1"/>
            </p:cNvSpPr>
            <p:nvPr/>
          </p:nvSpPr>
          <p:spPr bwMode="auto">
            <a:xfrm>
              <a:off x="2760" y="4608"/>
              <a:ext cx="96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12" name="Line 384"/>
            <p:cNvSpPr>
              <a:spLocks noChangeShapeType="1"/>
            </p:cNvSpPr>
            <p:nvPr/>
          </p:nvSpPr>
          <p:spPr bwMode="auto">
            <a:xfrm>
              <a:off x="271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513" name="Line 385"/>
            <p:cNvSpPr>
              <a:spLocks noChangeShapeType="1"/>
            </p:cNvSpPr>
            <p:nvPr/>
          </p:nvSpPr>
          <p:spPr bwMode="auto">
            <a:xfrm flipH="1">
              <a:off x="283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514" name="Group 386"/>
            <p:cNvGrpSpPr>
              <a:grpSpLocks/>
            </p:cNvGrpSpPr>
            <p:nvPr/>
          </p:nvGrpSpPr>
          <p:grpSpPr bwMode="auto">
            <a:xfrm>
              <a:off x="2448" y="4488"/>
              <a:ext cx="216" cy="108"/>
              <a:chOff x="2448" y="4488"/>
              <a:chExt cx="216" cy="108"/>
            </a:xfrm>
          </p:grpSpPr>
          <p:sp>
            <p:nvSpPr>
              <p:cNvPr id="148519" name="Line 387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20" name="Line 388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21" name="Line 389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48515" name="Group 390"/>
            <p:cNvGrpSpPr>
              <a:grpSpLocks/>
            </p:cNvGrpSpPr>
            <p:nvPr/>
          </p:nvGrpSpPr>
          <p:grpSpPr bwMode="auto">
            <a:xfrm rot="8308368">
              <a:off x="2988" y="4512"/>
              <a:ext cx="216" cy="108"/>
              <a:chOff x="2448" y="4488"/>
              <a:chExt cx="216" cy="108"/>
            </a:xfrm>
          </p:grpSpPr>
          <p:sp>
            <p:nvSpPr>
              <p:cNvPr id="148516" name="Line 391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17" name="Line 392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18" name="Line 393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grpSp>
        <p:nvGrpSpPr>
          <p:cNvPr id="148496" name="Group 394"/>
          <p:cNvGrpSpPr>
            <a:grpSpLocks/>
          </p:cNvGrpSpPr>
          <p:nvPr/>
        </p:nvGrpSpPr>
        <p:grpSpPr bwMode="auto">
          <a:xfrm>
            <a:off x="8832850" y="4005264"/>
            <a:ext cx="431800" cy="288925"/>
            <a:chOff x="2448" y="4488"/>
            <a:chExt cx="756" cy="360"/>
          </a:xfrm>
        </p:grpSpPr>
        <p:sp>
          <p:nvSpPr>
            <p:cNvPr id="148498" name="Rectangle 395"/>
            <p:cNvSpPr>
              <a:spLocks noChangeArrowheads="1"/>
            </p:cNvSpPr>
            <p:nvPr/>
          </p:nvSpPr>
          <p:spPr bwMode="auto">
            <a:xfrm flipH="1">
              <a:off x="2784" y="4608"/>
              <a:ext cx="48" cy="24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499" name="Rectangle 396"/>
            <p:cNvSpPr>
              <a:spLocks noChangeArrowheads="1"/>
            </p:cNvSpPr>
            <p:nvPr/>
          </p:nvSpPr>
          <p:spPr bwMode="auto">
            <a:xfrm>
              <a:off x="2760" y="4608"/>
              <a:ext cx="96" cy="96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48500" name="Line 397"/>
            <p:cNvSpPr>
              <a:spLocks noChangeShapeType="1"/>
            </p:cNvSpPr>
            <p:nvPr/>
          </p:nvSpPr>
          <p:spPr bwMode="auto">
            <a:xfrm>
              <a:off x="271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48501" name="Line 398"/>
            <p:cNvSpPr>
              <a:spLocks noChangeShapeType="1"/>
            </p:cNvSpPr>
            <p:nvPr/>
          </p:nvSpPr>
          <p:spPr bwMode="auto">
            <a:xfrm flipH="1">
              <a:off x="2832" y="4608"/>
              <a:ext cx="96" cy="48"/>
            </a:xfrm>
            <a:prstGeom prst="line">
              <a:avLst/>
            </a:prstGeom>
            <a:noFill/>
            <a:ln w="57150" cap="sq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grpSp>
          <p:nvGrpSpPr>
            <p:cNvPr id="148502" name="Group 399"/>
            <p:cNvGrpSpPr>
              <a:grpSpLocks/>
            </p:cNvGrpSpPr>
            <p:nvPr/>
          </p:nvGrpSpPr>
          <p:grpSpPr bwMode="auto">
            <a:xfrm>
              <a:off x="2448" y="4488"/>
              <a:ext cx="216" cy="108"/>
              <a:chOff x="2448" y="4488"/>
              <a:chExt cx="216" cy="108"/>
            </a:xfrm>
          </p:grpSpPr>
          <p:sp>
            <p:nvSpPr>
              <p:cNvPr id="148507" name="Line 400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08" name="Line 401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09" name="Line 402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  <p:grpSp>
          <p:nvGrpSpPr>
            <p:cNvPr id="148503" name="Group 403"/>
            <p:cNvGrpSpPr>
              <a:grpSpLocks/>
            </p:cNvGrpSpPr>
            <p:nvPr/>
          </p:nvGrpSpPr>
          <p:grpSpPr bwMode="auto">
            <a:xfrm rot="8308368">
              <a:off x="2988" y="4512"/>
              <a:ext cx="216" cy="108"/>
              <a:chOff x="2448" y="4488"/>
              <a:chExt cx="216" cy="108"/>
            </a:xfrm>
          </p:grpSpPr>
          <p:sp>
            <p:nvSpPr>
              <p:cNvPr id="148504" name="Line 404"/>
              <p:cNvSpPr>
                <a:spLocks noChangeShapeType="1"/>
              </p:cNvSpPr>
              <p:nvPr/>
            </p:nvSpPr>
            <p:spPr bwMode="auto">
              <a:xfrm>
                <a:off x="2448" y="4500"/>
                <a:ext cx="192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05" name="Line 405"/>
              <p:cNvSpPr>
                <a:spLocks noChangeShapeType="1"/>
              </p:cNvSpPr>
              <p:nvPr/>
            </p:nvSpPr>
            <p:spPr bwMode="auto">
              <a:xfrm flipH="1" flipV="1">
                <a:off x="2448" y="4548"/>
                <a:ext cx="144" cy="48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  <p:sp>
            <p:nvSpPr>
              <p:cNvPr id="148506" name="Line 406"/>
              <p:cNvSpPr>
                <a:spLocks noChangeShapeType="1"/>
              </p:cNvSpPr>
              <p:nvPr/>
            </p:nvSpPr>
            <p:spPr bwMode="auto">
              <a:xfrm flipH="1" flipV="1">
                <a:off x="2568" y="4488"/>
                <a:ext cx="96" cy="96"/>
              </a:xfrm>
              <a:prstGeom prst="line">
                <a:avLst/>
              </a:prstGeom>
              <a:noFill/>
              <a:ln w="3175" cap="sq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tr-TR"/>
              </a:p>
            </p:txBody>
          </p:sp>
        </p:grpSp>
      </p:grpSp>
      <p:sp>
        <p:nvSpPr>
          <p:cNvPr id="148497" name="Line 407"/>
          <p:cNvSpPr>
            <a:spLocks noChangeShapeType="1"/>
          </p:cNvSpPr>
          <p:nvPr/>
        </p:nvSpPr>
        <p:spPr bwMode="auto">
          <a:xfrm rot="16200000" flipV="1">
            <a:off x="6060282" y="872332"/>
            <a:ext cx="0" cy="6840537"/>
          </a:xfrm>
          <a:prstGeom prst="line">
            <a:avLst/>
          </a:prstGeom>
          <a:noFill/>
          <a:ln w="38100" cap="sq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6553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1026" descr="16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4250" y="0"/>
            <a:ext cx="5695950" cy="6858000"/>
          </a:xfrm>
          <a:solidFill>
            <a:srgbClr val="FAFCA2"/>
          </a:solidFill>
        </p:spPr>
      </p:pic>
      <p:sp>
        <p:nvSpPr>
          <p:cNvPr id="149507" name="Oval 1027"/>
          <p:cNvSpPr>
            <a:spLocks noChangeArrowheads="1"/>
          </p:cNvSpPr>
          <p:nvPr/>
        </p:nvSpPr>
        <p:spPr bwMode="auto">
          <a:xfrm>
            <a:off x="6240464" y="5588000"/>
            <a:ext cx="179387" cy="179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9508" name="Oval 1028"/>
          <p:cNvSpPr>
            <a:spLocks noChangeArrowheads="1"/>
          </p:cNvSpPr>
          <p:nvPr/>
        </p:nvSpPr>
        <p:spPr bwMode="auto">
          <a:xfrm>
            <a:off x="5519739" y="4238625"/>
            <a:ext cx="179387" cy="179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9509" name="Oval 1029"/>
          <p:cNvSpPr>
            <a:spLocks noChangeArrowheads="1"/>
          </p:cNvSpPr>
          <p:nvPr/>
        </p:nvSpPr>
        <p:spPr bwMode="auto">
          <a:xfrm>
            <a:off x="6184900" y="2116139"/>
            <a:ext cx="179388" cy="1793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9510" name="Oval 1030"/>
          <p:cNvSpPr>
            <a:spLocks noChangeArrowheads="1"/>
          </p:cNvSpPr>
          <p:nvPr/>
        </p:nvSpPr>
        <p:spPr bwMode="auto">
          <a:xfrm>
            <a:off x="4962525" y="2097089"/>
            <a:ext cx="179388" cy="179387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9511" name="Oval 1031"/>
          <p:cNvSpPr>
            <a:spLocks noChangeArrowheads="1"/>
          </p:cNvSpPr>
          <p:nvPr/>
        </p:nvSpPr>
        <p:spPr bwMode="auto">
          <a:xfrm>
            <a:off x="6186489" y="962025"/>
            <a:ext cx="179387" cy="179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9512" name="Oval 1032"/>
          <p:cNvSpPr>
            <a:spLocks noChangeArrowheads="1"/>
          </p:cNvSpPr>
          <p:nvPr/>
        </p:nvSpPr>
        <p:spPr bwMode="auto">
          <a:xfrm>
            <a:off x="4979989" y="962025"/>
            <a:ext cx="179387" cy="179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  <p:sp>
        <p:nvSpPr>
          <p:cNvPr id="149513" name="Oval 1033"/>
          <p:cNvSpPr>
            <a:spLocks noChangeArrowheads="1"/>
          </p:cNvSpPr>
          <p:nvPr/>
        </p:nvSpPr>
        <p:spPr bwMode="auto">
          <a:xfrm>
            <a:off x="4870450" y="5607050"/>
            <a:ext cx="179388" cy="1793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/>
          </a:p>
        </p:txBody>
      </p:sp>
    </p:spTree>
    <p:extLst>
      <p:ext uri="{BB962C8B-B14F-4D97-AF65-F5344CB8AC3E}">
        <p14:creationId xmlns:p14="http://schemas.microsoft.com/office/powerpoint/2010/main" val="29448389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title"/>
          </p:nvPr>
        </p:nvSpPr>
        <p:spPr>
          <a:xfrm>
            <a:off x="1938969" y="114300"/>
            <a:ext cx="8043231" cy="13716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3600" b="1">
                <a:solidFill>
                  <a:srgbClr val="006600"/>
                </a:solidFill>
              </a:rPr>
              <a:t>Yağmurlama sulama sistemlerinin tertiplenmesi</a:t>
            </a: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38969" y="1485900"/>
            <a:ext cx="8043231" cy="5111750"/>
          </a:xfrm>
          <a:solidFill>
            <a:srgbClr val="FBFBA3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altLang="tr-TR" b="1" dirty="0">
                <a:solidFill>
                  <a:srgbClr val="FF0000"/>
                </a:solidFill>
              </a:rPr>
              <a:t>Yağmurlama başlıkları</a:t>
            </a:r>
            <a:endParaRPr lang="tr-TR" altLang="tr-TR" b="1" dirty="0"/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smtClean="0"/>
              <a:t>Dikdörtgen ya da kare tertipte</a:t>
            </a:r>
            <a:endParaRPr lang="tr-TR" altLang="tr-TR" b="1" dirty="0"/>
          </a:p>
          <a:p>
            <a:pPr eaLnBrk="1" hangingPunct="1">
              <a:lnSpc>
                <a:spcPct val="70000"/>
              </a:lnSpc>
            </a:pPr>
            <a:r>
              <a:rPr lang="tr-TR" altLang="tr-TR" b="1" dirty="0" err="1">
                <a:solidFill>
                  <a:srgbClr val="FF0000"/>
                </a:solidFill>
              </a:rPr>
              <a:t>Lateral</a:t>
            </a:r>
            <a:r>
              <a:rPr lang="tr-TR" altLang="tr-TR" b="1" dirty="0">
                <a:solidFill>
                  <a:srgbClr val="FF0000"/>
                </a:solidFill>
              </a:rPr>
              <a:t> boru hatları</a:t>
            </a:r>
            <a:endParaRPr lang="tr-TR" altLang="tr-TR" b="1" dirty="0"/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smtClean="0"/>
              <a:t>Eğimsiz ya da bayır aşağı eğimde</a:t>
            </a:r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smtClean="0"/>
              <a:t>Uzunluk 250 m</a:t>
            </a:r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smtClean="0"/>
              <a:t>Etken rüzgar yönüne dik</a:t>
            </a:r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err="1" smtClean="0"/>
              <a:t>Laterallerin</a:t>
            </a:r>
            <a:r>
              <a:rPr lang="tr-TR" altLang="tr-TR" b="1" dirty="0" smtClean="0"/>
              <a:t> ana hat boyunca hareketi en az işgücüne gerek göstermeli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>
                <a:solidFill>
                  <a:srgbClr val="FF0000"/>
                </a:solidFill>
              </a:rPr>
              <a:t>Ana boru hattı</a:t>
            </a:r>
            <a:endParaRPr lang="tr-TR" altLang="tr-TR" b="1" dirty="0"/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err="1" smtClean="0"/>
              <a:t>Laterallere</a:t>
            </a:r>
            <a:r>
              <a:rPr lang="tr-TR" altLang="tr-TR" b="1" dirty="0" smtClean="0"/>
              <a:t> dik olmalı</a:t>
            </a:r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err="1" smtClean="0"/>
              <a:t>Laterallere</a:t>
            </a:r>
            <a:r>
              <a:rPr lang="tr-TR" altLang="tr-TR" b="1" dirty="0" smtClean="0"/>
              <a:t> iki yönde hizmet etmeli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>
                <a:solidFill>
                  <a:srgbClr val="FF0000"/>
                </a:solidFill>
              </a:rPr>
              <a:t>Sistemin tertibi</a:t>
            </a:r>
          </a:p>
          <a:p>
            <a:pPr lvl="1" eaLnBrk="1" hangingPunct="1">
              <a:lnSpc>
                <a:spcPct val="70000"/>
              </a:lnSpc>
            </a:pPr>
            <a:r>
              <a:rPr lang="tr-TR" altLang="tr-TR" b="1" dirty="0" smtClean="0"/>
              <a:t>Maliyeti en az kılmalı</a:t>
            </a:r>
            <a:r>
              <a:rPr lang="tr-TR" altLang="tr-TR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4393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554" name="Picture 1026" descr="2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828676"/>
            <a:ext cx="9144000" cy="4894263"/>
          </a:xfrm>
          <a:noFill/>
        </p:spPr>
      </p:pic>
    </p:spTree>
    <p:extLst>
      <p:ext uri="{BB962C8B-B14F-4D97-AF65-F5344CB8AC3E}">
        <p14:creationId xmlns:p14="http://schemas.microsoft.com/office/powerpoint/2010/main" val="1392166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31345" y="152400"/>
            <a:ext cx="9011797" cy="11430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altLang="tr-TR" sz="3200" b="1" dirty="0">
                <a:solidFill>
                  <a:srgbClr val="006600"/>
                </a:solidFill>
              </a:rPr>
              <a:t>Yağmurlama sulama yönteminin uygulanacağı koşullar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31345" y="1295400"/>
            <a:ext cx="9011797" cy="5562600"/>
          </a:xfrm>
          <a:solidFill>
            <a:srgbClr val="FBFFAD"/>
          </a:solidFill>
        </p:spPr>
        <p:txBody>
          <a:bodyPr/>
          <a:lstStyle/>
          <a:p>
            <a:pPr eaLnBrk="1" hangingPunct="1">
              <a:lnSpc>
                <a:spcPct val="60000"/>
              </a:lnSpc>
            </a:pPr>
            <a:endParaRPr lang="tr-TR" altLang="tr-TR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60000"/>
              </a:lnSpc>
            </a:pPr>
            <a:r>
              <a:rPr lang="tr-TR" altLang="tr-TR" dirty="0" smtClean="0">
                <a:solidFill>
                  <a:srgbClr val="FF0000"/>
                </a:solidFill>
              </a:rPr>
              <a:t>Bitki </a:t>
            </a:r>
            <a:r>
              <a:rPr lang="tr-TR" altLang="tr-TR" dirty="0" smtClean="0">
                <a:solidFill>
                  <a:srgbClr val="FF0000"/>
                </a:solidFill>
              </a:rPr>
              <a:t>özellikleri</a:t>
            </a:r>
            <a:endParaRPr lang="tr-TR" altLang="tr-TR" dirty="0" smtClean="0"/>
          </a:p>
          <a:p>
            <a:pPr lvl="1" eaLnBrk="1" hangingPunct="1">
              <a:lnSpc>
                <a:spcPct val="60000"/>
              </a:lnSpc>
            </a:pPr>
            <a:r>
              <a:rPr lang="tr-TR" altLang="tr-TR" dirty="0" smtClean="0"/>
              <a:t>Yaprakların ıslanmasından kaynaklanan hastalıklara duyarlı olmayan bitkiler</a:t>
            </a:r>
          </a:p>
          <a:p>
            <a:pPr eaLnBrk="1" hangingPunct="1">
              <a:lnSpc>
                <a:spcPct val="60000"/>
              </a:lnSpc>
            </a:pPr>
            <a:r>
              <a:rPr lang="tr-TR" altLang="tr-TR" dirty="0" smtClean="0">
                <a:solidFill>
                  <a:srgbClr val="FF0000"/>
                </a:solidFill>
              </a:rPr>
              <a:t>Toprak özellikleri</a:t>
            </a:r>
            <a:endParaRPr lang="tr-TR" altLang="tr-TR" dirty="0" smtClean="0"/>
          </a:p>
          <a:p>
            <a:pPr lvl="1" eaLnBrk="1" hangingPunct="1">
              <a:lnSpc>
                <a:spcPct val="60000"/>
              </a:lnSpc>
            </a:pPr>
            <a:r>
              <a:rPr lang="tr-TR" altLang="tr-TR" dirty="0" smtClean="0"/>
              <a:t>Her türlü toprak bünye sınıfında</a:t>
            </a:r>
          </a:p>
          <a:p>
            <a:pPr lvl="1" eaLnBrk="1" hangingPunct="1">
              <a:lnSpc>
                <a:spcPct val="60000"/>
              </a:lnSpc>
            </a:pPr>
            <a:r>
              <a:rPr lang="tr-TR" altLang="tr-TR" dirty="0" smtClean="0"/>
              <a:t>Her derinlikteki topraklarda</a:t>
            </a:r>
          </a:p>
          <a:p>
            <a:pPr eaLnBrk="1" hangingPunct="1">
              <a:lnSpc>
                <a:spcPct val="60000"/>
              </a:lnSpc>
            </a:pPr>
            <a:r>
              <a:rPr lang="tr-TR" altLang="tr-TR" dirty="0" smtClean="0">
                <a:solidFill>
                  <a:srgbClr val="FF0000"/>
                </a:solidFill>
              </a:rPr>
              <a:t>Topografya özellikleri</a:t>
            </a:r>
            <a:endParaRPr lang="tr-TR" altLang="tr-TR" dirty="0" smtClean="0"/>
          </a:p>
          <a:p>
            <a:pPr lvl="1" eaLnBrk="1" hangingPunct="1">
              <a:lnSpc>
                <a:spcPct val="60000"/>
              </a:lnSpc>
            </a:pPr>
            <a:r>
              <a:rPr lang="tr-TR" altLang="tr-TR" dirty="0" smtClean="0"/>
              <a:t>Düşük ya da yüksek eğimde</a:t>
            </a:r>
          </a:p>
          <a:p>
            <a:pPr lvl="1" eaLnBrk="1" hangingPunct="1">
              <a:lnSpc>
                <a:spcPct val="60000"/>
              </a:lnSpc>
            </a:pPr>
            <a:r>
              <a:rPr lang="tr-TR" altLang="tr-TR" dirty="0" smtClean="0"/>
              <a:t>Düz ya da dalgalı topografyada</a:t>
            </a:r>
          </a:p>
          <a:p>
            <a:pPr eaLnBrk="1" hangingPunct="1">
              <a:lnSpc>
                <a:spcPct val="60000"/>
              </a:lnSpc>
            </a:pPr>
            <a:r>
              <a:rPr lang="tr-TR" altLang="tr-TR" dirty="0" smtClean="0">
                <a:solidFill>
                  <a:srgbClr val="FF0000"/>
                </a:solidFill>
              </a:rPr>
              <a:t>Su kaynağı özellikleri</a:t>
            </a:r>
            <a:endParaRPr lang="tr-TR" altLang="tr-TR" dirty="0" smtClean="0"/>
          </a:p>
          <a:p>
            <a:pPr lvl="1" eaLnBrk="1" hangingPunct="1">
              <a:lnSpc>
                <a:spcPct val="60000"/>
              </a:lnSpc>
            </a:pPr>
            <a:r>
              <a:rPr lang="tr-TR" altLang="tr-TR" dirty="0" smtClean="0"/>
              <a:t>Çok düşük debili su kaynaklarından yararlanılabilir</a:t>
            </a:r>
          </a:p>
          <a:p>
            <a:pPr lvl="1" eaLnBrk="1" hangingPunct="1">
              <a:lnSpc>
                <a:spcPct val="60000"/>
              </a:lnSpc>
            </a:pPr>
            <a:r>
              <a:rPr lang="tr-TR" altLang="tr-TR" dirty="0" smtClean="0"/>
              <a:t>Su, fazla miktarda </a:t>
            </a:r>
            <a:r>
              <a:rPr lang="tr-TR" altLang="tr-TR" dirty="0" err="1" smtClean="0"/>
              <a:t>sediment</a:t>
            </a:r>
            <a:r>
              <a:rPr lang="tr-TR" altLang="tr-TR" dirty="0" smtClean="0"/>
              <a:t> ve yüzücü cisim içermemelidir</a:t>
            </a:r>
          </a:p>
          <a:p>
            <a:pPr lvl="1" eaLnBrk="1" hangingPunct="1">
              <a:lnSpc>
                <a:spcPct val="60000"/>
              </a:lnSpc>
            </a:pPr>
            <a:r>
              <a:rPr lang="tr-TR" altLang="tr-TR" dirty="0" smtClean="0"/>
              <a:t>C</a:t>
            </a:r>
            <a:r>
              <a:rPr lang="tr-TR" altLang="tr-TR" baseline="-25000" dirty="0" smtClean="0"/>
              <a:t>3</a:t>
            </a:r>
            <a:r>
              <a:rPr lang="tr-TR" altLang="tr-TR" dirty="0" smtClean="0"/>
              <a:t> ve C</a:t>
            </a:r>
            <a:r>
              <a:rPr lang="tr-TR" altLang="tr-TR" baseline="-25000" dirty="0" smtClean="0"/>
              <a:t>4</a:t>
            </a:r>
            <a:r>
              <a:rPr lang="tr-TR" altLang="tr-TR" dirty="0" smtClean="0"/>
              <a:t> tuzluluk sınıfında kullanmak sorun yaratabilir</a:t>
            </a:r>
          </a:p>
        </p:txBody>
      </p:sp>
    </p:spTree>
    <p:extLst>
      <p:ext uri="{BB962C8B-B14F-4D97-AF65-F5344CB8AC3E}">
        <p14:creationId xmlns:p14="http://schemas.microsoft.com/office/powerpoint/2010/main" val="21537659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2" descr="12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44450"/>
            <a:ext cx="8077200" cy="6851650"/>
          </a:xfrm>
          <a:noFill/>
        </p:spPr>
      </p:pic>
    </p:spTree>
    <p:extLst>
      <p:ext uri="{BB962C8B-B14F-4D97-AF65-F5344CB8AC3E}">
        <p14:creationId xmlns:p14="http://schemas.microsoft.com/office/powerpoint/2010/main" val="1286977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02" name="Picture 2" descr="18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792289"/>
            <a:ext cx="9144000" cy="2967037"/>
          </a:xfrm>
          <a:noFill/>
        </p:spPr>
      </p:pic>
    </p:spTree>
    <p:extLst>
      <p:ext uri="{BB962C8B-B14F-4D97-AF65-F5344CB8AC3E}">
        <p14:creationId xmlns:p14="http://schemas.microsoft.com/office/powerpoint/2010/main" val="14787840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6" name="Picture 2" descr="15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423864"/>
            <a:ext cx="9144000" cy="5703887"/>
          </a:xfrm>
          <a:noFill/>
        </p:spPr>
      </p:pic>
    </p:spTree>
    <p:extLst>
      <p:ext uri="{BB962C8B-B14F-4D97-AF65-F5344CB8AC3E}">
        <p14:creationId xmlns:p14="http://schemas.microsoft.com/office/powerpoint/2010/main" val="2028558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50" name="Picture 2" descr="23Valley  Product Catalog Sayfa 12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35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7680732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74" name="Picture 2" descr="23Valley  Product Catalog Sayfa 4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0"/>
            <a:ext cx="769620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5834114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698" name="Picture 1026" descr="23Valley  Product Catalog Sayfa 18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5038506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2" name="Picture 2" descr="23Valley Sayfa 3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6844777"/>
      </p:ext>
    </p:extLst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746" name="Picture 1026" descr="23Valley Sayfa 19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9927250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3" descr="method4-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746126"/>
            <a:ext cx="9144000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5098794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794" name="Picture 3" descr="method3-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8388"/>
            <a:ext cx="9144000" cy="5789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583875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3600" b="1">
                <a:solidFill>
                  <a:srgbClr val="006600"/>
                </a:solidFill>
              </a:rPr>
              <a:t>Yağmurlama sulama yönteminin üstünlükleri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690688"/>
            <a:ext cx="10515600" cy="4424362"/>
          </a:xfrm>
          <a:solidFill>
            <a:srgbClr val="FBFFAD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altLang="tr-TR" b="1" dirty="0" smtClean="0">
                <a:solidFill>
                  <a:srgbClr val="CC3300"/>
                </a:solidFill>
              </a:rPr>
              <a:t>Arazi tesviyesi gerektirmez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 smtClean="0">
                <a:solidFill>
                  <a:schemeClr val="accent2"/>
                </a:solidFill>
              </a:rPr>
              <a:t>Hafif bünyeli topraklarda uygulanabilir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 err="1" smtClean="0">
                <a:solidFill>
                  <a:schemeClr val="hlink"/>
                </a:solidFill>
              </a:rPr>
              <a:t>Yüzlek</a:t>
            </a:r>
            <a:r>
              <a:rPr lang="tr-TR" altLang="tr-TR" b="1" dirty="0" smtClean="0">
                <a:solidFill>
                  <a:schemeClr val="hlink"/>
                </a:solidFill>
              </a:rPr>
              <a:t> topraklarda uygulanabilir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 smtClean="0">
                <a:solidFill>
                  <a:srgbClr val="996633"/>
                </a:solidFill>
              </a:rPr>
              <a:t>Su uygulama randımanı yüksektir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 smtClean="0"/>
              <a:t>Erozyon sorunu yoktur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 smtClean="0">
                <a:solidFill>
                  <a:srgbClr val="CC3300"/>
                </a:solidFill>
              </a:rPr>
              <a:t>Tarım dışı alan azdır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 smtClean="0">
                <a:solidFill>
                  <a:schemeClr val="accent2"/>
                </a:solidFill>
              </a:rPr>
              <a:t>Sulama işçiliği masrafları düşüktür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 smtClean="0">
                <a:solidFill>
                  <a:schemeClr val="hlink"/>
                </a:solidFill>
              </a:rPr>
              <a:t>Gübre ve tarım ilaçları su ile verilebilir</a:t>
            </a:r>
          </a:p>
          <a:p>
            <a:pPr eaLnBrk="1" hangingPunct="1">
              <a:lnSpc>
                <a:spcPct val="70000"/>
              </a:lnSpc>
            </a:pPr>
            <a:r>
              <a:rPr lang="tr-TR" altLang="tr-TR" b="1" dirty="0" smtClean="0">
                <a:solidFill>
                  <a:srgbClr val="996633"/>
                </a:solidFill>
              </a:rPr>
              <a:t>Meyve ağaçları dondan korunabilir</a:t>
            </a:r>
          </a:p>
        </p:txBody>
      </p:sp>
    </p:spTree>
    <p:extLst>
      <p:ext uri="{BB962C8B-B14F-4D97-AF65-F5344CB8AC3E}">
        <p14:creationId xmlns:p14="http://schemas.microsoft.com/office/powerpoint/2010/main" val="124639264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818" name="Picture 2" descr="10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18025" y="0"/>
            <a:ext cx="3302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42844762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 descr="1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69976"/>
            <a:ext cx="9144000" cy="4411663"/>
          </a:xfrm>
          <a:noFill/>
        </p:spPr>
      </p:pic>
    </p:spTree>
    <p:extLst>
      <p:ext uri="{BB962C8B-B14F-4D97-AF65-F5344CB8AC3E}">
        <p14:creationId xmlns:p14="http://schemas.microsoft.com/office/powerpoint/2010/main" val="23988803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6" name="Picture 2" descr="13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009650"/>
            <a:ext cx="9144000" cy="4533900"/>
          </a:xfrm>
          <a:noFill/>
        </p:spPr>
      </p:pic>
    </p:spTree>
    <p:extLst>
      <p:ext uri="{BB962C8B-B14F-4D97-AF65-F5344CB8AC3E}">
        <p14:creationId xmlns:p14="http://schemas.microsoft.com/office/powerpoint/2010/main" val="27981355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890" name="Picture 2" descr="1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78151" y="0"/>
            <a:ext cx="652621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900972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914" name="Picture 2" descr="31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54476" y="0"/>
            <a:ext cx="4271963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993150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09311" y="171450"/>
            <a:ext cx="8901514" cy="1169988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sz="3600" b="1" dirty="0">
                <a:solidFill>
                  <a:srgbClr val="006600"/>
                </a:solidFill>
              </a:rPr>
              <a:t>Yağmurlama yönteminin uygulanmasını kısıtlayan faktörler</a:t>
            </a: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09311" y="1341438"/>
            <a:ext cx="8901514" cy="5372100"/>
          </a:xfrm>
          <a:solidFill>
            <a:srgbClr val="FBFFAD"/>
          </a:solidFill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tr-TR" altLang="tr-TR" b="1" dirty="0" smtClean="0">
                <a:solidFill>
                  <a:srgbClr val="CC3300"/>
                </a:solidFill>
              </a:rPr>
              <a:t>İlk tesis masrafları yüksektir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b="1" dirty="0" smtClean="0">
                <a:solidFill>
                  <a:schemeClr val="accent2"/>
                </a:solidFill>
              </a:rPr>
              <a:t>Enerji masrafları söz konusudur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b="1" dirty="0" smtClean="0">
                <a:solidFill>
                  <a:schemeClr val="hlink"/>
                </a:solidFill>
              </a:rPr>
              <a:t>Yüksek rüzgar hızı ve esme süresi eş su dağılımını bozar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b="1" dirty="0" smtClean="0">
                <a:solidFill>
                  <a:srgbClr val="996633"/>
                </a:solidFill>
              </a:rPr>
              <a:t>Yüksek sıcaklık buharlaşmayı arttırır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b="1" dirty="0" smtClean="0"/>
              <a:t>Tozlaşma döneminde yapılacak sulama döllenmeyi olumsuz etkiler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b="1" dirty="0" smtClean="0">
                <a:solidFill>
                  <a:srgbClr val="CC3300"/>
                </a:solidFill>
              </a:rPr>
              <a:t>Bitki hastalıkları yayılma eğilimi gösterir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b="1" dirty="0" smtClean="0">
                <a:solidFill>
                  <a:schemeClr val="accent2"/>
                </a:solidFill>
              </a:rPr>
              <a:t>Sulama gündüz saatlerinde bitirilirse yaprak yanmaları olabilir</a:t>
            </a:r>
          </a:p>
          <a:p>
            <a:pPr eaLnBrk="1" hangingPunct="1">
              <a:lnSpc>
                <a:spcPct val="80000"/>
              </a:lnSpc>
            </a:pPr>
            <a:r>
              <a:rPr lang="tr-TR" altLang="tr-TR" b="1" dirty="0" smtClean="0">
                <a:solidFill>
                  <a:schemeClr val="hlink"/>
                </a:solidFill>
              </a:rPr>
              <a:t>Tuzlu su yaprak yanmalarına neden olabilir</a:t>
            </a:r>
          </a:p>
        </p:txBody>
      </p:sp>
    </p:spTree>
    <p:extLst>
      <p:ext uri="{BB962C8B-B14F-4D97-AF65-F5344CB8AC3E}">
        <p14:creationId xmlns:p14="http://schemas.microsoft.com/office/powerpoint/2010/main" val="8575188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052" descr="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752752" cy="6858000"/>
          </a:xfrm>
          <a:prstGeom prst="rect">
            <a:avLst/>
          </a:prstGeom>
          <a:noFill/>
        </p:spPr>
      </p:pic>
      <p:pic>
        <p:nvPicPr>
          <p:cNvPr id="5" name="Picture 2054" descr="2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52752" y="1"/>
            <a:ext cx="6439248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7004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188913"/>
            <a:ext cx="7772400" cy="1371600"/>
          </a:xfrm>
          <a:solidFill>
            <a:schemeClr val="accent1"/>
          </a:solidFill>
        </p:spPr>
        <p:txBody>
          <a:bodyPr/>
          <a:lstStyle/>
          <a:p>
            <a:pPr eaLnBrk="1" hangingPunct="1">
              <a:lnSpc>
                <a:spcPct val="70000"/>
              </a:lnSpc>
            </a:pPr>
            <a:r>
              <a:rPr lang="tr-TR" altLang="tr-TR" b="1" smtClean="0">
                <a:solidFill>
                  <a:srgbClr val="006600"/>
                </a:solidFill>
              </a:rPr>
              <a:t>Yağmurlama sisteminin unsurları</a:t>
            </a:r>
          </a:p>
        </p:txBody>
      </p:sp>
      <p:grpSp>
        <p:nvGrpSpPr>
          <p:cNvPr id="129027" name="Group 3"/>
          <p:cNvGrpSpPr>
            <a:grpSpLocks/>
          </p:cNvGrpSpPr>
          <p:nvPr/>
        </p:nvGrpSpPr>
        <p:grpSpPr bwMode="auto">
          <a:xfrm>
            <a:off x="2441577" y="1700213"/>
            <a:ext cx="6894513" cy="4392612"/>
            <a:chOff x="318" y="981"/>
            <a:chExt cx="4343" cy="2767"/>
          </a:xfrm>
        </p:grpSpPr>
        <p:sp>
          <p:nvSpPr>
            <p:cNvPr id="129028" name="Rectangle 4"/>
            <p:cNvSpPr>
              <a:spLocks noChangeArrowheads="1"/>
            </p:cNvSpPr>
            <p:nvPr/>
          </p:nvSpPr>
          <p:spPr bwMode="auto">
            <a:xfrm>
              <a:off x="1664" y="1071"/>
              <a:ext cx="2940" cy="2586"/>
            </a:xfrm>
            <a:prstGeom prst="rect">
              <a:avLst/>
            </a:prstGeom>
            <a:solidFill>
              <a:srgbClr val="FFCC66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tr-TR" altLang="tr-TR" sz="2400">
                <a:latin typeface="Times New Roman" panose="02020603050405020304" pitchFamily="18" charset="0"/>
              </a:endParaRPr>
            </a:p>
          </p:txBody>
        </p:sp>
        <p:sp>
          <p:nvSpPr>
            <p:cNvPr id="129029" name="Text Box 5"/>
            <p:cNvSpPr txBox="1">
              <a:spLocks noChangeArrowheads="1"/>
            </p:cNvSpPr>
            <p:nvPr/>
          </p:nvSpPr>
          <p:spPr bwMode="auto">
            <a:xfrm>
              <a:off x="318" y="1795"/>
              <a:ext cx="729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Su</a:t>
              </a:r>
            </a:p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kaynağı</a:t>
              </a:r>
            </a:p>
          </p:txBody>
        </p:sp>
        <p:sp>
          <p:nvSpPr>
            <p:cNvPr id="129030" name="Text Box 6"/>
            <p:cNvSpPr txBox="1">
              <a:spLocks noChangeArrowheads="1"/>
            </p:cNvSpPr>
            <p:nvPr/>
          </p:nvSpPr>
          <p:spPr bwMode="auto">
            <a:xfrm>
              <a:off x="404" y="2657"/>
              <a:ext cx="655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Pompa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birimi</a:t>
              </a:r>
            </a:p>
          </p:txBody>
        </p:sp>
        <p:sp>
          <p:nvSpPr>
            <p:cNvPr id="129031" name="Text Box 7"/>
            <p:cNvSpPr txBox="1">
              <a:spLocks noChangeArrowheads="1"/>
            </p:cNvSpPr>
            <p:nvPr/>
          </p:nvSpPr>
          <p:spPr bwMode="auto">
            <a:xfrm>
              <a:off x="2728" y="1795"/>
              <a:ext cx="843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Ana boru</a:t>
              </a:r>
            </a:p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hattı</a:t>
              </a:r>
            </a:p>
          </p:txBody>
        </p:sp>
        <p:sp>
          <p:nvSpPr>
            <p:cNvPr id="129032" name="Text Box 8"/>
            <p:cNvSpPr txBox="1">
              <a:spLocks noChangeArrowheads="1"/>
            </p:cNvSpPr>
            <p:nvPr/>
          </p:nvSpPr>
          <p:spPr bwMode="auto">
            <a:xfrm>
              <a:off x="2240" y="2731"/>
              <a:ext cx="864" cy="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Lateral</a:t>
              </a:r>
            </a:p>
            <a:p>
              <a:pPr algn="ctr">
                <a:lnSpc>
                  <a:spcPct val="6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boru hattı</a:t>
              </a:r>
            </a:p>
          </p:txBody>
        </p:sp>
        <p:sp>
          <p:nvSpPr>
            <p:cNvPr id="129033" name="Text Box 9"/>
            <p:cNvSpPr txBox="1">
              <a:spLocks noChangeArrowheads="1"/>
            </p:cNvSpPr>
            <p:nvPr/>
          </p:nvSpPr>
          <p:spPr bwMode="auto">
            <a:xfrm>
              <a:off x="2268" y="3111"/>
              <a:ext cx="1108" cy="3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Yağmurlama</a:t>
              </a:r>
            </a:p>
            <a:p>
              <a:pPr algn="ctr">
                <a:lnSpc>
                  <a:spcPct val="70000"/>
                </a:lnSpc>
                <a:spcBef>
                  <a:spcPct val="0"/>
                </a:spcBef>
                <a:buFontTx/>
                <a:buNone/>
              </a:pPr>
              <a:r>
                <a:rPr lang="tr-TR" altLang="tr-TR" sz="2400">
                  <a:latin typeface="Times New Roman" panose="02020603050405020304" pitchFamily="18" charset="0"/>
                </a:rPr>
                <a:t>başlığı</a:t>
              </a:r>
            </a:p>
          </p:txBody>
        </p:sp>
        <p:sp>
          <p:nvSpPr>
            <p:cNvPr id="129034" name="Line 10"/>
            <p:cNvSpPr>
              <a:spLocks noChangeShapeType="1"/>
            </p:cNvSpPr>
            <p:nvPr/>
          </p:nvSpPr>
          <p:spPr bwMode="auto">
            <a:xfrm>
              <a:off x="703" y="2140"/>
              <a:ext cx="128" cy="201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9035" name="Line 11"/>
            <p:cNvSpPr>
              <a:spLocks noChangeShapeType="1"/>
            </p:cNvSpPr>
            <p:nvPr/>
          </p:nvSpPr>
          <p:spPr bwMode="auto">
            <a:xfrm flipV="1">
              <a:off x="793" y="2399"/>
              <a:ext cx="227" cy="260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9036" name="Rectangle 12"/>
            <p:cNvSpPr>
              <a:spLocks noChangeArrowheads="1"/>
            </p:cNvSpPr>
            <p:nvPr/>
          </p:nvSpPr>
          <p:spPr bwMode="auto">
            <a:xfrm>
              <a:off x="4286" y="1071"/>
              <a:ext cx="318" cy="1270"/>
            </a:xfrm>
            <a:prstGeom prst="rect">
              <a:avLst/>
            </a:prstGeom>
            <a:solidFill>
              <a:srgbClr val="AFF6F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grpSp>
          <p:nvGrpSpPr>
            <p:cNvPr id="129037" name="Group 13"/>
            <p:cNvGrpSpPr>
              <a:grpSpLocks/>
            </p:cNvGrpSpPr>
            <p:nvPr/>
          </p:nvGrpSpPr>
          <p:grpSpPr bwMode="auto">
            <a:xfrm>
              <a:off x="4207" y="981"/>
              <a:ext cx="454" cy="1497"/>
              <a:chOff x="3264" y="1872"/>
              <a:chExt cx="528" cy="1632"/>
            </a:xfrm>
          </p:grpSpPr>
          <p:grpSp>
            <p:nvGrpSpPr>
              <p:cNvPr id="129063" name="Group 14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29076" name="AutoShape 15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29077" name="AutoShape 16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29064" name="Group 17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29074" name="AutoShape 18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29075" name="AutoShape 19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29065" name="Group 20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29072" name="AutoShape 2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29073" name="AutoShape 22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29066" name="Group 23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29070" name="AutoShape 2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29071" name="AutoShape 2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29067" name="Group 26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29068" name="AutoShape 27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29069" name="AutoShape 28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29038" name="Rectangle 29"/>
            <p:cNvSpPr>
              <a:spLocks noChangeArrowheads="1"/>
            </p:cNvSpPr>
            <p:nvPr/>
          </p:nvSpPr>
          <p:spPr bwMode="auto">
            <a:xfrm>
              <a:off x="1664" y="2387"/>
              <a:ext cx="318" cy="1270"/>
            </a:xfrm>
            <a:prstGeom prst="rect">
              <a:avLst/>
            </a:prstGeom>
            <a:solidFill>
              <a:srgbClr val="AFF6FD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grpSp>
          <p:nvGrpSpPr>
            <p:cNvPr id="129039" name="Group 30"/>
            <p:cNvGrpSpPr>
              <a:grpSpLocks/>
            </p:cNvGrpSpPr>
            <p:nvPr/>
          </p:nvGrpSpPr>
          <p:grpSpPr bwMode="auto">
            <a:xfrm>
              <a:off x="1586" y="2251"/>
              <a:ext cx="454" cy="1497"/>
              <a:chOff x="3264" y="1872"/>
              <a:chExt cx="528" cy="1632"/>
            </a:xfrm>
          </p:grpSpPr>
          <p:grpSp>
            <p:nvGrpSpPr>
              <p:cNvPr id="129048" name="Group 31"/>
              <p:cNvGrpSpPr>
                <a:grpSpLocks/>
              </p:cNvGrpSpPr>
              <p:nvPr/>
            </p:nvGrpSpPr>
            <p:grpSpPr bwMode="auto">
              <a:xfrm>
                <a:off x="3264" y="1872"/>
                <a:ext cx="528" cy="480"/>
                <a:chOff x="3264" y="1872"/>
                <a:chExt cx="528" cy="480"/>
              </a:xfrm>
            </p:grpSpPr>
            <p:sp>
              <p:nvSpPr>
                <p:cNvPr id="129061" name="AutoShape 32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29062" name="AutoShape 33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29049" name="Group 34"/>
              <p:cNvGrpSpPr>
                <a:grpSpLocks/>
              </p:cNvGrpSpPr>
              <p:nvPr/>
            </p:nvGrpSpPr>
            <p:grpSpPr bwMode="auto">
              <a:xfrm>
                <a:off x="3264" y="2160"/>
                <a:ext cx="528" cy="480"/>
                <a:chOff x="3264" y="1872"/>
                <a:chExt cx="528" cy="480"/>
              </a:xfrm>
            </p:grpSpPr>
            <p:sp>
              <p:nvSpPr>
                <p:cNvPr id="129059" name="AutoShape 35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29060" name="AutoShape 36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29050" name="Group 37"/>
              <p:cNvGrpSpPr>
                <a:grpSpLocks/>
              </p:cNvGrpSpPr>
              <p:nvPr/>
            </p:nvGrpSpPr>
            <p:grpSpPr bwMode="auto">
              <a:xfrm>
                <a:off x="3264" y="2448"/>
                <a:ext cx="528" cy="480"/>
                <a:chOff x="3264" y="1872"/>
                <a:chExt cx="528" cy="480"/>
              </a:xfrm>
            </p:grpSpPr>
            <p:sp>
              <p:nvSpPr>
                <p:cNvPr id="129057" name="AutoShape 38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29058" name="AutoShape 39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29051" name="Group 40"/>
              <p:cNvGrpSpPr>
                <a:grpSpLocks/>
              </p:cNvGrpSpPr>
              <p:nvPr/>
            </p:nvGrpSpPr>
            <p:grpSpPr bwMode="auto">
              <a:xfrm>
                <a:off x="3264" y="3024"/>
                <a:ext cx="528" cy="480"/>
                <a:chOff x="3264" y="1872"/>
                <a:chExt cx="528" cy="480"/>
              </a:xfrm>
            </p:grpSpPr>
            <p:sp>
              <p:nvSpPr>
                <p:cNvPr id="129055" name="AutoShape 41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29056" name="AutoShape 42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  <p:grpSp>
            <p:nvGrpSpPr>
              <p:cNvPr id="129052" name="Group 43"/>
              <p:cNvGrpSpPr>
                <a:grpSpLocks/>
              </p:cNvGrpSpPr>
              <p:nvPr/>
            </p:nvGrpSpPr>
            <p:grpSpPr bwMode="auto">
              <a:xfrm>
                <a:off x="3264" y="2736"/>
                <a:ext cx="528" cy="480"/>
                <a:chOff x="3264" y="1872"/>
                <a:chExt cx="528" cy="480"/>
              </a:xfrm>
            </p:grpSpPr>
            <p:sp>
              <p:nvSpPr>
                <p:cNvPr id="129053" name="AutoShape 44"/>
                <p:cNvSpPr>
                  <a:spLocks noChangeArrowheads="1"/>
                </p:cNvSpPr>
                <p:nvPr/>
              </p:nvSpPr>
              <p:spPr bwMode="auto">
                <a:xfrm>
                  <a:off x="3264" y="1872"/>
                  <a:ext cx="528" cy="480"/>
                </a:xfrm>
                <a:prstGeom prst="flowChartConnector">
                  <a:avLst/>
                </a:prstGeom>
                <a:noFill/>
                <a:ln w="3175" cap="sq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  <p:sp>
              <p:nvSpPr>
                <p:cNvPr id="129054" name="AutoShape 45"/>
                <p:cNvSpPr>
                  <a:spLocks noChangeArrowheads="1"/>
                </p:cNvSpPr>
                <p:nvPr/>
              </p:nvSpPr>
              <p:spPr bwMode="auto">
                <a:xfrm>
                  <a:off x="3492" y="2064"/>
                  <a:ext cx="96" cy="96"/>
                </a:xfrm>
                <a:prstGeom prst="flowChartConnector">
                  <a:avLst/>
                </a:prstGeom>
                <a:solidFill>
                  <a:schemeClr val="bg2"/>
                </a:solidFill>
                <a:ln w="12700" cap="sq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tr-TR" altLang="tr-TR" sz="1800"/>
                </a:p>
              </p:txBody>
            </p:sp>
          </p:grpSp>
        </p:grpSp>
        <p:sp>
          <p:nvSpPr>
            <p:cNvPr id="129040" name="Line 46"/>
            <p:cNvSpPr>
              <a:spLocks noChangeShapeType="1"/>
            </p:cNvSpPr>
            <p:nvPr/>
          </p:nvSpPr>
          <p:spPr bwMode="auto">
            <a:xfrm>
              <a:off x="1825" y="2375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9041" name="Line 47"/>
            <p:cNvSpPr>
              <a:spLocks noChangeShapeType="1"/>
            </p:cNvSpPr>
            <p:nvPr/>
          </p:nvSpPr>
          <p:spPr bwMode="auto">
            <a:xfrm>
              <a:off x="941" y="2363"/>
              <a:ext cx="3493" cy="0"/>
            </a:xfrm>
            <a:prstGeom prst="line">
              <a:avLst/>
            </a:prstGeom>
            <a:noFill/>
            <a:ln w="38100" cap="sq">
              <a:solidFill>
                <a:srgbClr val="CC33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9042" name="Line 48"/>
            <p:cNvSpPr>
              <a:spLocks noChangeShapeType="1"/>
            </p:cNvSpPr>
            <p:nvPr/>
          </p:nvSpPr>
          <p:spPr bwMode="auto">
            <a:xfrm>
              <a:off x="4444" y="1243"/>
              <a:ext cx="0" cy="1122"/>
            </a:xfrm>
            <a:prstGeom prst="line">
              <a:avLst/>
            </a:prstGeom>
            <a:noFill/>
            <a:ln w="38100" cap="sq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9043" name="AutoShape 49"/>
            <p:cNvSpPr>
              <a:spLocks noChangeArrowheads="1"/>
            </p:cNvSpPr>
            <p:nvPr/>
          </p:nvSpPr>
          <p:spPr bwMode="auto">
            <a:xfrm>
              <a:off x="817" y="2308"/>
              <a:ext cx="113" cy="113"/>
            </a:xfrm>
            <a:prstGeom prst="flowChartSummingJunction">
              <a:avLst/>
            </a:prstGeom>
            <a:solidFill>
              <a:schemeClr val="bg2"/>
            </a:solidFill>
            <a:ln w="12700" cap="sq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29044" name="Rectangle 50"/>
            <p:cNvSpPr>
              <a:spLocks noChangeArrowheads="1"/>
            </p:cNvSpPr>
            <p:nvPr/>
          </p:nvSpPr>
          <p:spPr bwMode="auto">
            <a:xfrm>
              <a:off x="942" y="2308"/>
              <a:ext cx="128" cy="100"/>
            </a:xfrm>
            <a:prstGeom prst="rect">
              <a:avLst/>
            </a:prstGeom>
            <a:solidFill>
              <a:schemeClr val="tx1"/>
            </a:solidFill>
            <a:ln w="1270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tr-TR" altLang="tr-TR" sz="1800"/>
            </a:p>
          </p:txBody>
        </p:sp>
        <p:sp>
          <p:nvSpPr>
            <p:cNvPr id="129045" name="Line 51"/>
            <p:cNvSpPr>
              <a:spLocks noChangeShapeType="1"/>
            </p:cNvSpPr>
            <p:nvPr/>
          </p:nvSpPr>
          <p:spPr bwMode="auto">
            <a:xfrm>
              <a:off x="3152" y="2115"/>
              <a:ext cx="0" cy="22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9046" name="Line 52"/>
            <p:cNvSpPr>
              <a:spLocks noChangeShapeType="1"/>
            </p:cNvSpPr>
            <p:nvPr/>
          </p:nvSpPr>
          <p:spPr bwMode="auto">
            <a:xfrm flipH="1" flipV="1">
              <a:off x="1797" y="2840"/>
              <a:ext cx="448" cy="50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  <p:sp>
          <p:nvSpPr>
            <p:cNvPr id="129047" name="Line 53"/>
            <p:cNvSpPr>
              <a:spLocks noChangeShapeType="1"/>
            </p:cNvSpPr>
            <p:nvPr/>
          </p:nvSpPr>
          <p:spPr bwMode="auto">
            <a:xfrm flipH="1">
              <a:off x="1832" y="3273"/>
              <a:ext cx="413" cy="0"/>
            </a:xfrm>
            <a:prstGeom prst="line">
              <a:avLst/>
            </a:prstGeom>
            <a:noFill/>
            <a:ln w="3175" cap="sq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tr-TR"/>
            </a:p>
          </p:txBody>
        </p:sp>
      </p:grpSp>
    </p:spTree>
    <p:extLst>
      <p:ext uri="{BB962C8B-B14F-4D97-AF65-F5344CB8AC3E}">
        <p14:creationId xmlns:p14="http://schemas.microsoft.com/office/powerpoint/2010/main" val="3151747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043113" y="476250"/>
            <a:ext cx="8229600" cy="6121400"/>
          </a:xfrm>
          <a:solidFill>
            <a:srgbClr val="FBFFAD"/>
          </a:solidFill>
        </p:spPr>
        <p:txBody>
          <a:bodyPr/>
          <a:lstStyle/>
          <a:p>
            <a:pPr eaLnBrk="1" hangingPunct="1"/>
            <a:r>
              <a:rPr lang="tr-TR" altLang="tr-TR" b="1" smtClean="0">
                <a:solidFill>
                  <a:srgbClr val="CC3300"/>
                </a:solidFill>
              </a:rPr>
              <a:t>Pompa birimi</a:t>
            </a:r>
          </a:p>
          <a:p>
            <a:pPr eaLnBrk="1" hangingPunct="1">
              <a:buFontTx/>
              <a:buNone/>
            </a:pPr>
            <a:r>
              <a:rPr lang="tr-TR" altLang="tr-TR" b="1" smtClean="0"/>
              <a:t>	- Gerekli işletme basıncını sağlar</a:t>
            </a:r>
          </a:p>
          <a:p>
            <a:pPr eaLnBrk="1" hangingPunct="1">
              <a:buFontTx/>
              <a:buNone/>
            </a:pPr>
            <a:r>
              <a:rPr lang="tr-TR" altLang="tr-TR" b="1" smtClean="0"/>
              <a:t>	- Elektrik motorlu pompalar, diesel</a:t>
            </a:r>
          </a:p>
          <a:p>
            <a:pPr eaLnBrk="1" hangingPunct="1">
              <a:buFontTx/>
              <a:buNone/>
            </a:pPr>
            <a:r>
              <a:rPr lang="tr-TR" altLang="tr-TR" b="1" smtClean="0"/>
              <a:t>     motorlu pompalara tercih edilir</a:t>
            </a:r>
          </a:p>
          <a:p>
            <a:pPr eaLnBrk="1" hangingPunct="1"/>
            <a:r>
              <a:rPr lang="tr-TR" altLang="tr-TR" b="1" smtClean="0">
                <a:solidFill>
                  <a:srgbClr val="CC3300"/>
                </a:solidFill>
              </a:rPr>
              <a:t>Boru hatları</a:t>
            </a:r>
          </a:p>
          <a:p>
            <a:pPr eaLnBrk="1" hangingPunct="1">
              <a:buFontTx/>
              <a:buNone/>
            </a:pPr>
            <a:r>
              <a:rPr lang="tr-TR" altLang="tr-TR" b="1" smtClean="0"/>
              <a:t>	- Ana ve lateral boru hatları </a:t>
            </a:r>
            <a:r>
              <a:rPr lang="tr-TR" altLang="tr-TR" b="1" smtClean="0">
                <a:solidFill>
                  <a:schemeClr val="accent2"/>
                </a:solidFill>
              </a:rPr>
              <a:t>yüzeye</a:t>
            </a:r>
          </a:p>
          <a:p>
            <a:pPr eaLnBrk="1" hangingPunct="1">
              <a:buFontTx/>
              <a:buNone/>
            </a:pPr>
            <a:r>
              <a:rPr lang="tr-TR" altLang="tr-TR" b="1" smtClean="0">
                <a:solidFill>
                  <a:schemeClr val="accent2"/>
                </a:solidFill>
              </a:rPr>
              <a:t>     serildiğinde,</a:t>
            </a:r>
            <a:r>
              <a:rPr lang="tr-TR" altLang="tr-TR" b="1" smtClean="0"/>
              <a:t> 6 atm işletme basınçlı</a:t>
            </a:r>
          </a:p>
          <a:p>
            <a:pPr eaLnBrk="1" hangingPunct="1">
              <a:buFontTx/>
              <a:buNone/>
            </a:pPr>
            <a:r>
              <a:rPr lang="tr-TR" altLang="tr-TR" b="1" smtClean="0"/>
              <a:t>     alüminyüm yada sert PE, </a:t>
            </a:r>
            <a:r>
              <a:rPr lang="tr-TR" altLang="tr-TR" b="1" smtClean="0">
                <a:solidFill>
                  <a:schemeClr val="accent2"/>
                </a:solidFill>
              </a:rPr>
              <a:t>gömülü </a:t>
            </a:r>
          </a:p>
          <a:p>
            <a:pPr eaLnBrk="1" hangingPunct="1">
              <a:buFontTx/>
              <a:buNone/>
            </a:pPr>
            <a:r>
              <a:rPr lang="tr-TR" altLang="tr-TR" b="1" smtClean="0">
                <a:solidFill>
                  <a:schemeClr val="accent2"/>
                </a:solidFill>
              </a:rPr>
              <a:t>     olduğunda</a:t>
            </a:r>
            <a:r>
              <a:rPr lang="tr-TR" altLang="tr-TR" b="1" smtClean="0"/>
              <a:t> 10 atm işletme basınçlı sert</a:t>
            </a:r>
          </a:p>
          <a:p>
            <a:pPr eaLnBrk="1" hangingPunct="1">
              <a:buFontTx/>
              <a:buNone/>
            </a:pPr>
            <a:r>
              <a:rPr lang="tr-TR" altLang="tr-TR" b="1" smtClean="0"/>
              <a:t>     PVC borulardan oluşturulur</a:t>
            </a:r>
          </a:p>
          <a:p>
            <a:pPr eaLnBrk="1" hangingPunct="1"/>
            <a:endParaRPr lang="tr-TR" altLang="tr-TR" b="1" smtClean="0"/>
          </a:p>
          <a:p>
            <a:pPr eaLnBrk="1" hangingPunct="1"/>
            <a:endParaRPr lang="tr-TR" altLang="tr-TR" b="1" smtClean="0"/>
          </a:p>
          <a:p>
            <a:pPr eaLnBrk="1" hangingPunct="1"/>
            <a:endParaRPr lang="tr-TR" altLang="tr-TR" b="1" smtClean="0"/>
          </a:p>
          <a:p>
            <a:pPr eaLnBrk="1" hangingPunct="1"/>
            <a:endParaRPr lang="tr-TR" altLang="tr-TR" b="1" smtClean="0"/>
          </a:p>
          <a:p>
            <a:pPr eaLnBrk="1" hangingPunct="1"/>
            <a:endParaRPr lang="tr-TR" altLang="tr-TR" b="1" smtClean="0"/>
          </a:p>
          <a:p>
            <a:pPr eaLnBrk="1" hangingPunct="1"/>
            <a:endParaRPr lang="tr-TR" altLang="tr-TR" b="1" smtClean="0"/>
          </a:p>
        </p:txBody>
      </p:sp>
    </p:spTree>
    <p:extLst>
      <p:ext uri="{BB962C8B-B14F-4D97-AF65-F5344CB8AC3E}">
        <p14:creationId xmlns:p14="http://schemas.microsoft.com/office/powerpoint/2010/main" val="234633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074" name="Picture 1026" descr="17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91440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57747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372</Words>
  <Application>Microsoft Office PowerPoint</Application>
  <PresentationFormat>Geniş ekran</PresentationFormat>
  <Paragraphs>127</Paragraphs>
  <Slides>44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44</vt:i4>
      </vt:variant>
    </vt:vector>
  </HeadingPairs>
  <TitlesOfParts>
    <vt:vector size="49" baseType="lpstr">
      <vt:lpstr>Arial</vt:lpstr>
      <vt:lpstr>Calibri</vt:lpstr>
      <vt:lpstr>Calibri Light</vt:lpstr>
      <vt:lpstr>Times New Roman</vt:lpstr>
      <vt:lpstr>Office Teması</vt:lpstr>
      <vt:lpstr>9. BÖLÜM   YAĞMURLAMA SULAMA YÖNTEMİ</vt:lpstr>
      <vt:lpstr>Yağmurlama sulama yöntemi</vt:lpstr>
      <vt:lpstr>Yağmurlama sulama yönteminin uygulanacağı koşullar</vt:lpstr>
      <vt:lpstr>Yağmurlama sulama yönteminin üstünlükleri</vt:lpstr>
      <vt:lpstr>Yağmurlama yönteminin uygulanmasını kısıtlayan faktörler</vt:lpstr>
      <vt:lpstr>PowerPoint Sunusu</vt:lpstr>
      <vt:lpstr>Yağmurlama sisteminin unsurları</vt:lpstr>
      <vt:lpstr>PowerPoint Sunusu</vt:lpstr>
      <vt:lpstr>PowerPoint Sunusu</vt:lpstr>
      <vt:lpstr>PowerPoint Sunusu</vt:lpstr>
      <vt:lpstr>PowerPoint Sunusu</vt:lpstr>
      <vt:lpstr>PowerPoint Sunusu</vt:lpstr>
      <vt:lpstr>Yağmurlama başlıkları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Tesis ve işletme durumuna göre yağmurlama sistem tipleri</vt:lpstr>
      <vt:lpstr>PowerPoint Sunusu</vt:lpstr>
      <vt:lpstr>PowerPoint Sunusu</vt:lpstr>
      <vt:lpstr>PowerPoint Sunusu</vt:lpstr>
      <vt:lpstr>Yağmurlama başlıklarında  su dağılımı</vt:lpstr>
      <vt:lpstr>PowerPoint Sunusu</vt:lpstr>
      <vt:lpstr>PowerPoint Sunusu</vt:lpstr>
      <vt:lpstr>Yağmurlama sulama sistemlerinin tertiplenmesi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9. BÖLÜM   YAĞMURLAMA SULAMA YÖNTEMİ</dc:title>
  <dc:creator>TYS</dc:creator>
  <cp:lastModifiedBy>TYS</cp:lastModifiedBy>
  <cp:revision>2</cp:revision>
  <dcterms:created xsi:type="dcterms:W3CDTF">2020-01-31T09:16:11Z</dcterms:created>
  <dcterms:modified xsi:type="dcterms:W3CDTF">2020-01-31T09:25:09Z</dcterms:modified>
</cp:coreProperties>
</file>