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0" r:id="rId4"/>
    <p:sldId id="259" r:id="rId5"/>
    <p:sldId id="260" r:id="rId6"/>
    <p:sldId id="261" r:id="rId7"/>
    <p:sldId id="262" r:id="rId8"/>
    <p:sldId id="263" r:id="rId9"/>
    <p:sldId id="264" r:id="rId10"/>
    <p:sldId id="265"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KLASİK (GELENEKSEL) ORGANİZASYON TEORİSİ</a:t>
            </a:r>
            <a:br>
              <a:rPr lang="tr-TR" dirty="0"/>
            </a:b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smtClean="0"/>
              <a:t>2</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85000" lnSpcReduction="20000"/>
          </a:bodyPr>
          <a:lstStyle/>
          <a:p>
            <a:r>
              <a:rPr lang="tr-TR" dirty="0"/>
              <a:t>O’na göre bu durumun iki zararlı sonucu olmaktaydı:</a:t>
            </a:r>
          </a:p>
          <a:p>
            <a:r>
              <a:rPr lang="tr-TR" dirty="0"/>
              <a:t>a)   İnsan iş için gerekli olmayan bir takım hareketleri yapmaktaydı. Böylece işe harcayacağı enerjinin ve zamanın büyük bir kısmı boşa gidiyor ve  basit işler için karmaşık yol ve yöntemler kullandığı için çabuk yoruluyordu.</a:t>
            </a:r>
          </a:p>
          <a:p>
            <a:r>
              <a:rPr lang="tr-TR" dirty="0"/>
              <a:t>b)   Kişinin gerekli hareketler yanında gereksiz olanları da yapması hem saat başına üretimi azaltmakta ve hem de işçiyi daha çok yorarak, çalışma saatleri ilerledikçe verimini düşürmekteydi.</a:t>
            </a:r>
          </a:p>
          <a:p>
            <a:r>
              <a:rPr lang="tr-TR" dirty="0"/>
              <a:t>Bu olumsuzlukları gidermek için, kişilerin kabiliyetleri ölçüsünde, bir işi en hızlı ve en verimli bir şekilde yapabilecek seviyeye ulaştırılması için geliştirilip eğitilmesi, hem çalışanların hem de yönetimin en önemli hedefi olarak kabul edilmelidir (Taylor, 1997: 23). Bu aslında işverenlerin ve işçilerin aynı anda kazanmalarını sağlayacak bir çözüm olarak tasarlanmıştır. Çalışanların işlerini daha iyi yapmak üzere yetiştirilmeleri suretiyle verimliliğe ulaşmak kolaylaşmaktadır.</a:t>
            </a:r>
          </a:p>
          <a:p>
            <a:endParaRPr lang="tr-TR" dirty="0"/>
          </a:p>
          <a:p>
            <a:endParaRPr lang="tr-TR" dirty="0"/>
          </a:p>
          <a:p>
            <a:endParaRPr lang="tr-TR" dirty="0"/>
          </a:p>
        </p:txBody>
      </p:sp>
    </p:spTree>
    <p:extLst>
      <p:ext uri="{BB962C8B-B14F-4D97-AF65-F5344CB8AC3E}">
        <p14:creationId xmlns:p14="http://schemas.microsoft.com/office/powerpoint/2010/main" val="210395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85000" lnSpcReduction="10000"/>
          </a:bodyPr>
          <a:lstStyle/>
          <a:p>
            <a:r>
              <a:rPr lang="tr-TR" dirty="0"/>
              <a:t>Bu doğrultuda Taylor, bilimsel yönetim ilkelerini belirli temel prensiplere dayandırmıştır. Bunlar;</a:t>
            </a:r>
          </a:p>
          <a:p>
            <a:r>
              <a:rPr lang="tr-TR" dirty="0"/>
              <a:t>1-       İşçinin bireysel yargısının yerine bilimin ikamesi, yani gerçek bir yönetim biliminin geliştirilmesiyle her işin en iyi nasıl yapılacağının belirlenmesi, </a:t>
            </a:r>
          </a:p>
          <a:p>
            <a:r>
              <a:rPr lang="tr-TR" dirty="0"/>
              <a:t>2-      İşçilerin rastgele seçilip geliştirilmeleri yerine, çalışanların tek tek bilimsel olarak seçilip geliştirilmesi, yani incelenip, eğitilip, yetiştirilmesi,</a:t>
            </a:r>
          </a:p>
          <a:p>
            <a:r>
              <a:rPr lang="tr-TR" dirty="0"/>
              <a:t>3-      Yönetimin çalışanlarla samimi bir işbirliği içinde olması şeklinde ifade edilebilir </a:t>
            </a:r>
          </a:p>
          <a:p>
            <a:r>
              <a:rPr lang="tr-TR" dirty="0"/>
              <a:t>Taylor, işçi ve işverenin (yönetimin) doğal karşıtlığından ziyade, ortak yarar paydasına sahip olduklarını düşünmektedir. Bu ortak yararın her iki kesim tarafından kabul edilmesi, işçilerin yönetimce eğitilip yönlendirilmesi, aynı zamanda ekonominin geneli açısından da olumlu sonuçlar doğuracaktır. </a:t>
            </a:r>
          </a:p>
        </p:txBody>
      </p:sp>
    </p:spTree>
    <p:extLst>
      <p:ext uri="{BB962C8B-B14F-4D97-AF65-F5344CB8AC3E}">
        <p14:creationId xmlns:p14="http://schemas.microsoft.com/office/powerpoint/2010/main" val="2274987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normAutofit/>
          </a:bodyPr>
          <a:lstStyle/>
          <a:p>
            <a:r>
              <a:rPr lang="tr-TR" dirty="0"/>
              <a:t>Dr. Bayram </a:t>
            </a:r>
            <a:r>
              <a:rPr lang="tr-TR" dirty="0" err="1"/>
              <a:t>Çoşkun</a:t>
            </a:r>
            <a:r>
              <a:rPr lang="tr-TR" dirty="0"/>
              <a:t> ve Yrd. Doç. Dr. Tuncer </a:t>
            </a:r>
            <a:r>
              <a:rPr lang="tr-TR" dirty="0" err="1"/>
              <a:t>Asunakutlu</a:t>
            </a:r>
            <a:r>
              <a:rPr lang="tr-TR" dirty="0"/>
              <a:t>,  </a:t>
            </a:r>
            <a:endParaRPr lang="tr-TR" dirty="0" smtClean="0"/>
          </a:p>
          <a:p>
            <a:pPr marL="0" indent="0">
              <a:buNone/>
            </a:pPr>
            <a:r>
              <a:rPr lang="tr-TR" dirty="0" err="1" smtClean="0"/>
              <a:t>Frederik</a:t>
            </a:r>
            <a:r>
              <a:rPr lang="tr-TR" dirty="0" smtClean="0"/>
              <a:t> </a:t>
            </a:r>
            <a:r>
              <a:rPr lang="tr-TR" dirty="0" err="1"/>
              <a:t>Winslow</a:t>
            </a:r>
            <a:r>
              <a:rPr lang="tr-TR" dirty="0"/>
              <a:t> Taylor ve Fizyolojik Örgüt Kuramı, </a:t>
            </a:r>
            <a:endParaRPr lang="tr-TR" dirty="0" smtClean="0"/>
          </a:p>
          <a:p>
            <a:pPr marL="0" indent="0">
              <a:buNone/>
            </a:pPr>
            <a:r>
              <a:rPr lang="tr-TR" dirty="0" smtClean="0"/>
              <a:t>Muğla </a:t>
            </a:r>
            <a:r>
              <a:rPr lang="tr-TR" dirty="0"/>
              <a:t>Üniversitesi </a:t>
            </a:r>
            <a:r>
              <a:rPr lang="tr-TR" dirty="0" smtClean="0"/>
              <a:t>İİBF.</a:t>
            </a:r>
            <a:endParaRPr lang="tr-TR" dirty="0"/>
          </a:p>
        </p:txBody>
      </p:sp>
    </p:spTree>
    <p:extLst>
      <p:ext uri="{BB962C8B-B14F-4D97-AF65-F5344CB8AC3E}">
        <p14:creationId xmlns:p14="http://schemas.microsoft.com/office/powerpoint/2010/main" val="131992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
            </a:r>
            <a:br>
              <a:rPr lang="tr-TR" dirty="0" smtClean="0"/>
            </a:br>
            <a:r>
              <a:rPr lang="tr-TR" sz="3100" dirty="0" smtClean="0"/>
              <a:t>KLASİK TEORİNİN YANITLAMAYA ÇALIŞTIĞI SORULAR</a:t>
            </a:r>
            <a:endParaRPr lang="tr-TR" sz="3100" dirty="0"/>
          </a:p>
        </p:txBody>
      </p:sp>
      <p:sp>
        <p:nvSpPr>
          <p:cNvPr id="3" name="İçerik Yer Tutucusu 2"/>
          <p:cNvSpPr>
            <a:spLocks noGrp="1"/>
          </p:cNvSpPr>
          <p:nvPr>
            <p:ph idx="1"/>
          </p:nvPr>
        </p:nvSpPr>
        <p:spPr/>
        <p:txBody>
          <a:bodyPr>
            <a:normAutofit/>
          </a:bodyPr>
          <a:lstStyle/>
          <a:p>
            <a:endParaRPr lang="tr-TR" dirty="0" smtClean="0"/>
          </a:p>
          <a:p>
            <a:r>
              <a:rPr lang="tr-TR" dirty="0" smtClean="0"/>
              <a:t>RUTİN </a:t>
            </a:r>
            <a:r>
              <a:rPr lang="tr-TR" dirty="0"/>
              <a:t>İŞLERİN GÖRÜLMESİNDE İNSAN UNSURUNUN MAKİNELERE EK OLARAK NASIL BİR BİÇİMDE ETKİN KULLANILABİLİR</a:t>
            </a:r>
            <a:r>
              <a:rPr lang="tr-TR" dirty="0" smtClean="0"/>
              <a:t>? </a:t>
            </a:r>
          </a:p>
          <a:p>
            <a:r>
              <a:rPr lang="tr-TR" dirty="0" smtClean="0"/>
              <a:t>FORMAL </a:t>
            </a:r>
            <a:r>
              <a:rPr lang="tr-TR" dirty="0"/>
              <a:t>ORGANİZASYON YAPISININ OLUŞTURULMASI NASIL SAĞLANABİLİR</a:t>
            </a:r>
            <a:r>
              <a:rPr lang="tr-TR" dirty="0" smtClean="0"/>
              <a:t>? </a:t>
            </a:r>
            <a:endParaRPr lang="tr-TR" dirty="0"/>
          </a:p>
          <a:p>
            <a:r>
              <a:rPr lang="tr-TR" dirty="0"/>
              <a:t>ETKİNİK VE VERİMLİLİK ARTIRMAK İÇİN HANGİ İLKELERE UYULMALIDIR?</a:t>
            </a:r>
          </a:p>
          <a:p>
            <a:pPr marL="0" indent="0">
              <a:buNone/>
            </a:pPr>
            <a:endParaRPr lang="tr-TR" dirty="0" smtClean="0"/>
          </a:p>
          <a:p>
            <a:pPr marL="0" indent="0">
              <a:buNone/>
            </a:pPr>
            <a:r>
              <a:rPr lang="tr-TR" dirty="0" smtClean="0"/>
              <a:t>SORULARINA </a:t>
            </a:r>
            <a:r>
              <a:rPr lang="tr-TR" dirty="0"/>
              <a:t>CEVAP </a:t>
            </a:r>
            <a:r>
              <a:rPr lang="tr-TR" dirty="0" smtClean="0"/>
              <a:t>ARARLAR…</a:t>
            </a:r>
            <a:endParaRPr lang="tr-TR" dirty="0"/>
          </a:p>
          <a:p>
            <a:endParaRPr lang="tr-TR" dirty="0"/>
          </a:p>
          <a:p>
            <a:endParaRPr lang="tr-TR" dirty="0"/>
          </a:p>
          <a:p>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KLASİK </a:t>
            </a:r>
            <a:r>
              <a:rPr lang="tr-TR" dirty="0"/>
              <a:t>TEORİLERİN ORTAK ÖZELLİKLERİ</a:t>
            </a:r>
          </a:p>
        </p:txBody>
      </p:sp>
      <p:sp>
        <p:nvSpPr>
          <p:cNvPr id="3" name="İçerik Yer Tutucusu 2"/>
          <p:cNvSpPr>
            <a:spLocks noGrp="1"/>
          </p:cNvSpPr>
          <p:nvPr>
            <p:ph idx="1"/>
          </p:nvPr>
        </p:nvSpPr>
        <p:spPr/>
        <p:txBody>
          <a:bodyPr>
            <a:normAutofit fontScale="40000" lnSpcReduction="20000"/>
          </a:bodyPr>
          <a:lstStyle/>
          <a:p>
            <a:r>
              <a:rPr lang="tr-TR" sz="4500" dirty="0" smtClean="0"/>
              <a:t>en iyi bir organizasyon yapısı ve yönetim tarzı için uyulması gereken ilkeleri belirlemek</a:t>
            </a:r>
          </a:p>
          <a:p>
            <a:r>
              <a:rPr lang="tr-TR" sz="4500" dirty="0" smtClean="0"/>
              <a:t>üniversal ilkeler yaklaşımı savunucuları olarak anılırlar</a:t>
            </a:r>
          </a:p>
          <a:p>
            <a:r>
              <a:rPr lang="tr-TR" sz="4500" dirty="0" smtClean="0"/>
              <a:t>insan faktörünün arka planda olması</a:t>
            </a:r>
          </a:p>
          <a:p>
            <a:r>
              <a:rPr lang="tr-TR" sz="4500" dirty="0" smtClean="0"/>
              <a:t>hakim mekanik yapı</a:t>
            </a:r>
          </a:p>
          <a:p>
            <a:r>
              <a:rPr lang="tr-TR" sz="4500" dirty="0" smtClean="0"/>
              <a:t>rasyonellik ve mekanik süreçler önceliklidir.</a:t>
            </a:r>
          </a:p>
          <a:p>
            <a:r>
              <a:rPr lang="tr-TR" sz="4500" dirty="0" smtClean="0"/>
              <a:t>(makine –insan ilişkilerinde rasyonellik, işlerin tasarımında rasyonellik, pasif insan, bekleneni yapan insan)</a:t>
            </a:r>
          </a:p>
          <a:p>
            <a:r>
              <a:rPr lang="tr-TR" sz="4500" dirty="0" smtClean="0"/>
              <a:t>kapalı sistem anlayışı benimsenir (dış çevre şartlarına ve organizasyonun değişen şatlara nasıl uyabileceği konusunda durmamıştır.</a:t>
            </a:r>
          </a:p>
          <a:p>
            <a:endParaRPr lang="tr-TR" dirty="0"/>
          </a:p>
        </p:txBody>
      </p:sp>
    </p:spTree>
    <p:extLst>
      <p:ext uri="{BB962C8B-B14F-4D97-AF65-F5344CB8AC3E}">
        <p14:creationId xmlns:p14="http://schemas.microsoft.com/office/powerpoint/2010/main" val="393165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a:t>KLASİK (GELENEKSEL) ORGANİZASYON </a:t>
            </a:r>
            <a:r>
              <a:rPr lang="tr-TR" sz="2800" dirty="0" smtClean="0"/>
              <a:t>TEORİLERİ</a:t>
            </a:r>
            <a:r>
              <a:rPr lang="tr-TR" sz="2800" dirty="0"/>
              <a:t/>
            </a:r>
            <a:br>
              <a:rPr lang="tr-TR" sz="2800" dirty="0"/>
            </a:br>
            <a:endParaRPr lang="tr-TR" sz="2800" dirty="0"/>
          </a:p>
        </p:txBody>
      </p:sp>
      <p:sp>
        <p:nvSpPr>
          <p:cNvPr id="3" name="İçerik Yer Tutucusu 2"/>
          <p:cNvSpPr>
            <a:spLocks noGrp="1"/>
          </p:cNvSpPr>
          <p:nvPr>
            <p:ph idx="1"/>
          </p:nvPr>
        </p:nvSpPr>
        <p:spPr/>
        <p:txBody>
          <a:bodyPr>
            <a:normAutofit/>
          </a:bodyPr>
          <a:lstStyle/>
          <a:p>
            <a:pPr marL="0" indent="0">
              <a:buNone/>
            </a:pPr>
            <a:endParaRPr lang="tr-TR" sz="2600" dirty="0"/>
          </a:p>
          <a:p>
            <a:r>
              <a:rPr lang="tr-TR" sz="2600" dirty="0"/>
              <a:t>1- BİLİMSEL YÖNETİM </a:t>
            </a:r>
            <a:r>
              <a:rPr lang="tr-TR" sz="2600" dirty="0" smtClean="0"/>
              <a:t>YAKLAŞIMI (TAYLOR)</a:t>
            </a:r>
            <a:endParaRPr lang="tr-TR" sz="2600" dirty="0"/>
          </a:p>
          <a:p>
            <a:r>
              <a:rPr lang="tr-TR" sz="2600" dirty="0"/>
              <a:t>2- YÖNETİM SÜRECİ </a:t>
            </a:r>
            <a:r>
              <a:rPr lang="tr-TR" sz="2600" dirty="0" smtClean="0"/>
              <a:t>YAKLAŞIMI (FAYOL)</a:t>
            </a:r>
            <a:endParaRPr lang="tr-TR" sz="2600" dirty="0"/>
          </a:p>
          <a:p>
            <a:r>
              <a:rPr lang="tr-TR" sz="2600" dirty="0"/>
              <a:t>3- BÜROKRASİ </a:t>
            </a:r>
            <a:r>
              <a:rPr lang="tr-TR" sz="2600" dirty="0" smtClean="0"/>
              <a:t>YAKLAŞIMI (WEBER)</a:t>
            </a:r>
            <a:endParaRPr lang="tr-TR" sz="2600" dirty="0"/>
          </a:p>
        </p:txBody>
      </p:sp>
    </p:spTree>
    <p:extLst>
      <p:ext uri="{BB962C8B-B14F-4D97-AF65-F5344CB8AC3E}">
        <p14:creationId xmlns:p14="http://schemas.microsoft.com/office/powerpoint/2010/main" val="86347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1- BİLİMSEL YÖNETİM YAKLAŞIMI</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Birinci Dünya Savaşı’ndan önceki yıllarda Amerikan ekonomisindeki hızlı büyümeye karşılık kullanılan üretim tekniklerinin verimlilik açısından bilimsel olmadığı görüşü Taylor’u bu konuda araştırmaya </a:t>
            </a:r>
            <a:r>
              <a:rPr lang="tr-TR" dirty="0" err="1"/>
              <a:t>sevketmiştir</a:t>
            </a:r>
            <a:r>
              <a:rPr lang="tr-TR" dirty="0"/>
              <a:t>. İşlerin dizaynı ve yapılma şeklinin mühendislik açısından bilimsel olarak incelenerek yeniden düzenlenmesi ile hem verimliliğin artacağına, hem de işletme ve işçilerin bu yeni düzenden daha fazla pay elde edeceklerine inanan Taylor, iş görme yöntemi, işçi işveren ilişkileri, işçilerin iş ortamındaki tutumları vb. konularda çeşitli görüşler geliştirmiştir. </a:t>
            </a:r>
          </a:p>
          <a:p>
            <a:pPr marL="0" indent="0" algn="just">
              <a:buNone/>
            </a:pPr>
            <a:endParaRPr lang="tr-TR" sz="3000" dirty="0" smtClean="0"/>
          </a:p>
        </p:txBody>
      </p:sp>
    </p:spTree>
    <p:extLst>
      <p:ext uri="{BB962C8B-B14F-4D97-AF65-F5344CB8AC3E}">
        <p14:creationId xmlns:p14="http://schemas.microsoft.com/office/powerpoint/2010/main" val="5287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a:t> </a:t>
            </a:r>
            <a:r>
              <a:rPr lang="tr-TR" sz="2800" dirty="0" smtClean="0"/>
              <a:t>Taylor’un </a:t>
            </a:r>
            <a:r>
              <a:rPr lang="tr-TR" sz="2800" dirty="0"/>
              <a:t>İşçi – İşveren (Yönetici) İlişkileri Hakkındaki Düşünceleri </a:t>
            </a:r>
            <a:endParaRPr lang="tr-TR" sz="2800" dirty="0"/>
          </a:p>
        </p:txBody>
      </p:sp>
      <p:sp>
        <p:nvSpPr>
          <p:cNvPr id="3" name="İçerik Yer Tutucusu 2"/>
          <p:cNvSpPr>
            <a:spLocks noGrp="1"/>
          </p:cNvSpPr>
          <p:nvPr>
            <p:ph idx="1"/>
          </p:nvPr>
        </p:nvSpPr>
        <p:spPr/>
        <p:txBody>
          <a:bodyPr/>
          <a:lstStyle/>
          <a:p>
            <a:r>
              <a:rPr lang="tr-TR" dirty="0"/>
              <a:t>Fizyolojik örgüt kuramının kurucusu Taylor, “kimse bir tek bireyin en fazla refahı, ancak maksimum bireysel verimliliğe ulaşarak, yani, en fazla günlük üretimi gerçekleştirerek sağlayabileceğini inkar edemez” </a:t>
            </a:r>
          </a:p>
          <a:p>
            <a:r>
              <a:rPr lang="tr-TR" dirty="0"/>
              <a:t> “Maksimum refaha maksimum verimlilikle ulaşılır” </a:t>
            </a:r>
          </a:p>
          <a:p>
            <a:endParaRPr lang="tr-TR" dirty="0"/>
          </a:p>
        </p:txBody>
      </p:sp>
    </p:spTree>
    <p:extLst>
      <p:ext uri="{BB962C8B-B14F-4D97-AF65-F5344CB8AC3E}">
        <p14:creationId xmlns:p14="http://schemas.microsoft.com/office/powerpoint/2010/main" val="221952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endParaRPr lang="tr-TR" sz="2800" dirty="0"/>
          </a:p>
        </p:txBody>
      </p:sp>
      <p:sp>
        <p:nvSpPr>
          <p:cNvPr id="3" name="İçerik Yer Tutucusu 2"/>
          <p:cNvSpPr>
            <a:spLocks noGrp="1"/>
          </p:cNvSpPr>
          <p:nvPr>
            <p:ph idx="1"/>
          </p:nvPr>
        </p:nvSpPr>
        <p:spPr/>
        <p:txBody>
          <a:bodyPr>
            <a:normAutofit fontScale="47500" lnSpcReduction="20000"/>
          </a:bodyPr>
          <a:lstStyle/>
          <a:p>
            <a:endParaRPr lang="tr-TR" dirty="0"/>
          </a:p>
          <a:p>
            <a:r>
              <a:rPr lang="tr-TR" sz="4000" dirty="0"/>
              <a:t> “Yönetimin temel hedefi, tüm çalışanların tek tek maksimum refahını sağlamaya bağlı olarak işverenin maksimum refahını sağlamak olmalıdır.” Sanayi dünyasında işçi örgütleri ve işveren örgütlerinin büyük bölümü karşılıklı çatışmayla çıkarlarını </a:t>
            </a:r>
            <a:r>
              <a:rPr lang="tr-TR" sz="4000" dirty="0" err="1"/>
              <a:t>azamileştirme</a:t>
            </a:r>
            <a:r>
              <a:rPr lang="tr-TR" sz="4000" dirty="0"/>
              <a:t> yönünde bir tavır içindeydiler. İşçi ve işverenin temel çıkarlarının ister istemez zıt olduğu görüşü egemen durumdaydı. </a:t>
            </a:r>
          </a:p>
          <a:p>
            <a:r>
              <a:rPr lang="tr-TR" sz="4000" dirty="0"/>
              <a:t>Taylor, bilimsel yönetim yaklaşımıyla, esasta bu iki grubun çıkarlarının aynı olduğunu ileri sürmüştür. Buna göre, uzun vadede işçinin refahıyla bütünleştirilmedikçe işverenin refahı sağlanamayacaktır. Bu şekilde hem işçi en çok istediği yüksek ücreti alabilecek, hem de işveren üretimini istediği gibi düşük işgücü maliyetiyle gerçekleştirebilecektir.</a:t>
            </a:r>
          </a:p>
        </p:txBody>
      </p:sp>
    </p:spTree>
    <p:extLst>
      <p:ext uri="{BB962C8B-B14F-4D97-AF65-F5344CB8AC3E}">
        <p14:creationId xmlns:p14="http://schemas.microsoft.com/office/powerpoint/2010/main" val="316937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85000" lnSpcReduction="10000"/>
          </a:bodyPr>
          <a:lstStyle/>
          <a:p>
            <a:endParaRPr lang="tr-TR" dirty="0" smtClean="0"/>
          </a:p>
          <a:p>
            <a:r>
              <a:rPr lang="tr-TR" dirty="0"/>
              <a:t>O döneme kadar yönetim dünyasında genel kabul gören anlayış, işçi ile işverenin beklentilerinin uyuşmadığı yönündeydi. İşverenler daha az sermaye ve maliyet ile yüksek üretim ve kâr beklerken, </a:t>
            </a:r>
            <a:r>
              <a:rPr lang="tr-TR" dirty="0" err="1"/>
              <a:t>işgörenler</a:t>
            </a:r>
            <a:r>
              <a:rPr lang="tr-TR" dirty="0"/>
              <a:t> daha az çalışma ve yorulma karşılığında daha yüksek ücret talep etmekteydiler. Doğal olarak işçilik giderleri işverenin maliyetleri üzerinde baskı oluştururken, gelir arttırıcı öncelikli tedbir, işçi maliyetlerinin düşürülmesi yönünde olmaktaydı. İşçilerin doğru dürüst bir iş güvenceleri yoktu ve daha çok çalışmalarına rağmen gelir yaratma yönünde beklediklerini bulamıyorlardı. Bu durum çalışanlar üzerinde önemli olumsuz sonuçlara yol açmakta idi. </a:t>
            </a:r>
          </a:p>
          <a:p>
            <a:r>
              <a:rPr lang="tr-TR" dirty="0"/>
              <a:t>O’na göre bilimsel yöntemin uygulanmasıyla, “... az ya da çok açık bir mücadele,  kuşkuyla etrafı  gözetlemenin  yerini  işçiler  ve  yönetim  arasında  genel, dostça  bir  işbirliği” almaktadır</a:t>
            </a:r>
          </a:p>
        </p:txBody>
      </p:sp>
    </p:spTree>
    <p:extLst>
      <p:ext uri="{BB962C8B-B14F-4D97-AF65-F5344CB8AC3E}">
        <p14:creationId xmlns:p14="http://schemas.microsoft.com/office/powerpoint/2010/main" val="2770462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46539"/>
            <a:ext cx="9603275" cy="1307216"/>
          </a:xfrm>
        </p:spPr>
        <p:txBody>
          <a:bodyPr>
            <a:normAutofit fontScale="90000"/>
          </a:bodyPr>
          <a:lstStyle/>
          <a:p>
            <a:pPr algn="ctr"/>
            <a:r>
              <a:rPr lang="tr-TR" sz="2800" dirty="0" smtClean="0"/>
              <a:t/>
            </a:r>
            <a:br>
              <a:rPr lang="tr-TR" sz="2800" dirty="0" smtClean="0"/>
            </a:br>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endParaRPr lang="tr-TR" dirty="0"/>
          </a:p>
          <a:p>
            <a:r>
              <a:rPr lang="tr-TR" dirty="0"/>
              <a:t>Yönetim için öncelikli problemin, tüm işçilerin en fazla gayretini sağlamak olduğu söylenebilir. Yönetimin en iyi türü, işçinin en gayretli çalıştığı, karşılığında da işverenden bazı özel mükafatlar aldığı yönetim türü olarak tanımlanabilir. Gayret ve mükafat yönteminde pratik olarak tüm problem işçiye bırakılmışken, bilimsel yönetimde tam yarısı yönetime bırakılmıştır. Bu şekilde yönetim ile çalışanların tam anlamıyla aynı amaç etrafında birleşmeleri ve uyum içinde çalışmaları gerekliliği ortaya çıkmaktadır. </a:t>
            </a:r>
          </a:p>
          <a:p>
            <a:r>
              <a:rPr lang="tr-TR" dirty="0"/>
              <a:t>Taylor’a göre; işin bilimsel kurallara uygun olarak yapılabilmesi sıradan herhangi bir yönetim yaklaşımından farklı olarak yönetim ve çalışanlar arasında daha dengeli bir sorumluluk paylaşımının sağlanmasına bağlıdır. Çalışmaların işbirliği ve uyum içinde yürütülmesi, elde edilmesi umulan sonuçlara da kolay ulaşılmasını sağlamak için önem </a:t>
            </a:r>
            <a:r>
              <a:rPr lang="tr-TR" dirty="0" err="1"/>
              <a:t>taşımaktadıR</a:t>
            </a:r>
            <a:r>
              <a:rPr lang="tr-TR" dirty="0"/>
              <a:t>. Ayrıca Taylor geliştirilen yeni yöntem ve sistemler konusunda üst yönetimin tam anlamıyla ikna edilmesi gerekliliğini de önemle vurgulamaktadır. Taylor sanayide çalışan işçilerin ekonomik olarak kullanılmadıklarını gözlemlemiştir </a:t>
            </a:r>
          </a:p>
        </p:txBody>
      </p:sp>
    </p:spTree>
    <p:extLst>
      <p:ext uri="{BB962C8B-B14F-4D97-AF65-F5344CB8AC3E}">
        <p14:creationId xmlns:p14="http://schemas.microsoft.com/office/powerpoint/2010/main" val="12165063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274</TotalTime>
  <Words>947</Words>
  <Application>Microsoft Office PowerPoint</Application>
  <PresentationFormat>Geniş ekran</PresentationFormat>
  <Paragraphs>59</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Gill Sans MT</vt:lpstr>
      <vt:lpstr>Gallery</vt:lpstr>
      <vt:lpstr>KLASİK (GELENEKSEL) ORGANİZASYON TEORİSİ </vt:lpstr>
      <vt:lpstr> KLASİK TEORİNİN YANITLAMAYA ÇALIŞTIĞI SORULAR</vt:lpstr>
      <vt:lpstr> KLASİK TEORİLERİN ORTAK ÖZELLİKLERİ</vt:lpstr>
      <vt:lpstr> KLASİK (GELENEKSEL) ORGANİZASYON TEORİLERİ </vt:lpstr>
      <vt:lpstr> 1- BİLİMSEL YÖNETİM YAKLAŞIMI </vt:lpstr>
      <vt:lpstr>  Taylor’un İşçi – İşveren (Yönetici) İlişkileri Hakkındaki Düşünceleri </vt:lpstr>
      <vt:lpstr> </vt:lpstr>
      <vt:lpstr> </vt:lpstr>
      <vt:lpstr>   </vt:lpstr>
      <vt:lpstr> </vt:lpstr>
      <vt:lpstr> </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8</cp:revision>
  <dcterms:created xsi:type="dcterms:W3CDTF">2020-01-16T09:17:34Z</dcterms:created>
  <dcterms:modified xsi:type="dcterms:W3CDTF">2020-01-17T09:17:59Z</dcterms:modified>
</cp:coreProperties>
</file>