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4" r:id="rId29"/>
    <p:sldId id="282" r:id="rId30"/>
    <p:sldId id="285"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48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D56171-76D0-4053-9341-E7DFEF2ADC7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B1AC5F3-5DA9-494D-92B3-6D376364D5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FD4645B-550F-4E17-B749-8E1125DCA462}"/>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5" name="Alt Bilgi Yer Tutucusu 4">
            <a:extLst>
              <a:ext uri="{FF2B5EF4-FFF2-40B4-BE49-F238E27FC236}">
                <a16:creationId xmlns:a16="http://schemas.microsoft.com/office/drawing/2014/main" id="{3F568F01-73B3-4AC2-A1D2-B1291C4778D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0888ECF-A9EA-408E-A7E2-557984CA0F82}"/>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3884568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BDB94D-83C7-4541-94FD-5DC443E1B12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B4A077C-D061-43D1-A439-8B7E1F77939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AB60FCF-DDD6-420F-B30E-E3E1B45E051A}"/>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5" name="Alt Bilgi Yer Tutucusu 4">
            <a:extLst>
              <a:ext uri="{FF2B5EF4-FFF2-40B4-BE49-F238E27FC236}">
                <a16:creationId xmlns:a16="http://schemas.microsoft.com/office/drawing/2014/main" id="{1CB246DB-BF92-48FE-83D0-1FF9E816B45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56673E-CFD2-4184-A801-B4C4EEBC1326}"/>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849883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1E95EF-8ECF-4A3E-A9DD-E3D22D1F3A2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9909A7B-E040-4F6D-B3ED-22C7332B5BB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41D6839-E845-4FCA-A580-FC893966D2E7}"/>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5" name="Alt Bilgi Yer Tutucusu 4">
            <a:extLst>
              <a:ext uri="{FF2B5EF4-FFF2-40B4-BE49-F238E27FC236}">
                <a16:creationId xmlns:a16="http://schemas.microsoft.com/office/drawing/2014/main" id="{0F0B7B9A-67BD-4EF9-AC76-6F48A9E9247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E1C4BD3-C254-4611-9BEF-F6EB1C3629A4}"/>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556554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A52B75-EE70-4CA5-B83C-AB0E58A9874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A9153B1-97A9-4FF9-B076-CA2432859DB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CA2C6AA-E899-434B-BFB1-CEF482B3D977}"/>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5" name="Alt Bilgi Yer Tutucusu 4">
            <a:extLst>
              <a:ext uri="{FF2B5EF4-FFF2-40B4-BE49-F238E27FC236}">
                <a16:creationId xmlns:a16="http://schemas.microsoft.com/office/drawing/2014/main" id="{03A33FB0-C2AA-4CBC-B9C2-8E9879A2470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546B964-7C0D-49D4-BCDE-9070C24BC97F}"/>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720331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554F5E-10E0-4389-992C-DBC51178A5C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BDA5B56-63B5-47B5-968C-B5F92F4A11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63FA890-84C9-446D-B0F1-70078DB368DE}"/>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5" name="Alt Bilgi Yer Tutucusu 4">
            <a:extLst>
              <a:ext uri="{FF2B5EF4-FFF2-40B4-BE49-F238E27FC236}">
                <a16:creationId xmlns:a16="http://schemas.microsoft.com/office/drawing/2014/main" id="{7D142D79-F98A-4D67-B84D-BB36E90CEDD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C8F8CBB-D3CC-4D75-B46F-34284FCB4994}"/>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2339175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3075E-9AC2-4A8F-9475-CB4B2998A7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1623E4A-A3CF-43D7-B9D7-1F362A005AC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071E3A1-A424-480D-82D9-B043C57DD41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7CB8A52-15F2-477E-8132-58F2C92B9CD8}"/>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6" name="Alt Bilgi Yer Tutucusu 5">
            <a:extLst>
              <a:ext uri="{FF2B5EF4-FFF2-40B4-BE49-F238E27FC236}">
                <a16:creationId xmlns:a16="http://schemas.microsoft.com/office/drawing/2014/main" id="{41FDBAA2-8BE7-453C-BB01-C6020B0E627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9B1B23B-2E29-41DB-A170-8B2FDBEBED73}"/>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4006757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50D3074-7CDE-4A6F-91C1-9C1E50DB79C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F1E5046-7BA8-4E37-A9B6-F0D8BE37FC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A782E80-D6AC-4398-B859-ED9E98AF012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5040006-A9EA-466E-B23A-268DC63FC8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FDA131D-EA3C-417A-AD1F-34E9C249FAE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0645E24-3AF5-4EC3-8133-7D74AA1F93F5}"/>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8" name="Alt Bilgi Yer Tutucusu 7">
            <a:extLst>
              <a:ext uri="{FF2B5EF4-FFF2-40B4-BE49-F238E27FC236}">
                <a16:creationId xmlns:a16="http://schemas.microsoft.com/office/drawing/2014/main" id="{1078A8E2-CA38-454D-9640-349EF03C396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F0A4D9B-FDD3-43D6-9F1F-742B44122BF2}"/>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366454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8C0DF32-117B-4C1C-B2AD-1BC0CC192C8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ADD318A-6F9E-410F-879C-98B033323339}"/>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4" name="Alt Bilgi Yer Tutucusu 3">
            <a:extLst>
              <a:ext uri="{FF2B5EF4-FFF2-40B4-BE49-F238E27FC236}">
                <a16:creationId xmlns:a16="http://schemas.microsoft.com/office/drawing/2014/main" id="{71FD5E99-B7C0-4360-BDBD-7DB43565B8A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A77DF64-277F-48B0-9150-F7FC51BE7D1D}"/>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1670454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DD8A162-225F-45D7-85E8-55F29EED3DE3}"/>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3" name="Alt Bilgi Yer Tutucusu 2">
            <a:extLst>
              <a:ext uri="{FF2B5EF4-FFF2-40B4-BE49-F238E27FC236}">
                <a16:creationId xmlns:a16="http://schemas.microsoft.com/office/drawing/2014/main" id="{197754C4-7E63-49B5-B4C8-C8F96AACCAB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A186560-AA66-4E3F-8BFD-8236EED293D1}"/>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688889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B769F7C-1662-4BF2-8E8C-2A8C5456345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2D8A60B-53D4-4149-9206-B1EA83FBE8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E9F5C25-32EF-4505-A884-1D9216019E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D3F99AD-0BF8-48BE-A78E-8794BB2EA216}"/>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6" name="Alt Bilgi Yer Tutucusu 5">
            <a:extLst>
              <a:ext uri="{FF2B5EF4-FFF2-40B4-BE49-F238E27FC236}">
                <a16:creationId xmlns:a16="http://schemas.microsoft.com/office/drawing/2014/main" id="{47D67F32-6C5C-4CB5-AA0C-DFC3880C3C7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254C9F5-255E-4D90-A4FA-83537DF3A60A}"/>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3042494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6AF853E-82C1-4CD9-A7B5-EA68160CEDC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A4DBED3-9A54-4D34-9A01-5C17709AB4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057B6A7-F9C9-4D2F-A919-C88FB32BFF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62C9C2E-A6B8-46CF-B7E5-50264A1D59A1}"/>
              </a:ext>
            </a:extLst>
          </p:cNvPr>
          <p:cNvSpPr>
            <a:spLocks noGrp="1"/>
          </p:cNvSpPr>
          <p:nvPr>
            <p:ph type="dt" sz="half" idx="10"/>
          </p:nvPr>
        </p:nvSpPr>
        <p:spPr/>
        <p:txBody>
          <a:bodyPr/>
          <a:lstStyle/>
          <a:p>
            <a:fld id="{130FE351-4006-4764-A39D-62AAEF953266}" type="datetimeFigureOut">
              <a:rPr lang="tr-TR" smtClean="0"/>
              <a:t>4.12.2019</a:t>
            </a:fld>
            <a:endParaRPr lang="tr-TR"/>
          </a:p>
        </p:txBody>
      </p:sp>
      <p:sp>
        <p:nvSpPr>
          <p:cNvPr id="6" name="Alt Bilgi Yer Tutucusu 5">
            <a:extLst>
              <a:ext uri="{FF2B5EF4-FFF2-40B4-BE49-F238E27FC236}">
                <a16:creationId xmlns:a16="http://schemas.microsoft.com/office/drawing/2014/main" id="{D868BB92-D37E-43CC-9469-765BD00C396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B43DA50-1D0D-4CB4-8046-4A210C66CCA2}"/>
              </a:ext>
            </a:extLst>
          </p:cNvPr>
          <p:cNvSpPr>
            <a:spLocks noGrp="1"/>
          </p:cNvSpPr>
          <p:nvPr>
            <p:ph type="sldNum" sz="quarter" idx="12"/>
          </p:nvPr>
        </p:nvSpPr>
        <p:spPr/>
        <p:txBody>
          <a:bodyPr/>
          <a:lstStyle/>
          <a:p>
            <a:fld id="{EB81B517-B662-4002-BE6D-001629A2F38D}" type="slidenum">
              <a:rPr lang="tr-TR" smtClean="0"/>
              <a:t>‹#›</a:t>
            </a:fld>
            <a:endParaRPr lang="tr-TR"/>
          </a:p>
        </p:txBody>
      </p:sp>
    </p:spTree>
    <p:extLst>
      <p:ext uri="{BB962C8B-B14F-4D97-AF65-F5344CB8AC3E}">
        <p14:creationId xmlns:p14="http://schemas.microsoft.com/office/powerpoint/2010/main" val="4187843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7C94B3B-5EF0-4B05-967A-0B66BF79E5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5D04CC5-A0BA-4A90-8920-EDE37A4DA5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6AF1CEA-84DA-4B44-8293-533E88C218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0FE351-4006-4764-A39D-62AAEF953266}" type="datetimeFigureOut">
              <a:rPr lang="tr-TR" smtClean="0"/>
              <a:t>4.12.2019</a:t>
            </a:fld>
            <a:endParaRPr lang="tr-TR"/>
          </a:p>
        </p:txBody>
      </p:sp>
      <p:sp>
        <p:nvSpPr>
          <p:cNvPr id="5" name="Alt Bilgi Yer Tutucusu 4">
            <a:extLst>
              <a:ext uri="{FF2B5EF4-FFF2-40B4-BE49-F238E27FC236}">
                <a16:creationId xmlns:a16="http://schemas.microsoft.com/office/drawing/2014/main" id="{3B6F5EA5-2C38-416C-BCD0-A372825E51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80252D0-1D3A-4A85-9C18-D0C108A364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1B517-B662-4002-BE6D-001629A2F38D}" type="slidenum">
              <a:rPr lang="tr-TR" smtClean="0"/>
              <a:t>‹#›</a:t>
            </a:fld>
            <a:endParaRPr lang="tr-TR"/>
          </a:p>
        </p:txBody>
      </p:sp>
    </p:spTree>
    <p:extLst>
      <p:ext uri="{BB962C8B-B14F-4D97-AF65-F5344CB8AC3E}">
        <p14:creationId xmlns:p14="http://schemas.microsoft.com/office/powerpoint/2010/main" val="171282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562AAB-8C94-4B3F-92C1-C3D50AAA7483}"/>
              </a:ext>
            </a:extLst>
          </p:cNvPr>
          <p:cNvSpPr>
            <a:spLocks noGrp="1"/>
          </p:cNvSpPr>
          <p:nvPr>
            <p:ph type="ctrTitle"/>
          </p:nvPr>
        </p:nvSpPr>
        <p:spPr>
          <a:xfrm>
            <a:off x="1524000" y="1122362"/>
            <a:ext cx="9144000" cy="2870797"/>
          </a:xfrm>
        </p:spPr>
        <p:txBody>
          <a:bodyPr/>
          <a:lstStyle/>
          <a:p>
            <a:r>
              <a:rPr lang="tr-TR" b="1" dirty="0"/>
              <a:t>OKUMA VE YAZMA ALIŞKANLIĞI</a:t>
            </a:r>
          </a:p>
        </p:txBody>
      </p:sp>
    </p:spTree>
    <p:extLst>
      <p:ext uri="{BB962C8B-B14F-4D97-AF65-F5344CB8AC3E}">
        <p14:creationId xmlns:p14="http://schemas.microsoft.com/office/powerpoint/2010/main" val="1145374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2B7826F-77A2-4E5D-BBCC-1E6CD6D3D974}"/>
              </a:ext>
            </a:extLst>
          </p:cNvPr>
          <p:cNvSpPr>
            <a:spLocks noGrp="1"/>
          </p:cNvSpPr>
          <p:nvPr>
            <p:ph type="title"/>
          </p:nvPr>
        </p:nvSpPr>
        <p:spPr>
          <a:xfrm>
            <a:off x="838200" y="365125"/>
            <a:ext cx="10515600" cy="1144893"/>
          </a:xfrm>
        </p:spPr>
        <p:txBody>
          <a:bodyPr/>
          <a:lstStyle/>
          <a:p>
            <a:r>
              <a:rPr lang="tr-TR" dirty="0">
                <a:solidFill>
                  <a:srgbClr val="FF0000"/>
                </a:solidFill>
              </a:rPr>
              <a:t>Okuma ve Yazma Alışkanlığını Geliştirme</a:t>
            </a:r>
            <a:endParaRPr lang="tr-TR" dirty="0"/>
          </a:p>
        </p:txBody>
      </p:sp>
      <p:sp>
        <p:nvSpPr>
          <p:cNvPr id="3" name="İçerik Yer Tutucusu 2">
            <a:extLst>
              <a:ext uri="{FF2B5EF4-FFF2-40B4-BE49-F238E27FC236}">
                <a16:creationId xmlns:a16="http://schemas.microsoft.com/office/drawing/2014/main" id="{E1BDCF85-9870-40E0-AD92-344CEC30C1CC}"/>
              </a:ext>
            </a:extLst>
          </p:cNvPr>
          <p:cNvSpPr>
            <a:spLocks noGrp="1"/>
          </p:cNvSpPr>
          <p:nvPr>
            <p:ph idx="1"/>
          </p:nvPr>
        </p:nvSpPr>
        <p:spPr/>
        <p:txBody>
          <a:bodyPr/>
          <a:lstStyle/>
          <a:p>
            <a:r>
              <a:rPr lang="tr-TR" dirty="0">
                <a:solidFill>
                  <a:srgbClr val="FF0000"/>
                </a:solidFill>
              </a:rPr>
              <a:t>3) Bağımsız Okuma Yazma</a:t>
            </a:r>
          </a:p>
          <a:p>
            <a:r>
              <a:rPr lang="tr-TR" dirty="0"/>
              <a:t>Okumanın önemini bilir ve çeşitli metinleri okur.</a:t>
            </a:r>
          </a:p>
          <a:p>
            <a:r>
              <a:rPr lang="tr-TR" dirty="0"/>
              <a:t>Kelimeler tanımak ve anlamlarını öğrenmek için çeşitli yöntem ve teknikler kullanır.</a:t>
            </a:r>
          </a:p>
          <a:p>
            <a:r>
              <a:rPr lang="tr-TR" dirty="0"/>
              <a:t>Bir hikayede neler olacağını önceden tahmin edebilir.</a:t>
            </a:r>
          </a:p>
          <a:p>
            <a:r>
              <a:rPr lang="tr-TR" dirty="0"/>
              <a:t>Kitapta anlatılanlarla kendi bilgi ve deneyimleri arasında ilişki kurabilir.</a:t>
            </a:r>
          </a:p>
          <a:p>
            <a:r>
              <a:rPr lang="tr-TR" dirty="0"/>
              <a:t>Kitapta kendisine göre yeni olanları belirler.</a:t>
            </a:r>
          </a:p>
          <a:p>
            <a:r>
              <a:rPr lang="tr-TR" dirty="0"/>
              <a:t>Okumayı sürdürdükçe düşünme, anlama, sorgulama, öğrenmeyi öğrenme, bilgi üretme ve sorun çözme becerilerini giderek geliştirir.</a:t>
            </a:r>
          </a:p>
        </p:txBody>
      </p:sp>
    </p:spTree>
    <p:extLst>
      <p:ext uri="{BB962C8B-B14F-4D97-AF65-F5344CB8AC3E}">
        <p14:creationId xmlns:p14="http://schemas.microsoft.com/office/powerpoint/2010/main" val="3223510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4E6E95-BAD2-4C7A-AAE9-C776285223BC}"/>
              </a:ext>
            </a:extLst>
          </p:cNvPr>
          <p:cNvSpPr>
            <a:spLocks noGrp="1"/>
          </p:cNvSpPr>
          <p:nvPr>
            <p:ph type="title"/>
          </p:nvPr>
        </p:nvSpPr>
        <p:spPr>
          <a:xfrm>
            <a:off x="838200" y="365126"/>
            <a:ext cx="10515600" cy="591219"/>
          </a:xfrm>
        </p:spPr>
        <p:txBody>
          <a:bodyPr>
            <a:normAutofit/>
          </a:bodyPr>
          <a:lstStyle/>
          <a:p>
            <a:r>
              <a:rPr lang="tr-TR" sz="3600" b="1" dirty="0">
                <a:solidFill>
                  <a:srgbClr val="FF0000"/>
                </a:solidFill>
              </a:rPr>
              <a:t>OKUMA ETKİNLİKLERİ</a:t>
            </a:r>
          </a:p>
        </p:txBody>
      </p:sp>
      <p:sp>
        <p:nvSpPr>
          <p:cNvPr id="3" name="İçerik Yer Tutucusu 2">
            <a:extLst>
              <a:ext uri="{FF2B5EF4-FFF2-40B4-BE49-F238E27FC236}">
                <a16:creationId xmlns:a16="http://schemas.microsoft.com/office/drawing/2014/main" id="{63615745-450A-42B2-B797-DCF6B048AC64}"/>
              </a:ext>
            </a:extLst>
          </p:cNvPr>
          <p:cNvSpPr>
            <a:spLocks noGrp="1"/>
          </p:cNvSpPr>
          <p:nvPr>
            <p:ph idx="1"/>
          </p:nvPr>
        </p:nvSpPr>
        <p:spPr>
          <a:xfrm>
            <a:off x="142613" y="956346"/>
            <a:ext cx="11945923" cy="5838738"/>
          </a:xfrm>
        </p:spPr>
        <p:txBody>
          <a:bodyPr>
            <a:normAutofit fontScale="85000" lnSpcReduction="20000"/>
          </a:bodyPr>
          <a:lstStyle/>
          <a:p>
            <a:pPr marL="0" indent="0">
              <a:buNone/>
            </a:pPr>
            <a:r>
              <a:rPr lang="tr-TR" sz="3100" dirty="0">
                <a:solidFill>
                  <a:srgbClr val="FF0000"/>
                </a:solidFill>
              </a:rPr>
              <a:t>Çocukla Konuşma</a:t>
            </a:r>
          </a:p>
          <a:p>
            <a:r>
              <a:rPr lang="tr-TR" sz="3100" dirty="0"/>
              <a:t>Çocuğa aile üyeleriyle ilgili anılar anlatılabilir. Anne ve babanın mesleğiyle ilgili çocuğun anlayacağı konuşmalar yapılabilir.</a:t>
            </a:r>
          </a:p>
          <a:p>
            <a:r>
              <a:rPr lang="tr-TR" sz="3100" dirty="0"/>
              <a:t>Çocuğa kendisi hakkında ne düşünüldüğü anlatılabilir.</a:t>
            </a:r>
          </a:p>
          <a:p>
            <a:r>
              <a:rPr lang="tr-TR" sz="3100" dirty="0"/>
              <a:t>Çocukla konuşurken sürekli sorular sorulmalı, cevaplar istenmelidir.</a:t>
            </a:r>
          </a:p>
          <a:p>
            <a:r>
              <a:rPr lang="tr-TR" sz="3100" dirty="0"/>
              <a:t>Çocuk hissettiklerini, düşündüklerini anlatması konusunda cesaretlendirilmelidir.</a:t>
            </a:r>
          </a:p>
          <a:p>
            <a:r>
              <a:rPr lang="tr-TR" sz="3100" dirty="0"/>
              <a:t>Gün boyunca neler yaptığı, etkinlikleri, oynadığı oyunları anlatması istenebilir.</a:t>
            </a:r>
          </a:p>
          <a:p>
            <a:r>
              <a:rPr lang="tr-TR" sz="3100" dirty="0"/>
              <a:t>Çocuk bir konuyu anlatırken aradığı kelimeleri bulması için zaman tanınmalı, sabırlı olunmalıdır.</a:t>
            </a:r>
          </a:p>
          <a:p>
            <a:r>
              <a:rPr lang="tr-TR" sz="3100" dirty="0"/>
              <a:t>Şarkılar, tekerlemeler söylenebilir, hikayeler anlatılabilir ve bu sürece eşlik etmesi istenebilir.</a:t>
            </a:r>
          </a:p>
          <a:p>
            <a:r>
              <a:rPr lang="tr-TR" sz="3100" dirty="0"/>
              <a:t>Eğlenceli kelime oyunları oynanabilir. Kelime oyunları çocuğun zihinsel sözlüğün zenginleşmesine yardım eder.</a:t>
            </a:r>
          </a:p>
          <a:p>
            <a:r>
              <a:rPr lang="tr-TR" sz="3100" dirty="0"/>
              <a:t>Eş ve zıt anlamlı kelimelerle etkinlikler yapılabilir.</a:t>
            </a:r>
          </a:p>
          <a:p>
            <a:r>
              <a:rPr lang="tr-TR" sz="3100" dirty="0"/>
              <a:t>Düşünmeyi ve zihinsel becerilerini geliştirmek için çeşitli mantık oyunları oynanabilir. </a:t>
            </a:r>
          </a:p>
          <a:p>
            <a:pPr marL="0" indent="0">
              <a:buNone/>
            </a:pPr>
            <a:endParaRPr lang="tr-TR" dirty="0"/>
          </a:p>
        </p:txBody>
      </p:sp>
    </p:spTree>
    <p:extLst>
      <p:ext uri="{BB962C8B-B14F-4D97-AF65-F5344CB8AC3E}">
        <p14:creationId xmlns:p14="http://schemas.microsoft.com/office/powerpoint/2010/main" val="161903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B6813D8-DC8C-42C5-A787-37EB8A8FC3D7}"/>
              </a:ext>
            </a:extLst>
          </p:cNvPr>
          <p:cNvSpPr>
            <a:spLocks noGrp="1"/>
          </p:cNvSpPr>
          <p:nvPr>
            <p:ph type="title"/>
          </p:nvPr>
        </p:nvSpPr>
        <p:spPr>
          <a:xfrm>
            <a:off x="838200" y="365125"/>
            <a:ext cx="10515600" cy="1044225"/>
          </a:xfrm>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67F02220-3DA7-4F43-8921-CC848DB1290D}"/>
              </a:ext>
            </a:extLst>
          </p:cNvPr>
          <p:cNvSpPr>
            <a:spLocks noGrp="1"/>
          </p:cNvSpPr>
          <p:nvPr>
            <p:ph idx="1"/>
          </p:nvPr>
        </p:nvSpPr>
        <p:spPr>
          <a:xfrm>
            <a:off x="838200" y="1317072"/>
            <a:ext cx="10515600" cy="5008227"/>
          </a:xfrm>
        </p:spPr>
        <p:txBody>
          <a:bodyPr>
            <a:normAutofit fontScale="92500"/>
          </a:bodyPr>
          <a:lstStyle/>
          <a:p>
            <a:pPr marL="0" indent="0">
              <a:buNone/>
            </a:pPr>
            <a:r>
              <a:rPr lang="tr-TR" dirty="0">
                <a:solidFill>
                  <a:srgbClr val="FF0000"/>
                </a:solidFill>
              </a:rPr>
              <a:t>Hikaye Okuma</a:t>
            </a:r>
          </a:p>
          <a:p>
            <a:r>
              <a:rPr lang="tr-TR" dirty="0"/>
              <a:t>Çocuk çok küçük bile olsa kitaba ilgi duyar, sayfalarını çevirir resimlerine bakar. Evde çocuk için bol resimli kitaplar bulundurulmalıdır.</a:t>
            </a:r>
          </a:p>
          <a:p>
            <a:r>
              <a:rPr lang="tr-TR" dirty="0"/>
              <a:t>Bütün küçük çocuklar resimlerde gördüklerini isimlendirmeyi severler. Tekerlemeleri ve kısa hikayeleri severler. Aynı hikayeyi tekrar tekrar dinlemeyi sever ve isterler.</a:t>
            </a:r>
          </a:p>
          <a:p>
            <a:r>
              <a:rPr lang="tr-TR" dirty="0"/>
              <a:t>Büyüdükçe daha uzun hikayeleri dinlemeyi severler. Bu aşamada farklı kitaplar ve farklı tür metinler okunmalıdır. Örneğin hikayeler, </a:t>
            </a:r>
            <a:r>
              <a:rPr lang="tr-TR" dirty="0" err="1"/>
              <a:t>şiiirler</a:t>
            </a:r>
            <a:r>
              <a:rPr lang="tr-TR" dirty="0"/>
              <a:t>, bir kitabın kısa bölümü gibi.</a:t>
            </a:r>
          </a:p>
          <a:p>
            <a:r>
              <a:rPr lang="tr-TR" dirty="0"/>
              <a:t>Çocuk okuma-yazmayı öğrense bile ona kitap okuma etkinliği sürdürülmelidir. Bu aşamada onun beğendiği ve anlayacağı düzeyde, okuma becerilerini geliştiren kitaplar seçilmelidir.</a:t>
            </a:r>
          </a:p>
        </p:txBody>
      </p:sp>
    </p:spTree>
    <p:extLst>
      <p:ext uri="{BB962C8B-B14F-4D97-AF65-F5344CB8AC3E}">
        <p14:creationId xmlns:p14="http://schemas.microsoft.com/office/powerpoint/2010/main" val="2731527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7FCF7A-935B-42B6-9DB8-EA661D0F78CF}"/>
              </a:ext>
            </a:extLst>
          </p:cNvPr>
          <p:cNvSpPr>
            <a:spLocks noGrp="1"/>
          </p:cNvSpPr>
          <p:nvPr>
            <p:ph type="title"/>
          </p:nvPr>
        </p:nvSpPr>
        <p:spPr>
          <a:xfrm>
            <a:off x="838200" y="159392"/>
            <a:ext cx="10515600" cy="553672"/>
          </a:xfrm>
        </p:spPr>
        <p:txBody>
          <a:bodyPr>
            <a:normAutofit fontScale="90000"/>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359EE6B7-144C-4144-9C49-78C47C09D176}"/>
              </a:ext>
            </a:extLst>
          </p:cNvPr>
          <p:cNvSpPr>
            <a:spLocks noGrp="1"/>
          </p:cNvSpPr>
          <p:nvPr>
            <p:ph idx="1"/>
          </p:nvPr>
        </p:nvSpPr>
        <p:spPr>
          <a:xfrm>
            <a:off x="67113" y="713064"/>
            <a:ext cx="12063368" cy="6073630"/>
          </a:xfrm>
        </p:spPr>
        <p:txBody>
          <a:bodyPr>
            <a:normAutofit fontScale="77500" lnSpcReduction="20000"/>
          </a:bodyPr>
          <a:lstStyle/>
          <a:p>
            <a:pPr marL="0" indent="0">
              <a:buNone/>
            </a:pPr>
            <a:r>
              <a:rPr lang="tr-TR" dirty="0">
                <a:solidFill>
                  <a:srgbClr val="FF0000"/>
                </a:solidFill>
              </a:rPr>
              <a:t>Eğlenceli Etkinlikler</a:t>
            </a:r>
          </a:p>
          <a:p>
            <a:r>
              <a:rPr lang="tr-TR" dirty="0"/>
              <a:t>Duygulu bir okuma yapılmalıdır. Hikayede okunan her karakter için ayrı bir ses tonu kullanılabilir. Hikayedeki kahramanlardan birinin ismini çocuğa verilebilir. Okurken kukla ya da bir oyuncaktan yararlanılabilir. Kukla ya da oyuncakla birlikte hikaye anlatılabilir.</a:t>
            </a:r>
          </a:p>
          <a:p>
            <a:r>
              <a:rPr lang="tr-TR" dirty="0"/>
              <a:t>Çocuk istiyorsa ona sevdiği hikayeler tekrar tekrar okunabilir. Sevdiği hikayeye benzer hikayeler ya da aynı yazarlarının başka hikayeleri seçilebilir.</a:t>
            </a:r>
          </a:p>
          <a:p>
            <a:r>
              <a:rPr lang="tr-TR" dirty="0"/>
              <a:t>Tekrarların çok olduğu hikayeleri okurken bazı yerleri çocuğun tekrar etmesi sağlanabilir.</a:t>
            </a:r>
          </a:p>
          <a:p>
            <a:r>
              <a:rPr lang="tr-TR" dirty="0"/>
              <a:t>Çocuk henüz okumayı bilmiyorsa, okurken parmakla bazı kelimelerin üstünden gidilmelidir. Bu çocuğun yazılı kelimelerle duyduğu kelimeler arasında bağ kurmasına yardım eder. </a:t>
            </a:r>
          </a:p>
          <a:p>
            <a:r>
              <a:rPr lang="tr-TR" dirty="0"/>
              <a:t>Her çeşit metinden yararlanılmalıdır. Hikayeler, şiirler, bilgilendirici metinler, gazeteler, dergiler, resimli yazılar, çizgi romanlar vb. Bunları seçerken eğitici ve çocuğun düzeyine uygun olmasına dikkat edilmelidir.</a:t>
            </a:r>
          </a:p>
          <a:p>
            <a:r>
              <a:rPr lang="tr-TR" dirty="0"/>
              <a:t>Çocuklar ara sıra kütüphaneye götürülmelidir. Orada kitapları, dergileri, gazeteleri vb. gösterilmelidir.</a:t>
            </a:r>
          </a:p>
          <a:p>
            <a:r>
              <a:rPr lang="tr-TR" dirty="0"/>
              <a:t>Kitapçıya götürülebilir. Kitap, dergi ya da gazete satılan yerlere götürmek çocuk için iyi bir izlenim oluşturur.</a:t>
            </a:r>
          </a:p>
          <a:p>
            <a:r>
              <a:rPr lang="tr-TR" dirty="0"/>
              <a:t>Çocuk bir dergiye abone yapılabilir. Çocuklar kendi adlarına gelen dergileri çok severler ve okumak isterler.</a:t>
            </a:r>
          </a:p>
          <a:p>
            <a:r>
              <a:rPr lang="tr-TR" dirty="0"/>
              <a:t>Çocuk bilgisayarlarla ve internetle tanıştırılmalıdır. Ona ekrandan da okuma yapıldığı gösterilmelidir.</a:t>
            </a:r>
          </a:p>
          <a:p>
            <a:r>
              <a:rPr lang="tr-TR" dirty="0"/>
              <a:t>Evde bir kitaplık oluşturulabilir. Buraya çocuğun sevdiği kitaplar ve diğer eşyalar yerleştirilebilir.</a:t>
            </a:r>
          </a:p>
          <a:p>
            <a:endParaRPr lang="tr-TR" dirty="0"/>
          </a:p>
        </p:txBody>
      </p:sp>
    </p:spTree>
    <p:extLst>
      <p:ext uri="{BB962C8B-B14F-4D97-AF65-F5344CB8AC3E}">
        <p14:creationId xmlns:p14="http://schemas.microsoft.com/office/powerpoint/2010/main" val="857276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CDD9884-C010-499B-9257-08A98A1326B9}"/>
              </a:ext>
            </a:extLst>
          </p:cNvPr>
          <p:cNvSpPr>
            <a:spLocks noGrp="1"/>
          </p:cNvSpPr>
          <p:nvPr>
            <p:ph type="title"/>
          </p:nvPr>
        </p:nvSpPr>
        <p:spPr>
          <a:xfrm>
            <a:off x="838200" y="365125"/>
            <a:ext cx="10515600" cy="960336"/>
          </a:xfrm>
        </p:spPr>
        <p:txBody>
          <a:bodyPr>
            <a:normAutofit/>
          </a:bodyPr>
          <a:lstStyle/>
          <a:p>
            <a:r>
              <a:rPr lang="tr-TR" sz="3200" b="1" dirty="0">
                <a:solidFill>
                  <a:srgbClr val="FF0000"/>
                </a:solidFill>
              </a:rPr>
              <a:t>OKUMA ETKİNLİKLERİ</a:t>
            </a:r>
            <a:endParaRPr lang="tr-TR" sz="3200" dirty="0"/>
          </a:p>
        </p:txBody>
      </p:sp>
      <p:sp>
        <p:nvSpPr>
          <p:cNvPr id="3" name="İçerik Yer Tutucusu 2">
            <a:extLst>
              <a:ext uri="{FF2B5EF4-FFF2-40B4-BE49-F238E27FC236}">
                <a16:creationId xmlns:a16="http://schemas.microsoft.com/office/drawing/2014/main" id="{64F2E349-33DC-4754-8CCB-DD9170D70B87}"/>
              </a:ext>
            </a:extLst>
          </p:cNvPr>
          <p:cNvSpPr>
            <a:spLocks noGrp="1"/>
          </p:cNvSpPr>
          <p:nvPr>
            <p:ph idx="1"/>
          </p:nvPr>
        </p:nvSpPr>
        <p:spPr>
          <a:xfrm>
            <a:off x="838200" y="1325461"/>
            <a:ext cx="10515600" cy="4851502"/>
          </a:xfrm>
        </p:spPr>
        <p:txBody>
          <a:bodyPr>
            <a:normAutofit fontScale="85000" lnSpcReduction="10000"/>
          </a:bodyPr>
          <a:lstStyle/>
          <a:p>
            <a:pPr marL="0" indent="0">
              <a:buNone/>
            </a:pPr>
            <a:r>
              <a:rPr lang="tr-TR" dirty="0">
                <a:solidFill>
                  <a:srgbClr val="FF0000"/>
                </a:solidFill>
              </a:rPr>
              <a:t>Birlikte Okuma Yazma</a:t>
            </a:r>
          </a:p>
          <a:p>
            <a:r>
              <a:rPr lang="tr-TR" dirty="0"/>
              <a:t>Okuma yazmayı yeni öğrenen çocuklar bu becerilerini giderek geliştirmeleri gerekir. Yeni becerileri iyi öğrenmeleri ve uygulamaları için birlikte okuma yapılmalıdır. Her akşam birkaç sayfa okumak ona güven verecek, becerilerini gösterme ortamı sağlayacak ve okuma hatalarını önleyici olacaktır.</a:t>
            </a:r>
          </a:p>
          <a:p>
            <a:r>
              <a:rPr lang="tr-TR" dirty="0"/>
              <a:t>Çocuğun nasıl okuduğu ve okumada güçlük çekip çekmediği kontrol edilmelidir. </a:t>
            </a:r>
          </a:p>
          <a:p>
            <a:r>
              <a:rPr lang="tr-TR" dirty="0"/>
              <a:t>Çocuğun düzeyine uygun bir kitabı okumaya çalışması oldukça önemlidir. </a:t>
            </a:r>
          </a:p>
          <a:p>
            <a:r>
              <a:rPr lang="tr-TR" dirty="0"/>
              <a:t>Bu çalışmalar yazma içinde geçerlidir. Yazma çalışmalarında karşılıklı olarak birinin söylediklerini öbürü yazar ve yazılanlar birlikte düzeltilir. Büyükler ya da öğretmen süreci izlemeli, yanlış yazımları düzeltmelidir. Sürekli yazma çalışmalarıyla öğrencilerin kelimeleri kolayca yazma becerileri geliştirilmelidir.</a:t>
            </a:r>
          </a:p>
          <a:p>
            <a:pPr marL="0" indent="0">
              <a:buNone/>
            </a:pPr>
            <a:r>
              <a:rPr lang="tr-TR" dirty="0"/>
              <a:t> </a:t>
            </a:r>
          </a:p>
        </p:txBody>
      </p:sp>
    </p:spTree>
    <p:extLst>
      <p:ext uri="{BB962C8B-B14F-4D97-AF65-F5344CB8AC3E}">
        <p14:creationId xmlns:p14="http://schemas.microsoft.com/office/powerpoint/2010/main" val="935697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AC989C-FF1E-4AA3-AB03-CA0170D6CF1F}"/>
              </a:ext>
            </a:extLst>
          </p:cNvPr>
          <p:cNvSpPr>
            <a:spLocks noGrp="1"/>
          </p:cNvSpPr>
          <p:nvPr>
            <p:ph type="title"/>
          </p:nvPr>
        </p:nvSpPr>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1BA84625-BE8D-467C-8B12-78A96433C651}"/>
              </a:ext>
            </a:extLst>
          </p:cNvPr>
          <p:cNvSpPr>
            <a:spLocks noGrp="1"/>
          </p:cNvSpPr>
          <p:nvPr>
            <p:ph idx="1"/>
          </p:nvPr>
        </p:nvSpPr>
        <p:spPr>
          <a:xfrm>
            <a:off x="461393" y="1825624"/>
            <a:ext cx="11350305" cy="4826845"/>
          </a:xfrm>
        </p:spPr>
        <p:txBody>
          <a:bodyPr>
            <a:normAutofit fontScale="92500" lnSpcReduction="10000"/>
          </a:bodyPr>
          <a:lstStyle/>
          <a:p>
            <a:pPr marL="0" indent="0">
              <a:buNone/>
            </a:pPr>
            <a:r>
              <a:rPr lang="tr-TR" dirty="0">
                <a:solidFill>
                  <a:srgbClr val="FF0000"/>
                </a:solidFill>
              </a:rPr>
              <a:t>Çocukların Okumasını Dinleme</a:t>
            </a:r>
          </a:p>
          <a:p>
            <a:r>
              <a:rPr lang="tr-TR" dirty="0"/>
              <a:t>Çocuktan belirli aralıklarla yüksek sesle kitap okuması istenebilir.</a:t>
            </a:r>
          </a:p>
          <a:p>
            <a:r>
              <a:rPr lang="tr-TR" dirty="0"/>
              <a:t>Çocukla birlikte sırayla kitap okuma etkinlikleri düzenlenebilir. Bu etkinliklerde okumaya önce çocuk başlamalıdır.</a:t>
            </a:r>
          </a:p>
          <a:p>
            <a:r>
              <a:rPr lang="tr-TR" dirty="0"/>
              <a:t>Çocuk okurken hikayeden çok zevk alındığı gösterilmelidir. Bu esnada çocuğun ilgisini çekmek için çeşitli sorular yöneltilebilir.</a:t>
            </a:r>
          </a:p>
          <a:p>
            <a:r>
              <a:rPr lang="tr-TR" dirty="0"/>
              <a:t>Zor kelimeleri söylemesi için zaman verilmeli, hatalarını görmesi için neler yapılacağı öğretilmelidir.</a:t>
            </a:r>
          </a:p>
          <a:p>
            <a:r>
              <a:rPr lang="tr-TR" dirty="0"/>
              <a:t>Çocuğun kendi okumasını, kendisinin dinlemesi sağlanmalıdır. Böylece yaptığı hataları kolayca fark edebilir ve düzeltme yoluna gidebilir. Çocuğa okuduğu hikayeyi anlattırınız. Anlayıp anlamadığını kontrol ediniz. Çeşitli sorularla anlamasını sağlayınız.</a:t>
            </a:r>
          </a:p>
        </p:txBody>
      </p:sp>
    </p:spTree>
    <p:extLst>
      <p:ext uri="{BB962C8B-B14F-4D97-AF65-F5344CB8AC3E}">
        <p14:creationId xmlns:p14="http://schemas.microsoft.com/office/powerpoint/2010/main" val="3912549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AC932CD-B1AA-40A6-828B-050E30848EC8}"/>
              </a:ext>
            </a:extLst>
          </p:cNvPr>
          <p:cNvSpPr>
            <a:spLocks noGrp="1"/>
          </p:cNvSpPr>
          <p:nvPr>
            <p:ph type="title"/>
          </p:nvPr>
        </p:nvSpPr>
        <p:spPr>
          <a:xfrm>
            <a:off x="838200" y="365125"/>
            <a:ext cx="10515600" cy="1061003"/>
          </a:xfrm>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72C9CA50-D1DC-4525-BCA4-04D57C4E0C26}"/>
              </a:ext>
            </a:extLst>
          </p:cNvPr>
          <p:cNvSpPr>
            <a:spLocks noGrp="1"/>
          </p:cNvSpPr>
          <p:nvPr>
            <p:ph idx="1"/>
          </p:nvPr>
        </p:nvSpPr>
        <p:spPr>
          <a:xfrm>
            <a:off x="838200" y="1551963"/>
            <a:ext cx="10515600" cy="4625000"/>
          </a:xfrm>
        </p:spPr>
        <p:txBody>
          <a:bodyPr/>
          <a:lstStyle/>
          <a:p>
            <a:pPr marL="0" indent="0">
              <a:buNone/>
            </a:pPr>
            <a:r>
              <a:rPr lang="tr-TR" dirty="0">
                <a:solidFill>
                  <a:srgbClr val="FF0000"/>
                </a:solidFill>
              </a:rPr>
              <a:t>Örnek Olma</a:t>
            </a:r>
          </a:p>
          <a:p>
            <a:pPr marL="0" indent="0">
              <a:buNone/>
            </a:pPr>
            <a:r>
              <a:rPr lang="tr-TR" dirty="0"/>
              <a:t>Çocuklar için en önemli modeller büyüklerdir. Çocuğun büyükleri okurken görmesi, okumanın önemi ve değeri hakkında fikir edinmesini sağlar. Ailedeki herkesin kitap, gazete, dergi vb. okuduğunu gören çocuklar, okumanın önemini ve değerini anlarlar. Ayrıca öğretmen de okulda öğrenciye model olmalıdır.</a:t>
            </a:r>
          </a:p>
        </p:txBody>
      </p:sp>
    </p:spTree>
    <p:extLst>
      <p:ext uri="{BB962C8B-B14F-4D97-AF65-F5344CB8AC3E}">
        <p14:creationId xmlns:p14="http://schemas.microsoft.com/office/powerpoint/2010/main" val="3148697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6415E48-2694-49C5-80EF-3CB6EDB0EA64}"/>
              </a:ext>
            </a:extLst>
          </p:cNvPr>
          <p:cNvSpPr>
            <a:spLocks noGrp="1"/>
          </p:cNvSpPr>
          <p:nvPr>
            <p:ph type="title"/>
          </p:nvPr>
        </p:nvSpPr>
        <p:spPr>
          <a:xfrm>
            <a:off x="838200" y="365125"/>
            <a:ext cx="10515600" cy="1027447"/>
          </a:xfrm>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698FBA70-CDA7-4EC2-9627-334197CE7C54}"/>
              </a:ext>
            </a:extLst>
          </p:cNvPr>
          <p:cNvSpPr>
            <a:spLocks noGrp="1"/>
          </p:cNvSpPr>
          <p:nvPr>
            <p:ph idx="1"/>
          </p:nvPr>
        </p:nvSpPr>
        <p:spPr>
          <a:xfrm>
            <a:off x="838200" y="1392572"/>
            <a:ext cx="10515600" cy="4784391"/>
          </a:xfrm>
        </p:spPr>
        <p:txBody>
          <a:bodyPr>
            <a:normAutofit fontScale="92500" lnSpcReduction="20000"/>
          </a:bodyPr>
          <a:lstStyle/>
          <a:p>
            <a:pPr marL="0" indent="0">
              <a:buNone/>
            </a:pPr>
            <a:r>
              <a:rPr lang="tr-TR" dirty="0">
                <a:solidFill>
                  <a:srgbClr val="FF0000"/>
                </a:solidFill>
              </a:rPr>
              <a:t>Okuma Saatleri Oluşturma</a:t>
            </a:r>
          </a:p>
          <a:p>
            <a:r>
              <a:rPr lang="tr-TR" dirty="0"/>
              <a:t>Okuma saatleri oluşturmaya olabildiğince erken yaşlarda başlanmalıdır.</a:t>
            </a:r>
          </a:p>
          <a:p>
            <a:r>
              <a:rPr lang="tr-TR" dirty="0"/>
              <a:t>Evde çocuk birlikte ortak olarak kullanılabilecek rahat ve uygun bir yer okuma köşesi olarak ayrılabilir. Adına ‘’Okuma Köşesi’’ ya da çocukla birlikte başka bir isim konulabilir. </a:t>
            </a:r>
          </a:p>
          <a:p>
            <a:r>
              <a:rPr lang="tr-TR" dirty="0"/>
              <a:t>Okuma saatinde uzun uzun okuma yerine kısa ve aralıklı okumalar yapmak daha yaralı olmaktadır. </a:t>
            </a:r>
          </a:p>
          <a:p>
            <a:r>
              <a:rPr lang="tr-TR" dirty="0"/>
              <a:t>Çocuğun anlayabileceği hızda okuma yapılmalıdır. Okuma sırasında hikayede geçenleri zihnine yerleştirme fırsatı verilmelidir.</a:t>
            </a:r>
          </a:p>
          <a:p>
            <a:r>
              <a:rPr lang="tr-TR" dirty="0"/>
              <a:t>Çocuk, okumaya katıldığı ve düşüncelerini söylediği zaman övülmeli ve cesaretlendirilmelidir. </a:t>
            </a:r>
          </a:p>
          <a:p>
            <a:r>
              <a:rPr lang="tr-TR" dirty="0"/>
              <a:t>Çocuk iyi okuyucu olsa bile bir süre birlikte okumaya devam edilmelidir. Bu tür okumalarla anlama düzeyi, ilgileri ve zihinsel becerileri geliştirilmiş olur.</a:t>
            </a:r>
          </a:p>
          <a:p>
            <a:pPr marL="0" indent="0">
              <a:buNone/>
            </a:pPr>
            <a:endParaRPr lang="tr-TR" dirty="0">
              <a:solidFill>
                <a:srgbClr val="FF0000"/>
              </a:solidFill>
            </a:endParaRPr>
          </a:p>
        </p:txBody>
      </p:sp>
    </p:spTree>
    <p:extLst>
      <p:ext uri="{BB962C8B-B14F-4D97-AF65-F5344CB8AC3E}">
        <p14:creationId xmlns:p14="http://schemas.microsoft.com/office/powerpoint/2010/main" val="3070691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24EB14-F259-4884-AF38-6C3FA15895C1}"/>
              </a:ext>
            </a:extLst>
          </p:cNvPr>
          <p:cNvSpPr>
            <a:spLocks noGrp="1"/>
          </p:cNvSpPr>
          <p:nvPr>
            <p:ph type="title"/>
          </p:nvPr>
        </p:nvSpPr>
        <p:spPr>
          <a:xfrm>
            <a:off x="838200" y="365126"/>
            <a:ext cx="10515600" cy="993892"/>
          </a:xfrm>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6C049036-C70D-476C-8C89-2040BB92B113}"/>
              </a:ext>
            </a:extLst>
          </p:cNvPr>
          <p:cNvSpPr>
            <a:spLocks noGrp="1"/>
          </p:cNvSpPr>
          <p:nvPr>
            <p:ph idx="1"/>
          </p:nvPr>
        </p:nvSpPr>
        <p:spPr>
          <a:xfrm>
            <a:off x="838200" y="1426128"/>
            <a:ext cx="10515600" cy="4750834"/>
          </a:xfrm>
        </p:spPr>
        <p:txBody>
          <a:bodyPr>
            <a:normAutofit fontScale="70000" lnSpcReduction="20000"/>
          </a:bodyPr>
          <a:lstStyle/>
          <a:p>
            <a:pPr marL="0" indent="0">
              <a:buNone/>
            </a:pPr>
            <a:r>
              <a:rPr lang="tr-TR" sz="3800" dirty="0">
                <a:solidFill>
                  <a:srgbClr val="FF0000"/>
                </a:solidFill>
              </a:rPr>
              <a:t>Anlama Ağırlık Verme </a:t>
            </a:r>
          </a:p>
          <a:p>
            <a:r>
              <a:rPr lang="tr-TR" dirty="0"/>
              <a:t>Metni okuduktan sonra öğrenciden kendine ilginç gelen bir bölümü nedenleriyle birlikte anlatması istenebilir.</a:t>
            </a:r>
          </a:p>
          <a:p>
            <a:r>
              <a:rPr lang="tr-TR" dirty="0"/>
              <a:t>Hikayede geçen bazı ayrıntıları söylemesini istenebilir.</a:t>
            </a:r>
          </a:p>
          <a:p>
            <a:r>
              <a:rPr lang="tr-TR" dirty="0"/>
              <a:t>Hikayede geçen bazı ögelerin resmini çizmesi istenebilir. </a:t>
            </a:r>
          </a:p>
          <a:p>
            <a:r>
              <a:rPr lang="tr-TR" dirty="0"/>
              <a:t>Okuma sırasında belirli aralıklarla durarak olayın sonunun tahmin etmesi istenebilir.</a:t>
            </a:r>
          </a:p>
          <a:p>
            <a:r>
              <a:rPr lang="tr-TR" dirty="0"/>
              <a:t>Hikayenin bir bölümünü zihninde canlandırarak görselleştirmesi istenebilir.</a:t>
            </a:r>
          </a:p>
          <a:p>
            <a:r>
              <a:rPr lang="tr-TR" dirty="0"/>
              <a:t>Başlığını söylemeden bir hikaye okunabilir ve buna uygun başlık buldurulabilir.</a:t>
            </a:r>
          </a:p>
          <a:p>
            <a:r>
              <a:rPr lang="tr-TR" dirty="0"/>
              <a:t>Bazı ipuçları verilerek okunan hikaye ile ilgili tahmin yapması, bir sonuç çıkarması ve yazması istenebilir.</a:t>
            </a:r>
          </a:p>
          <a:p>
            <a:r>
              <a:rPr lang="tr-TR" dirty="0"/>
              <a:t>Bir kaza, bir olay, bilgilendirici ya da ipucu veren bir metin okunduğunda, bunun nedenlerinin ne olduğu keşfettirilir ve yazdırılabilir.</a:t>
            </a:r>
          </a:p>
          <a:p>
            <a:r>
              <a:rPr lang="tr-TR" dirty="0"/>
              <a:t>Metnin türüne göre, duygusal, abartılı sözler, gerçek ve hayal ürünü olanları, karşılaştırmaları, belirlemeleri istenebilir.</a:t>
            </a:r>
          </a:p>
          <a:p>
            <a:r>
              <a:rPr lang="tr-TR" dirty="0"/>
              <a:t>Hikayeyi özetlemesi ya da bazı bölümlerini yeniden yazması istenebilir.</a:t>
            </a:r>
          </a:p>
          <a:p>
            <a:pPr marL="0" indent="0">
              <a:buNone/>
            </a:pPr>
            <a:endParaRPr lang="tr-TR" dirty="0"/>
          </a:p>
        </p:txBody>
      </p:sp>
    </p:spTree>
    <p:extLst>
      <p:ext uri="{BB962C8B-B14F-4D97-AF65-F5344CB8AC3E}">
        <p14:creationId xmlns:p14="http://schemas.microsoft.com/office/powerpoint/2010/main" val="3416593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A50AFD-0728-4DA7-B30C-635B6DD7E152}"/>
              </a:ext>
            </a:extLst>
          </p:cNvPr>
          <p:cNvSpPr>
            <a:spLocks noGrp="1"/>
          </p:cNvSpPr>
          <p:nvPr>
            <p:ph type="title"/>
          </p:nvPr>
        </p:nvSpPr>
        <p:spPr>
          <a:xfrm>
            <a:off x="838200" y="365125"/>
            <a:ext cx="10515600" cy="1010669"/>
          </a:xfrm>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1CAEDD66-74B7-4A5D-8B3E-DA0D18FC71D8}"/>
              </a:ext>
            </a:extLst>
          </p:cNvPr>
          <p:cNvSpPr>
            <a:spLocks noGrp="1"/>
          </p:cNvSpPr>
          <p:nvPr>
            <p:ph idx="1"/>
          </p:nvPr>
        </p:nvSpPr>
        <p:spPr>
          <a:xfrm>
            <a:off x="838200" y="1518407"/>
            <a:ext cx="10515600" cy="4658556"/>
          </a:xfrm>
        </p:spPr>
        <p:txBody>
          <a:bodyPr>
            <a:normAutofit fontScale="92500"/>
          </a:bodyPr>
          <a:lstStyle/>
          <a:p>
            <a:pPr marL="0" indent="0">
              <a:buNone/>
            </a:pPr>
            <a:r>
              <a:rPr lang="tr-TR" dirty="0">
                <a:solidFill>
                  <a:srgbClr val="FF0000"/>
                </a:solidFill>
              </a:rPr>
              <a:t>Kitap Hakkında Konuşma</a:t>
            </a:r>
          </a:p>
          <a:p>
            <a:r>
              <a:rPr lang="tr-TR" dirty="0"/>
              <a:t>Öğrenciler kitapla ilgili soru sormaya, yorum yapmaya, sorgulamaya, resimler hakkında konuşmaya, hikaye hakkında konuşmaya cesaretlendirilmelidir.</a:t>
            </a:r>
          </a:p>
          <a:p>
            <a:r>
              <a:rPr lang="tr-TR" dirty="0"/>
              <a:t>Kitapta geçen olayları oluş sırasına göre sıralamaları, gerçek olanla hayal ürünü olanları bulmaları, kitapta geçen olayların sebep-sonuçlarını belirlemeleri istenebilir.</a:t>
            </a:r>
          </a:p>
          <a:p>
            <a:r>
              <a:rPr lang="tr-TR" dirty="0"/>
              <a:t>Kişiler, olaylar, varlıklar, düşünceler arasında karşılaştırmalar yaptırılabilir.</a:t>
            </a:r>
          </a:p>
          <a:p>
            <a:r>
              <a:rPr lang="tr-TR" dirty="0"/>
              <a:t>Metindeki duygusal ve abartılı sözleri bulmaları ve sorgulamaları istenebilir.</a:t>
            </a:r>
          </a:p>
          <a:p>
            <a:r>
              <a:rPr lang="tr-TR" dirty="0"/>
              <a:t>Metinde ortaya konulan sorunlara farklı çözümler üretmesi ve yazması istenebilir.</a:t>
            </a:r>
          </a:p>
        </p:txBody>
      </p:sp>
    </p:spTree>
    <p:extLst>
      <p:ext uri="{BB962C8B-B14F-4D97-AF65-F5344CB8AC3E}">
        <p14:creationId xmlns:p14="http://schemas.microsoft.com/office/powerpoint/2010/main" val="3348564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F8A5069-EE2B-435B-9507-9A78F4C6DBFD}"/>
              </a:ext>
            </a:extLst>
          </p:cNvPr>
          <p:cNvSpPr>
            <a:spLocks noGrp="1"/>
          </p:cNvSpPr>
          <p:nvPr>
            <p:ph type="title"/>
          </p:nvPr>
        </p:nvSpPr>
        <p:spPr/>
        <p:txBody>
          <a:bodyPr>
            <a:normAutofit/>
          </a:bodyPr>
          <a:lstStyle/>
          <a:p>
            <a:r>
              <a:rPr lang="tr-TR" sz="3600" b="1" dirty="0">
                <a:solidFill>
                  <a:srgbClr val="FF0000"/>
                </a:solidFill>
              </a:rPr>
              <a:t>OKUMA VE YAZMA ALIŞKANLIĞI</a:t>
            </a:r>
          </a:p>
        </p:txBody>
      </p:sp>
      <p:sp>
        <p:nvSpPr>
          <p:cNvPr id="3" name="İçerik Yer Tutucusu 2">
            <a:extLst>
              <a:ext uri="{FF2B5EF4-FFF2-40B4-BE49-F238E27FC236}">
                <a16:creationId xmlns:a16="http://schemas.microsoft.com/office/drawing/2014/main" id="{532DA156-87C5-4CB4-B840-77140786228D}"/>
              </a:ext>
            </a:extLst>
          </p:cNvPr>
          <p:cNvSpPr>
            <a:spLocks noGrp="1"/>
          </p:cNvSpPr>
          <p:nvPr>
            <p:ph idx="1"/>
          </p:nvPr>
        </p:nvSpPr>
        <p:spPr>
          <a:xfrm>
            <a:off x="233265" y="1690688"/>
            <a:ext cx="11355355" cy="4887394"/>
          </a:xfrm>
        </p:spPr>
        <p:txBody>
          <a:bodyPr/>
          <a:lstStyle/>
          <a:p>
            <a:pPr marL="0" indent="0">
              <a:buNone/>
            </a:pPr>
            <a:r>
              <a:rPr lang="tr-TR" dirty="0"/>
              <a:t>Türkçe öğretiminin en önemli amaçlarından biri de öğrencilerin ‘’Okuma ve Yazma’’ alışkanlığını kazanmalarını sağlamaktır. Bu nedenle öğrencilerin okuma-yazma alışkanlığı kazanmaları üzerinde önemle durulmaktadır.</a:t>
            </a:r>
          </a:p>
        </p:txBody>
      </p:sp>
      <p:pic>
        <p:nvPicPr>
          <p:cNvPr id="1026" name="Picture 2" descr="okuma ve yazma alÄ±ÅkanlÄ±ÄÄ± ile ilgili gÃ¶rsel sonucu">
            <a:extLst>
              <a:ext uri="{FF2B5EF4-FFF2-40B4-BE49-F238E27FC236}">
                <a16:creationId xmlns:a16="http://schemas.microsoft.com/office/drawing/2014/main" id="{AD2C3CE3-8FA8-4624-86AF-FD58B33B08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7878" y="3513898"/>
            <a:ext cx="4075922" cy="27356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3259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FADF35-75F5-4E9F-BAB0-E49EE3464678}"/>
              </a:ext>
            </a:extLst>
          </p:cNvPr>
          <p:cNvSpPr>
            <a:spLocks noGrp="1"/>
          </p:cNvSpPr>
          <p:nvPr>
            <p:ph type="title"/>
          </p:nvPr>
        </p:nvSpPr>
        <p:spPr>
          <a:xfrm>
            <a:off x="838200" y="365125"/>
            <a:ext cx="10515600" cy="750611"/>
          </a:xfrm>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A3194DCB-89AA-4FFE-B26B-4035931D1447}"/>
              </a:ext>
            </a:extLst>
          </p:cNvPr>
          <p:cNvSpPr>
            <a:spLocks noGrp="1"/>
          </p:cNvSpPr>
          <p:nvPr>
            <p:ph idx="1"/>
          </p:nvPr>
        </p:nvSpPr>
        <p:spPr>
          <a:xfrm>
            <a:off x="100668" y="1115736"/>
            <a:ext cx="11971090" cy="5629013"/>
          </a:xfrm>
        </p:spPr>
        <p:txBody>
          <a:bodyPr>
            <a:normAutofit/>
          </a:bodyPr>
          <a:lstStyle/>
          <a:p>
            <a:pPr marL="0" indent="0">
              <a:buNone/>
            </a:pPr>
            <a:r>
              <a:rPr lang="tr-TR" dirty="0">
                <a:solidFill>
                  <a:srgbClr val="FF0000"/>
                </a:solidFill>
              </a:rPr>
              <a:t>Kitapları Birlikte İnceleme</a:t>
            </a:r>
          </a:p>
          <a:p>
            <a:pPr marL="0" indent="0">
              <a:buNone/>
            </a:pPr>
            <a:r>
              <a:rPr lang="tr-TR" b="1" dirty="0"/>
              <a:t>Karakterler</a:t>
            </a:r>
          </a:p>
          <a:p>
            <a:pPr marL="0" indent="0">
              <a:buNone/>
            </a:pPr>
            <a:r>
              <a:rPr lang="tr-TR" dirty="0"/>
              <a:t>Kitapta ana karakterler kimlerdir? Yardımcı karakterler kimlerdir?</a:t>
            </a:r>
          </a:p>
          <a:p>
            <a:pPr marL="0" indent="0">
              <a:buNone/>
            </a:pPr>
            <a:r>
              <a:rPr lang="tr-TR" dirty="0"/>
              <a:t>Eğer bu karakterlerden biriyle tanışma şansınız olsaydı, onlara ne sorardınız?</a:t>
            </a:r>
          </a:p>
          <a:p>
            <a:pPr marL="0" indent="0">
              <a:buNone/>
            </a:pPr>
            <a:r>
              <a:rPr lang="tr-TR" b="1" dirty="0"/>
              <a:t>Yer</a:t>
            </a:r>
          </a:p>
          <a:p>
            <a:pPr marL="0" indent="0">
              <a:buNone/>
            </a:pPr>
            <a:r>
              <a:rPr lang="tr-TR" dirty="0"/>
              <a:t>Kitapta olay nerede geçiyor?</a:t>
            </a:r>
          </a:p>
          <a:p>
            <a:pPr marL="0" indent="0">
              <a:buNone/>
            </a:pPr>
            <a:r>
              <a:rPr lang="tr-TR" dirty="0"/>
              <a:t>Olayın geçtiği yeri betimleyiniz?</a:t>
            </a:r>
          </a:p>
          <a:p>
            <a:pPr marL="0" indent="0">
              <a:buNone/>
            </a:pPr>
            <a:r>
              <a:rPr lang="tr-TR" b="1" dirty="0"/>
              <a:t>Olay</a:t>
            </a:r>
          </a:p>
          <a:p>
            <a:pPr marL="0" indent="0">
              <a:buNone/>
            </a:pPr>
            <a:r>
              <a:rPr lang="tr-TR" dirty="0"/>
              <a:t>Kitapta ana olaylar nelerdir?</a:t>
            </a:r>
          </a:p>
          <a:p>
            <a:pPr marL="0" indent="0">
              <a:buNone/>
            </a:pPr>
            <a:r>
              <a:rPr lang="tr-TR" b="1" dirty="0"/>
              <a:t>Zaman</a:t>
            </a:r>
          </a:p>
          <a:p>
            <a:pPr marL="0" indent="0">
              <a:buNone/>
            </a:pPr>
            <a:r>
              <a:rPr lang="tr-TR" dirty="0"/>
              <a:t>Kitapta anlatılan olayların zamanı genel olarak nedir?</a:t>
            </a:r>
          </a:p>
        </p:txBody>
      </p:sp>
    </p:spTree>
    <p:extLst>
      <p:ext uri="{BB962C8B-B14F-4D97-AF65-F5344CB8AC3E}">
        <p14:creationId xmlns:p14="http://schemas.microsoft.com/office/powerpoint/2010/main" val="257124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B42FF02-A5F3-4B0D-BE9B-498E1AE4FBB4}"/>
              </a:ext>
            </a:extLst>
          </p:cNvPr>
          <p:cNvSpPr>
            <a:spLocks noGrp="1"/>
          </p:cNvSpPr>
          <p:nvPr>
            <p:ph type="title"/>
          </p:nvPr>
        </p:nvSpPr>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DD6AEEB2-6116-4EB9-8B4C-7112CBA285C4}"/>
              </a:ext>
            </a:extLst>
          </p:cNvPr>
          <p:cNvSpPr>
            <a:spLocks noGrp="1"/>
          </p:cNvSpPr>
          <p:nvPr>
            <p:ph idx="1"/>
          </p:nvPr>
        </p:nvSpPr>
        <p:spPr/>
        <p:txBody>
          <a:bodyPr/>
          <a:lstStyle/>
          <a:p>
            <a:pPr marL="0" indent="0">
              <a:buNone/>
            </a:pPr>
            <a:r>
              <a:rPr lang="tr-TR" b="1" dirty="0"/>
              <a:t>Zaman </a:t>
            </a:r>
          </a:p>
          <a:p>
            <a:pPr marL="0" indent="0">
              <a:buNone/>
            </a:pPr>
            <a:r>
              <a:rPr lang="tr-TR" dirty="0"/>
              <a:t>Kitapta anlatılan olayların zamanı genel olarak nedir?</a:t>
            </a:r>
          </a:p>
          <a:p>
            <a:pPr marL="0" indent="0">
              <a:buNone/>
            </a:pPr>
            <a:r>
              <a:rPr lang="tr-TR" dirty="0"/>
              <a:t>Olayların geçtiği zaman ile günümüz arasında ne tür farklılıklar var?</a:t>
            </a:r>
          </a:p>
          <a:p>
            <a:pPr marL="0" indent="0">
              <a:buNone/>
            </a:pPr>
            <a:r>
              <a:rPr lang="tr-TR" b="1" dirty="0"/>
              <a:t>Yazar Hakkında Bilgi</a:t>
            </a:r>
          </a:p>
          <a:p>
            <a:pPr marL="0" indent="0">
              <a:buNone/>
            </a:pPr>
            <a:r>
              <a:rPr lang="tr-TR" dirty="0"/>
              <a:t>Kitabın yazarı hakkında neler biliyorsunuz?</a:t>
            </a:r>
          </a:p>
          <a:p>
            <a:pPr marL="0" indent="0">
              <a:buNone/>
            </a:pPr>
            <a:r>
              <a:rPr lang="tr-TR" dirty="0"/>
              <a:t>Yazarla aynı fikirde </a:t>
            </a:r>
            <a:r>
              <a:rPr lang="tr-TR" dirty="0" err="1"/>
              <a:t>misiniz?Neden</a:t>
            </a:r>
            <a:r>
              <a:rPr lang="tr-TR" dirty="0"/>
              <a:t>?</a:t>
            </a:r>
          </a:p>
        </p:txBody>
      </p:sp>
    </p:spTree>
    <p:extLst>
      <p:ext uri="{BB962C8B-B14F-4D97-AF65-F5344CB8AC3E}">
        <p14:creationId xmlns:p14="http://schemas.microsoft.com/office/powerpoint/2010/main" val="2662036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5AEDC9B-A47B-4CC2-8AF5-F90189B9C1B3}"/>
              </a:ext>
            </a:extLst>
          </p:cNvPr>
          <p:cNvSpPr>
            <a:spLocks noGrp="1"/>
          </p:cNvSpPr>
          <p:nvPr>
            <p:ph type="title"/>
          </p:nvPr>
        </p:nvSpPr>
        <p:spPr>
          <a:xfrm>
            <a:off x="838200" y="365126"/>
            <a:ext cx="10515600" cy="1069392"/>
          </a:xfrm>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DC5338E8-3897-41E7-A77D-DFED321E3CB2}"/>
              </a:ext>
            </a:extLst>
          </p:cNvPr>
          <p:cNvSpPr>
            <a:spLocks noGrp="1"/>
          </p:cNvSpPr>
          <p:nvPr>
            <p:ph idx="1"/>
          </p:nvPr>
        </p:nvSpPr>
        <p:spPr>
          <a:xfrm>
            <a:off x="243281" y="1266738"/>
            <a:ext cx="11110519" cy="4910225"/>
          </a:xfrm>
        </p:spPr>
        <p:txBody>
          <a:bodyPr>
            <a:normAutofit fontScale="85000" lnSpcReduction="20000"/>
          </a:bodyPr>
          <a:lstStyle/>
          <a:p>
            <a:pPr marL="0" indent="0">
              <a:buNone/>
            </a:pPr>
            <a:r>
              <a:rPr lang="tr-TR" dirty="0">
                <a:solidFill>
                  <a:srgbClr val="FF0000"/>
                </a:solidFill>
              </a:rPr>
              <a:t>Okuma Sonrası Etkinlikler</a:t>
            </a:r>
          </a:p>
          <a:p>
            <a:r>
              <a:rPr lang="tr-TR" dirty="0"/>
              <a:t>Okunan kitabın konusu ile ilgili gazete, dergi haberleri ve fotoğraflar biriktirerek dosya hazırlama</a:t>
            </a:r>
          </a:p>
          <a:p>
            <a:r>
              <a:rPr lang="tr-TR" dirty="0"/>
              <a:t>Kitaptaki konulardan hareketle afiş hazırlama </a:t>
            </a:r>
          </a:p>
          <a:p>
            <a:r>
              <a:rPr lang="tr-TR" dirty="0"/>
              <a:t>Kitabı resimleme, çizgi romana dönüştürme, kitaba kapak resmi hazırlama</a:t>
            </a:r>
          </a:p>
          <a:p>
            <a:r>
              <a:rPr lang="tr-TR" dirty="0"/>
              <a:t>Kitabın içeriğini, tiyatro, drama, piyesi vb. yollarla canlandırma</a:t>
            </a:r>
          </a:p>
          <a:p>
            <a:r>
              <a:rPr lang="tr-TR" dirty="0"/>
              <a:t>Kitabın yazarına, yayınevine ya da çevirmenine kitap hakkında düşüncelerini açıklayan bir mektup yazma </a:t>
            </a:r>
          </a:p>
          <a:p>
            <a:r>
              <a:rPr lang="tr-TR" dirty="0"/>
              <a:t>Kitabın bir bölümünü yeniden ele alarak kendi düşüncelerine göre yeniden yazma,</a:t>
            </a:r>
          </a:p>
          <a:p>
            <a:r>
              <a:rPr lang="tr-TR" dirty="0"/>
              <a:t>Kitaptaki olayları tartışma</a:t>
            </a:r>
          </a:p>
          <a:p>
            <a:r>
              <a:rPr lang="tr-TR" dirty="0"/>
              <a:t>Kitaptaki sorunlara farklı çözümler üretme</a:t>
            </a:r>
          </a:p>
          <a:p>
            <a:r>
              <a:rPr lang="tr-TR" dirty="0"/>
              <a:t>Kitaptaki konular hakkında araştırmalar yapma</a:t>
            </a:r>
          </a:p>
          <a:p>
            <a:r>
              <a:rPr lang="tr-TR" dirty="0"/>
              <a:t>Okuma dosyası oluşturulmalıdır. Bu dosyaya kitap hakkında düşünceler yazılabilir.</a:t>
            </a:r>
          </a:p>
        </p:txBody>
      </p:sp>
    </p:spTree>
    <p:extLst>
      <p:ext uri="{BB962C8B-B14F-4D97-AF65-F5344CB8AC3E}">
        <p14:creationId xmlns:p14="http://schemas.microsoft.com/office/powerpoint/2010/main" val="1179650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DE7960B-6A53-4B7C-B75F-9EF16B4A5D1E}"/>
              </a:ext>
            </a:extLst>
          </p:cNvPr>
          <p:cNvSpPr>
            <a:spLocks noGrp="1"/>
          </p:cNvSpPr>
          <p:nvPr>
            <p:ph type="title"/>
          </p:nvPr>
        </p:nvSpPr>
        <p:spPr/>
        <p:txBody>
          <a:bodyPr>
            <a:normAutofit/>
          </a:bodyPr>
          <a:lstStyle/>
          <a:p>
            <a:r>
              <a:rPr lang="tr-TR" sz="3600" b="1" dirty="0">
                <a:solidFill>
                  <a:srgbClr val="FF0000"/>
                </a:solidFill>
              </a:rPr>
              <a:t>OKUMA ETKİNLİKLERİ</a:t>
            </a:r>
            <a:endParaRPr lang="tr-TR" sz="3600" dirty="0"/>
          </a:p>
        </p:txBody>
      </p:sp>
      <p:sp>
        <p:nvSpPr>
          <p:cNvPr id="3" name="İçerik Yer Tutucusu 2">
            <a:extLst>
              <a:ext uri="{FF2B5EF4-FFF2-40B4-BE49-F238E27FC236}">
                <a16:creationId xmlns:a16="http://schemas.microsoft.com/office/drawing/2014/main" id="{968D5E8D-0687-400E-A804-CB328FB69380}"/>
              </a:ext>
            </a:extLst>
          </p:cNvPr>
          <p:cNvSpPr>
            <a:spLocks noGrp="1"/>
          </p:cNvSpPr>
          <p:nvPr>
            <p:ph idx="1"/>
          </p:nvPr>
        </p:nvSpPr>
        <p:spPr/>
        <p:txBody>
          <a:bodyPr/>
          <a:lstStyle/>
          <a:p>
            <a:pPr marL="0" indent="0">
              <a:buNone/>
            </a:pPr>
            <a:r>
              <a:rPr lang="tr-TR" dirty="0"/>
              <a:t>Çabaları Övme</a:t>
            </a:r>
          </a:p>
          <a:p>
            <a:r>
              <a:rPr lang="tr-TR" dirty="0"/>
              <a:t>Öğrenciler, çok sayıdaki çalışma ve kitap okumadan sonra iyi okuyucu olacakları konusunda bilinçlendirilmelidir.</a:t>
            </a:r>
          </a:p>
          <a:p>
            <a:r>
              <a:rPr lang="tr-TR" dirty="0"/>
              <a:t>Sabırlı olunmalı, öğrencilerin ve velilerin de sabırlı olmaları istenmelidir.</a:t>
            </a:r>
          </a:p>
          <a:p>
            <a:r>
              <a:rPr lang="tr-TR" dirty="0"/>
              <a:t>Öğrencilere sık sık çabalarının doğru olduğunu ve iyi okuyucular olacakları söylenmelidir.</a:t>
            </a:r>
          </a:p>
          <a:p>
            <a:r>
              <a:rPr lang="tr-TR" dirty="0"/>
              <a:t>Okuma ve yazma konusunda öğrenciler güdülenmelidir.</a:t>
            </a:r>
          </a:p>
        </p:txBody>
      </p:sp>
    </p:spTree>
    <p:extLst>
      <p:ext uri="{BB962C8B-B14F-4D97-AF65-F5344CB8AC3E}">
        <p14:creationId xmlns:p14="http://schemas.microsoft.com/office/powerpoint/2010/main" val="789006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50814FC-285D-4AED-8A7E-944A768CE324}"/>
              </a:ext>
            </a:extLst>
          </p:cNvPr>
          <p:cNvSpPr>
            <a:spLocks noGrp="1"/>
          </p:cNvSpPr>
          <p:nvPr>
            <p:ph type="title"/>
          </p:nvPr>
        </p:nvSpPr>
        <p:spPr>
          <a:xfrm>
            <a:off x="838200" y="365126"/>
            <a:ext cx="10515600" cy="742222"/>
          </a:xfrm>
        </p:spPr>
        <p:txBody>
          <a:bodyPr>
            <a:normAutofit/>
          </a:bodyPr>
          <a:lstStyle/>
          <a:p>
            <a:r>
              <a:rPr lang="tr-TR" sz="3600" b="1" dirty="0">
                <a:solidFill>
                  <a:srgbClr val="FF0000"/>
                </a:solidFill>
              </a:rPr>
              <a:t>YAZMA ETKİNLİKLERİ</a:t>
            </a:r>
          </a:p>
        </p:txBody>
      </p:sp>
      <p:sp>
        <p:nvSpPr>
          <p:cNvPr id="3" name="İçerik Yer Tutucusu 2">
            <a:extLst>
              <a:ext uri="{FF2B5EF4-FFF2-40B4-BE49-F238E27FC236}">
                <a16:creationId xmlns:a16="http://schemas.microsoft.com/office/drawing/2014/main" id="{99A87FD1-140D-4479-AD3E-2E086F5E22F6}"/>
              </a:ext>
            </a:extLst>
          </p:cNvPr>
          <p:cNvSpPr>
            <a:spLocks noGrp="1"/>
          </p:cNvSpPr>
          <p:nvPr>
            <p:ph idx="1"/>
          </p:nvPr>
        </p:nvSpPr>
        <p:spPr>
          <a:xfrm>
            <a:off x="142613" y="989902"/>
            <a:ext cx="11543251" cy="5670958"/>
          </a:xfrm>
        </p:spPr>
        <p:txBody>
          <a:bodyPr/>
          <a:lstStyle/>
          <a:p>
            <a:pPr marL="0" indent="0">
              <a:buNone/>
            </a:pPr>
            <a:r>
              <a:rPr lang="tr-TR" dirty="0">
                <a:solidFill>
                  <a:srgbClr val="FF0000"/>
                </a:solidFill>
              </a:rPr>
              <a:t>Yazmaya Cesaretlendirme</a:t>
            </a:r>
          </a:p>
          <a:p>
            <a:pPr marL="0" indent="0">
              <a:buNone/>
            </a:pPr>
            <a:r>
              <a:rPr lang="tr-TR" dirty="0"/>
              <a:t>Okuma ve yazma becerileri birlikte geliştirilir. Öğrencilerin yazma becerilerini geliştirmesi için okuma etkinliklerine benzer çalışmalar yürütmelidir. Okumanın okuya okuya, yazmanın da yaza yaza geliştirildiği unutulmamalıdır. Öğrencilerin yazma becerisini geliştirmek için önce kolay çalışmalarla başlanmalıdır. Örneğin gazeteden bir haber yazma, oyuncaklarının adını yazma, listesini tutma, ailedeki isimleri soy isimleri yazma gibi. Daha sonra bu etkinlikler çoğaltılmalıdır. Özellikle rehberle yazma, paylaşarak yazma ve bağımsız yazma çalışmaları yaptırılmalıdır.</a:t>
            </a:r>
          </a:p>
        </p:txBody>
      </p:sp>
      <p:pic>
        <p:nvPicPr>
          <p:cNvPr id="2050" name="Picture 2" descr="yazma alÄ±ÅkanlÄ±ÄÄ± ile ilgili gÃ¶rsel sonucu">
            <a:extLst>
              <a:ext uri="{FF2B5EF4-FFF2-40B4-BE49-F238E27FC236}">
                <a16:creationId xmlns:a16="http://schemas.microsoft.com/office/drawing/2014/main" id="{D11CE7BE-7B07-429B-A7D4-6AABD56809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4490" y="4359813"/>
            <a:ext cx="3296357" cy="2253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4435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D008F70-AA8C-4C8E-A945-8BD6CF48157A}"/>
              </a:ext>
            </a:extLst>
          </p:cNvPr>
          <p:cNvSpPr>
            <a:spLocks noGrp="1"/>
          </p:cNvSpPr>
          <p:nvPr>
            <p:ph type="title"/>
          </p:nvPr>
        </p:nvSpPr>
        <p:spPr/>
        <p:txBody>
          <a:bodyPr>
            <a:normAutofit/>
          </a:bodyPr>
          <a:lstStyle/>
          <a:p>
            <a:r>
              <a:rPr lang="tr-TR" sz="3600" b="1" dirty="0">
                <a:solidFill>
                  <a:srgbClr val="FF0000"/>
                </a:solidFill>
              </a:rPr>
              <a:t>YAZMA ETKİNLİKLERİ</a:t>
            </a:r>
            <a:endParaRPr lang="tr-TR" sz="3600" dirty="0"/>
          </a:p>
        </p:txBody>
      </p:sp>
      <p:sp>
        <p:nvSpPr>
          <p:cNvPr id="3" name="İçerik Yer Tutucusu 2">
            <a:extLst>
              <a:ext uri="{FF2B5EF4-FFF2-40B4-BE49-F238E27FC236}">
                <a16:creationId xmlns:a16="http://schemas.microsoft.com/office/drawing/2014/main" id="{25DC2C66-D153-4FA9-A1AA-25097A0C6CCC}"/>
              </a:ext>
            </a:extLst>
          </p:cNvPr>
          <p:cNvSpPr>
            <a:spLocks noGrp="1"/>
          </p:cNvSpPr>
          <p:nvPr>
            <p:ph idx="1"/>
          </p:nvPr>
        </p:nvSpPr>
        <p:spPr/>
        <p:txBody>
          <a:bodyPr/>
          <a:lstStyle/>
          <a:p>
            <a:pPr marL="0" indent="0">
              <a:buNone/>
            </a:pPr>
            <a:r>
              <a:rPr lang="tr-TR" dirty="0">
                <a:solidFill>
                  <a:srgbClr val="FF0000"/>
                </a:solidFill>
              </a:rPr>
              <a:t>Rehberle Yazma</a:t>
            </a:r>
          </a:p>
          <a:p>
            <a:pPr marL="0" indent="0">
              <a:buNone/>
            </a:pPr>
            <a:r>
              <a:rPr lang="tr-TR" dirty="0"/>
              <a:t>Bu alıştırma, öğretmenin öğrencileri güdülemesine ve öğrencilerin yazma becerilerini geliştirmesine yardım etmektir. Ayrıca  öğrencilerin bilgilerini yazılara aktarmasını sağlamaktır.  Bu çalışma için öğrenciler küçük gruplara ayrılır, her gruba bir yazma konusu verilir ve bu konuda grup üyelerinin birlikte düşünmeleri istenir. Öğretmen, yazma konusunu geliştirmek için grup üyelerinin birbirlerini çeşitli sorularla nasıl destekleyeceklerini ve yardım edeceklerini gösterir.</a:t>
            </a:r>
          </a:p>
        </p:txBody>
      </p:sp>
    </p:spTree>
    <p:extLst>
      <p:ext uri="{BB962C8B-B14F-4D97-AF65-F5344CB8AC3E}">
        <p14:creationId xmlns:p14="http://schemas.microsoft.com/office/powerpoint/2010/main" val="37293470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67726A-E6FE-4BFC-9A97-B6F934306237}"/>
              </a:ext>
            </a:extLst>
          </p:cNvPr>
          <p:cNvSpPr>
            <a:spLocks noGrp="1"/>
          </p:cNvSpPr>
          <p:nvPr>
            <p:ph type="title"/>
          </p:nvPr>
        </p:nvSpPr>
        <p:spPr/>
        <p:txBody>
          <a:bodyPr>
            <a:normAutofit/>
          </a:bodyPr>
          <a:lstStyle/>
          <a:p>
            <a:r>
              <a:rPr lang="tr-TR" sz="3600" b="1" dirty="0">
                <a:solidFill>
                  <a:srgbClr val="FF0000"/>
                </a:solidFill>
              </a:rPr>
              <a:t>YAZMA ETKİNLİKLERİ</a:t>
            </a:r>
            <a:endParaRPr lang="tr-TR" sz="3600" dirty="0"/>
          </a:p>
        </p:txBody>
      </p:sp>
      <p:sp>
        <p:nvSpPr>
          <p:cNvPr id="3" name="İçerik Yer Tutucusu 2">
            <a:extLst>
              <a:ext uri="{FF2B5EF4-FFF2-40B4-BE49-F238E27FC236}">
                <a16:creationId xmlns:a16="http://schemas.microsoft.com/office/drawing/2014/main" id="{FB289C94-281F-4C10-B972-E3996C595BFF}"/>
              </a:ext>
            </a:extLst>
          </p:cNvPr>
          <p:cNvSpPr>
            <a:spLocks noGrp="1"/>
          </p:cNvSpPr>
          <p:nvPr>
            <p:ph idx="1"/>
          </p:nvPr>
        </p:nvSpPr>
        <p:spPr/>
        <p:txBody>
          <a:bodyPr>
            <a:normAutofit fontScale="85000" lnSpcReduction="20000"/>
          </a:bodyPr>
          <a:lstStyle/>
          <a:p>
            <a:pPr marL="0" indent="0">
              <a:buNone/>
            </a:pPr>
            <a:r>
              <a:rPr lang="tr-TR" dirty="0">
                <a:solidFill>
                  <a:srgbClr val="FF0000"/>
                </a:solidFill>
              </a:rPr>
              <a:t>Rehberli Yazma</a:t>
            </a:r>
          </a:p>
          <a:p>
            <a:pPr marL="0" indent="0">
              <a:buNone/>
            </a:pPr>
            <a:r>
              <a:rPr lang="tr-TR" dirty="0"/>
              <a:t>Küçük gruplara rehberlik edecek bazı sorular şöyledir.</a:t>
            </a:r>
          </a:p>
          <a:p>
            <a:r>
              <a:rPr lang="tr-TR" dirty="0"/>
              <a:t>Hangi konuda bir hikaye yazmak istiyorsunuz?</a:t>
            </a:r>
          </a:p>
          <a:p>
            <a:r>
              <a:rPr lang="tr-TR" dirty="0"/>
              <a:t>Bu konuda önceden ne biliyorsunuz?</a:t>
            </a:r>
          </a:p>
          <a:p>
            <a:r>
              <a:rPr lang="tr-TR" dirty="0"/>
              <a:t>Bu hikayede ifade edeceğiniz temel düşünce nedir?</a:t>
            </a:r>
          </a:p>
          <a:p>
            <a:r>
              <a:rPr lang="tr-TR" dirty="0"/>
              <a:t>Hikaye nerede geçiyor?</a:t>
            </a:r>
          </a:p>
          <a:p>
            <a:r>
              <a:rPr lang="tr-TR" dirty="0"/>
              <a:t>Hikayenin ana kahramanı kimdir?</a:t>
            </a:r>
          </a:p>
          <a:p>
            <a:r>
              <a:rPr lang="tr-TR" dirty="0"/>
              <a:t>Diğer kahramanlar kimlerdir?</a:t>
            </a:r>
          </a:p>
          <a:p>
            <a:r>
              <a:rPr lang="tr-TR" dirty="0"/>
              <a:t>Hikaye hangi devirde geçiyor?</a:t>
            </a:r>
          </a:p>
          <a:p>
            <a:r>
              <a:rPr lang="tr-TR" dirty="0"/>
              <a:t>Kahramanların çözeceği bir sorun var mı?</a:t>
            </a:r>
          </a:p>
          <a:p>
            <a:r>
              <a:rPr lang="tr-TR" dirty="0"/>
              <a:t>Kişiler bu sorunu nasıl çözüyorlar? Vb.</a:t>
            </a:r>
          </a:p>
        </p:txBody>
      </p:sp>
    </p:spTree>
    <p:extLst>
      <p:ext uri="{BB962C8B-B14F-4D97-AF65-F5344CB8AC3E}">
        <p14:creationId xmlns:p14="http://schemas.microsoft.com/office/powerpoint/2010/main" val="24019223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28C9A6-DC92-45CA-9E50-B79FCDA60CA2}"/>
              </a:ext>
            </a:extLst>
          </p:cNvPr>
          <p:cNvSpPr>
            <a:spLocks noGrp="1"/>
          </p:cNvSpPr>
          <p:nvPr>
            <p:ph type="title"/>
          </p:nvPr>
        </p:nvSpPr>
        <p:spPr/>
        <p:txBody>
          <a:bodyPr>
            <a:normAutofit/>
          </a:bodyPr>
          <a:lstStyle/>
          <a:p>
            <a:r>
              <a:rPr lang="tr-TR" sz="3600" b="1" dirty="0">
                <a:solidFill>
                  <a:srgbClr val="FF0000"/>
                </a:solidFill>
              </a:rPr>
              <a:t>YAZMA ETKİNLİKLERİ</a:t>
            </a:r>
            <a:endParaRPr lang="tr-TR" sz="3600" dirty="0"/>
          </a:p>
        </p:txBody>
      </p:sp>
      <p:sp>
        <p:nvSpPr>
          <p:cNvPr id="3" name="İçerik Yer Tutucusu 2">
            <a:extLst>
              <a:ext uri="{FF2B5EF4-FFF2-40B4-BE49-F238E27FC236}">
                <a16:creationId xmlns:a16="http://schemas.microsoft.com/office/drawing/2014/main" id="{55C8B908-9E34-4734-A3F4-CC179ACD35EE}"/>
              </a:ext>
            </a:extLst>
          </p:cNvPr>
          <p:cNvSpPr>
            <a:spLocks noGrp="1"/>
          </p:cNvSpPr>
          <p:nvPr>
            <p:ph idx="1"/>
          </p:nvPr>
        </p:nvSpPr>
        <p:spPr/>
        <p:txBody>
          <a:bodyPr>
            <a:normAutofit fontScale="92500" lnSpcReduction="10000"/>
          </a:bodyPr>
          <a:lstStyle/>
          <a:p>
            <a:pPr marL="0" indent="0">
              <a:buNone/>
            </a:pPr>
            <a:r>
              <a:rPr lang="tr-TR" dirty="0">
                <a:solidFill>
                  <a:srgbClr val="FF0000"/>
                </a:solidFill>
              </a:rPr>
              <a:t>Paylaşarak Yazma</a:t>
            </a:r>
          </a:p>
          <a:p>
            <a:pPr marL="0" indent="0">
              <a:buNone/>
            </a:pPr>
            <a:r>
              <a:rPr lang="tr-TR" dirty="0"/>
              <a:t>Paylaşarak yazma, bir yazının çeşitli bölümlerinin öğrenciler arasında paylaşılarak yazılması işlemidir. Bu çalışma öğrencileri yazmaya cesaretlendirmekte ve yazma zevki vermektedir. Ayrıca öğrencilerin zihinsel sözlüklerini zenginleştirmekte, yazılı kavramları güçlendirmekte, seslerle harfler arasındaki ilişkileri pekiştirmektedir.</a:t>
            </a:r>
          </a:p>
          <a:p>
            <a:pPr marL="0" indent="0">
              <a:buNone/>
            </a:pPr>
            <a:r>
              <a:rPr lang="tr-TR" dirty="0"/>
              <a:t>Paylaşarak yazma, sınıftaki bütün öğrencilerin katılımıyla ya da küçük gruplarla yapılabilir. Her öğrenci bir cümleyi ya da dizeyi yazarak sürece katılmalıdır. Sınıfta toplu yazımlarda öğretmen ilk cümleyi tahtaya yazarak süreci başlatmalıdır. Yazma çeşitli aşamalara bölünmeli, her öğrencinin katkı sağlanmalıdır. Küçük gruplarda yazma ise kağıt üzerine ve her üyenin katılımıyla yapılmalıdır.</a:t>
            </a:r>
          </a:p>
        </p:txBody>
      </p:sp>
    </p:spTree>
    <p:extLst>
      <p:ext uri="{BB962C8B-B14F-4D97-AF65-F5344CB8AC3E}">
        <p14:creationId xmlns:p14="http://schemas.microsoft.com/office/powerpoint/2010/main" val="3530176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877E07C-3408-4D7D-BDFC-FA946143BA3F}"/>
              </a:ext>
            </a:extLst>
          </p:cNvPr>
          <p:cNvSpPr>
            <a:spLocks noGrp="1"/>
          </p:cNvSpPr>
          <p:nvPr>
            <p:ph type="title"/>
          </p:nvPr>
        </p:nvSpPr>
        <p:spPr/>
        <p:txBody>
          <a:bodyPr>
            <a:normAutofit/>
          </a:bodyPr>
          <a:lstStyle/>
          <a:p>
            <a:r>
              <a:rPr lang="tr-TR" sz="3600" b="1" dirty="0">
                <a:solidFill>
                  <a:srgbClr val="FF0000"/>
                </a:solidFill>
              </a:rPr>
              <a:t>YAZMA ETKİNLİKLERİ</a:t>
            </a:r>
            <a:endParaRPr lang="tr-TR" sz="3600" dirty="0"/>
          </a:p>
        </p:txBody>
      </p:sp>
      <p:sp>
        <p:nvSpPr>
          <p:cNvPr id="3" name="İçerik Yer Tutucusu 2">
            <a:extLst>
              <a:ext uri="{FF2B5EF4-FFF2-40B4-BE49-F238E27FC236}">
                <a16:creationId xmlns:a16="http://schemas.microsoft.com/office/drawing/2014/main" id="{581C401C-046D-4FA4-BAC4-8966C6D2C509}"/>
              </a:ext>
            </a:extLst>
          </p:cNvPr>
          <p:cNvSpPr>
            <a:spLocks noGrp="1"/>
          </p:cNvSpPr>
          <p:nvPr>
            <p:ph idx="1"/>
          </p:nvPr>
        </p:nvSpPr>
        <p:spPr/>
        <p:txBody>
          <a:bodyPr/>
          <a:lstStyle/>
          <a:p>
            <a:pPr marL="0" indent="0">
              <a:buNone/>
            </a:pPr>
            <a:r>
              <a:rPr lang="tr-TR" dirty="0">
                <a:solidFill>
                  <a:srgbClr val="FF0000"/>
                </a:solidFill>
              </a:rPr>
              <a:t>Bağımsız Yazma </a:t>
            </a:r>
          </a:p>
          <a:p>
            <a:pPr marL="0" indent="0">
              <a:buNone/>
            </a:pPr>
            <a:r>
              <a:rPr lang="tr-TR" dirty="0"/>
              <a:t>Bu çalışmaya serbest ya da tek başın ayazma da denilmektedir. Çeşitli konularda yazma çalışması yapılmaktadır. Örneğin, yaşanan deneyimlerin yazılması, düşüncelerin ifade edilmesi, gazete çıkarma çalışmaları vb. olabilir. Bu yaklaşım, öğrencinin yaşadıklarını not etmesi ve daha sonra bunların eğitim materyalleri gibi kullanması şeklinde de olabilir. Öğrenciler düşündüklerini yazarlar ve bu notları arkadaşlarına okurlar. Öğrenci sevdiği bir hayvanı betimleyebilir. </a:t>
            </a:r>
          </a:p>
        </p:txBody>
      </p:sp>
    </p:spTree>
    <p:extLst>
      <p:ext uri="{BB962C8B-B14F-4D97-AF65-F5344CB8AC3E}">
        <p14:creationId xmlns:p14="http://schemas.microsoft.com/office/powerpoint/2010/main" val="40359507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FE1A04-37DE-4C77-A568-CBD9119F6BDF}"/>
              </a:ext>
            </a:extLst>
          </p:cNvPr>
          <p:cNvSpPr>
            <a:spLocks noGrp="1"/>
          </p:cNvSpPr>
          <p:nvPr>
            <p:ph type="title"/>
          </p:nvPr>
        </p:nvSpPr>
        <p:spPr/>
        <p:txBody>
          <a:bodyPr>
            <a:normAutofit/>
          </a:bodyPr>
          <a:lstStyle/>
          <a:p>
            <a:r>
              <a:rPr lang="tr-TR" sz="3600" b="1" dirty="0">
                <a:solidFill>
                  <a:srgbClr val="FF0000"/>
                </a:solidFill>
              </a:rPr>
              <a:t>YAZMA ETKİNLİKLERİ</a:t>
            </a:r>
            <a:endParaRPr lang="tr-TR" sz="3600" dirty="0"/>
          </a:p>
        </p:txBody>
      </p:sp>
      <p:sp>
        <p:nvSpPr>
          <p:cNvPr id="3" name="İçerik Yer Tutucusu 2">
            <a:extLst>
              <a:ext uri="{FF2B5EF4-FFF2-40B4-BE49-F238E27FC236}">
                <a16:creationId xmlns:a16="http://schemas.microsoft.com/office/drawing/2014/main" id="{B0FCE1C7-BF77-443F-9456-D54E95A71ECB}"/>
              </a:ext>
            </a:extLst>
          </p:cNvPr>
          <p:cNvSpPr>
            <a:spLocks noGrp="1"/>
          </p:cNvSpPr>
          <p:nvPr>
            <p:ph idx="1"/>
          </p:nvPr>
        </p:nvSpPr>
        <p:spPr/>
        <p:txBody>
          <a:bodyPr/>
          <a:lstStyle/>
          <a:p>
            <a:pPr marL="0" indent="0">
              <a:buNone/>
            </a:pPr>
            <a:r>
              <a:rPr lang="tr-TR" dirty="0">
                <a:solidFill>
                  <a:srgbClr val="FF0000"/>
                </a:solidFill>
              </a:rPr>
              <a:t>Bağımsız Yazma </a:t>
            </a:r>
          </a:p>
          <a:p>
            <a:pPr marL="0" indent="0">
              <a:buNone/>
            </a:pPr>
            <a:r>
              <a:rPr lang="tr-TR" dirty="0"/>
              <a:t>Öğrenciler bu sorularla yazma konusunda düşüncelerini düzenlemeyi öğrenmektedirler. Öğrenciler bu sorularla düşünmeye ve araştırmaya yöneltilmeli, olayları özetlemeye ve sonuçlar çıkarmaya özendirilmelidir. Öğrencilere bir plan dahilinde fikirlerini sunmaları öğretilmelidir. Bu plan giriş, gelişme ve sonuç olmaktadır. </a:t>
            </a:r>
          </a:p>
        </p:txBody>
      </p:sp>
    </p:spTree>
    <p:extLst>
      <p:ext uri="{BB962C8B-B14F-4D97-AF65-F5344CB8AC3E}">
        <p14:creationId xmlns:p14="http://schemas.microsoft.com/office/powerpoint/2010/main" val="1590736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C1DAE6-3050-4E20-BB6C-142D797795B6}"/>
              </a:ext>
            </a:extLst>
          </p:cNvPr>
          <p:cNvSpPr>
            <a:spLocks noGrp="1"/>
          </p:cNvSpPr>
          <p:nvPr>
            <p:ph type="title"/>
          </p:nvPr>
        </p:nvSpPr>
        <p:spPr/>
        <p:txBody>
          <a:bodyPr/>
          <a:lstStyle/>
          <a:p>
            <a:r>
              <a:rPr lang="tr-TR" dirty="0">
                <a:solidFill>
                  <a:srgbClr val="FF0000"/>
                </a:solidFill>
              </a:rPr>
              <a:t>Okuma Yazma Alışkanlığı Nedir?</a:t>
            </a:r>
          </a:p>
        </p:txBody>
      </p:sp>
      <p:sp>
        <p:nvSpPr>
          <p:cNvPr id="3" name="İçerik Yer Tutucusu 2">
            <a:extLst>
              <a:ext uri="{FF2B5EF4-FFF2-40B4-BE49-F238E27FC236}">
                <a16:creationId xmlns:a16="http://schemas.microsoft.com/office/drawing/2014/main" id="{236F834B-EC93-42D1-AC4B-277D1B7E54A4}"/>
              </a:ext>
            </a:extLst>
          </p:cNvPr>
          <p:cNvSpPr>
            <a:spLocks noGrp="1"/>
          </p:cNvSpPr>
          <p:nvPr>
            <p:ph idx="1"/>
          </p:nvPr>
        </p:nvSpPr>
        <p:spPr/>
        <p:txBody>
          <a:bodyPr/>
          <a:lstStyle/>
          <a:p>
            <a:r>
              <a:rPr lang="tr-TR" dirty="0"/>
              <a:t>Günümüzde bilgi edinmenin çeşitli yolları vardır. Ancak en üstün bilgi alma yolu okumadır. Okuma çocukluk yıllarından itibaren geliştirilen bir beceridir. Bu becerinin kazanılmasında okuma öğretiminin büyük rolü vardır. Okuma öğretiminin amacı çocukların okudukları bir yazıyı anlaması, bunlar üzerinde düşünmesi, sorgulaması, günlük hayatla ilişkilendirmesi, olayları incelemesi, değerlendirmesi, sosyal becerilerini geliştirmesi ve giderek okumayı alışkanlık haline getirmesidir.</a:t>
            </a:r>
          </a:p>
          <a:p>
            <a:pPr marL="0" indent="0">
              <a:buNone/>
            </a:pPr>
            <a:r>
              <a:rPr lang="tr-TR" dirty="0"/>
              <a:t> </a:t>
            </a:r>
          </a:p>
        </p:txBody>
      </p:sp>
    </p:spTree>
    <p:extLst>
      <p:ext uri="{BB962C8B-B14F-4D97-AF65-F5344CB8AC3E}">
        <p14:creationId xmlns:p14="http://schemas.microsoft.com/office/powerpoint/2010/main" val="2918342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2A4D96-489F-4C9F-8ECB-3851FA08753E}"/>
              </a:ext>
            </a:extLst>
          </p:cNvPr>
          <p:cNvSpPr>
            <a:spLocks noGrp="1"/>
          </p:cNvSpPr>
          <p:nvPr>
            <p:ph type="title"/>
          </p:nvPr>
        </p:nvSpPr>
        <p:spPr/>
        <p:txBody>
          <a:bodyPr>
            <a:normAutofit/>
          </a:bodyPr>
          <a:lstStyle/>
          <a:p>
            <a:r>
              <a:rPr lang="tr-TR" sz="3600" b="1" dirty="0">
                <a:solidFill>
                  <a:srgbClr val="FF0000"/>
                </a:solidFill>
              </a:rPr>
              <a:t>YAZMA ETKİNLİKLERİ</a:t>
            </a:r>
            <a:endParaRPr lang="tr-TR" sz="3600" dirty="0"/>
          </a:p>
        </p:txBody>
      </p:sp>
      <p:sp>
        <p:nvSpPr>
          <p:cNvPr id="3" name="İçerik Yer Tutucusu 2">
            <a:extLst>
              <a:ext uri="{FF2B5EF4-FFF2-40B4-BE49-F238E27FC236}">
                <a16:creationId xmlns:a16="http://schemas.microsoft.com/office/drawing/2014/main" id="{46971A28-27A3-44AE-B3D8-A462EB946A53}"/>
              </a:ext>
            </a:extLst>
          </p:cNvPr>
          <p:cNvSpPr>
            <a:spLocks noGrp="1"/>
          </p:cNvSpPr>
          <p:nvPr>
            <p:ph idx="1"/>
          </p:nvPr>
        </p:nvSpPr>
        <p:spPr/>
        <p:txBody>
          <a:bodyPr/>
          <a:lstStyle/>
          <a:p>
            <a:pPr marL="0" indent="0">
              <a:buNone/>
            </a:pPr>
            <a:r>
              <a:rPr lang="tr-TR" dirty="0"/>
              <a:t>Bağımsız Yazma</a:t>
            </a:r>
          </a:p>
          <a:p>
            <a:pPr marL="0" indent="0">
              <a:buNone/>
            </a:pPr>
            <a:r>
              <a:rPr lang="tr-TR" dirty="0"/>
              <a:t>Bağımsız yazma becerilerini geliştirme açısından gazete çıkarma etkinliği etkili bir yöntemdir. Öğrenciler seçtikleri bir konuda kağıt üzerine düşüncelerini açıklarlar. Bu serbest bir yazın yazmadır. Öğrenci her hangi bir kurala uymak durumunda değildir. Bu öğrencinin kendini ifade etmesi için iyi bir fırsattır. Bir gazete çıkarmak öğrencileri yazı yazmaya güdülemekte ve heyecan verici olmaktadır. Yazının asılması </a:t>
            </a:r>
            <a:r>
              <a:rPr lang="tr-TR" dirty="0" err="1"/>
              <a:t>isw</a:t>
            </a:r>
            <a:r>
              <a:rPr lang="tr-TR" dirty="0"/>
              <a:t> etkileyici olmaktadır.</a:t>
            </a:r>
          </a:p>
        </p:txBody>
      </p:sp>
    </p:spTree>
    <p:extLst>
      <p:ext uri="{BB962C8B-B14F-4D97-AF65-F5344CB8AC3E}">
        <p14:creationId xmlns:p14="http://schemas.microsoft.com/office/powerpoint/2010/main" val="2214464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F594A46-11C1-4FBD-92AB-B26BC0D531E8}"/>
              </a:ext>
            </a:extLst>
          </p:cNvPr>
          <p:cNvSpPr>
            <a:spLocks noGrp="1"/>
          </p:cNvSpPr>
          <p:nvPr>
            <p:ph type="title"/>
          </p:nvPr>
        </p:nvSpPr>
        <p:spPr/>
        <p:txBody>
          <a:bodyPr/>
          <a:lstStyle/>
          <a:p>
            <a:r>
              <a:rPr lang="tr-TR" dirty="0">
                <a:solidFill>
                  <a:srgbClr val="FF0000"/>
                </a:solidFill>
              </a:rPr>
              <a:t>Okuma Yazma Alışkanlığı Nedir?</a:t>
            </a:r>
          </a:p>
        </p:txBody>
      </p:sp>
      <p:sp>
        <p:nvSpPr>
          <p:cNvPr id="3" name="İçerik Yer Tutucusu 2">
            <a:extLst>
              <a:ext uri="{FF2B5EF4-FFF2-40B4-BE49-F238E27FC236}">
                <a16:creationId xmlns:a16="http://schemas.microsoft.com/office/drawing/2014/main" id="{C022DD2E-7CCE-4A06-89A9-B275A3EF3244}"/>
              </a:ext>
            </a:extLst>
          </p:cNvPr>
          <p:cNvSpPr>
            <a:spLocks noGrp="1"/>
          </p:cNvSpPr>
          <p:nvPr>
            <p:ph idx="1"/>
          </p:nvPr>
        </p:nvSpPr>
        <p:spPr/>
        <p:txBody>
          <a:bodyPr/>
          <a:lstStyle/>
          <a:p>
            <a:r>
              <a:rPr lang="tr-TR" b="1" dirty="0"/>
              <a:t>Davranışçı dil yaklaşımı </a:t>
            </a:r>
            <a:r>
              <a:rPr lang="tr-TR" dirty="0"/>
              <a:t>okumaya önem vermiş ve uzun yıllar öğrencilerde okuma alışkanlığı geliştirmek için çalışmalar yapılmıştır. Sürekli okuyan öğrencilerin anlama becerilerini geliştireceği düşünülmüştür. Bu çalışmalarda yazma alışkanlığı gündeme gelmemiştir. Öğrencilere hep okudukları kitaplar sorulmuş, yazma becerileriyle fazla ilgilenilmemiştir. Yazma ödevleri verildiğinde öğrenciler başkalarının yazılarını taklit etmeye, onların yazılarını değiştirerek aktarmaya veya kopyalamaya başlamışlardır. Böylece uzun yıllar okuma ve yazma alışkanlığı yeterince gelişmemiş bireyler yetiştirilmiştir.</a:t>
            </a:r>
          </a:p>
          <a:p>
            <a:pPr marL="0" indent="0">
              <a:buNone/>
            </a:pPr>
            <a:endParaRPr lang="tr-TR" dirty="0"/>
          </a:p>
        </p:txBody>
      </p:sp>
    </p:spTree>
    <p:extLst>
      <p:ext uri="{BB962C8B-B14F-4D97-AF65-F5344CB8AC3E}">
        <p14:creationId xmlns:p14="http://schemas.microsoft.com/office/powerpoint/2010/main" val="607767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4B24E8-198D-46C6-B6A4-848E9984CC8B}"/>
              </a:ext>
            </a:extLst>
          </p:cNvPr>
          <p:cNvSpPr>
            <a:spLocks noGrp="1"/>
          </p:cNvSpPr>
          <p:nvPr>
            <p:ph type="title"/>
          </p:nvPr>
        </p:nvSpPr>
        <p:spPr/>
        <p:txBody>
          <a:bodyPr/>
          <a:lstStyle/>
          <a:p>
            <a:r>
              <a:rPr lang="tr-TR" dirty="0">
                <a:solidFill>
                  <a:srgbClr val="FF0000"/>
                </a:solidFill>
              </a:rPr>
              <a:t>Okuma Yazma Alışkanlığı Nedir?</a:t>
            </a:r>
          </a:p>
        </p:txBody>
      </p:sp>
      <p:sp>
        <p:nvSpPr>
          <p:cNvPr id="3" name="İçerik Yer Tutucusu 2">
            <a:extLst>
              <a:ext uri="{FF2B5EF4-FFF2-40B4-BE49-F238E27FC236}">
                <a16:creationId xmlns:a16="http://schemas.microsoft.com/office/drawing/2014/main" id="{C90B341F-F3A7-4945-8876-516C2B44CAEE}"/>
              </a:ext>
            </a:extLst>
          </p:cNvPr>
          <p:cNvSpPr>
            <a:spLocks noGrp="1"/>
          </p:cNvSpPr>
          <p:nvPr>
            <p:ph idx="1"/>
          </p:nvPr>
        </p:nvSpPr>
        <p:spPr/>
        <p:txBody>
          <a:bodyPr/>
          <a:lstStyle/>
          <a:p>
            <a:pPr marL="0" indent="0">
              <a:buNone/>
            </a:pPr>
            <a:r>
              <a:rPr lang="tr-TR" dirty="0"/>
              <a:t>Yapılandırıcı dil yaklaşımı okuma alışkanlığı kadar yazma alışkanlığına da önem vermektedir. Yapılandırıcı yaklaşıma göre okuma ve yazma becerileri birbirini karşılıklı olarak etkilemekte ve birlikte gelişmektedir. Hatta yazma öğretimi üzerinde daha fazla durmaktadır. Çünkü yazmada kullanılan süreçler ve işlemler zihinsel yapıyı düzenleyen işlemlerdir. Okuma işlemleri yeni bilgilerle bireyin zihnini zenginleştirmektedir. Oysa yazma bireyin zihninde yapılandırdığı bilgileri inceleme, gözden geçirme, sorgulama, ilişkilendirme, kontrol etme vb.  işlemlerle yeniden düzenlenmektedir. Böylece hem bilgiler hem de bireyin zihin yapısı düzenlenmektedir. Bu durum zihinsel gelişim açısından yazmanın okumadan daha önemli olduğunu göstermektedir.</a:t>
            </a:r>
          </a:p>
        </p:txBody>
      </p:sp>
    </p:spTree>
    <p:extLst>
      <p:ext uri="{BB962C8B-B14F-4D97-AF65-F5344CB8AC3E}">
        <p14:creationId xmlns:p14="http://schemas.microsoft.com/office/powerpoint/2010/main" val="2765409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C3F44C-61E9-4C60-8F64-D80EF66CF650}"/>
              </a:ext>
            </a:extLst>
          </p:cNvPr>
          <p:cNvSpPr>
            <a:spLocks noGrp="1"/>
          </p:cNvSpPr>
          <p:nvPr>
            <p:ph type="title"/>
          </p:nvPr>
        </p:nvSpPr>
        <p:spPr/>
        <p:txBody>
          <a:bodyPr/>
          <a:lstStyle/>
          <a:p>
            <a:r>
              <a:rPr lang="tr-TR" dirty="0">
                <a:solidFill>
                  <a:srgbClr val="FF0000"/>
                </a:solidFill>
              </a:rPr>
              <a:t>Okuma Yazma Alışkanlığı Nedir?</a:t>
            </a:r>
          </a:p>
        </p:txBody>
      </p:sp>
      <p:sp>
        <p:nvSpPr>
          <p:cNvPr id="3" name="İçerik Yer Tutucusu 2">
            <a:extLst>
              <a:ext uri="{FF2B5EF4-FFF2-40B4-BE49-F238E27FC236}">
                <a16:creationId xmlns:a16="http://schemas.microsoft.com/office/drawing/2014/main" id="{B8D16E6E-BD5C-4546-AF62-F0CA09E5AC04}"/>
              </a:ext>
            </a:extLst>
          </p:cNvPr>
          <p:cNvSpPr>
            <a:spLocks noGrp="1"/>
          </p:cNvSpPr>
          <p:nvPr>
            <p:ph idx="1"/>
          </p:nvPr>
        </p:nvSpPr>
        <p:spPr/>
        <p:txBody>
          <a:bodyPr>
            <a:normAutofit fontScale="92500" lnSpcReduction="20000"/>
          </a:bodyPr>
          <a:lstStyle/>
          <a:p>
            <a:pPr marL="0" indent="0">
              <a:buNone/>
            </a:pPr>
            <a:r>
              <a:rPr lang="tr-TR" dirty="0"/>
              <a:t>Okuma yazma alışkanlığı ile bir çocuk:</a:t>
            </a:r>
          </a:p>
          <a:p>
            <a:r>
              <a:rPr lang="tr-TR" dirty="0"/>
              <a:t>Dünyadaki olayları</a:t>
            </a:r>
          </a:p>
          <a:p>
            <a:r>
              <a:rPr lang="tr-TR" dirty="0"/>
              <a:t>Çeşitli bilgileri</a:t>
            </a:r>
          </a:p>
          <a:p>
            <a:r>
              <a:rPr lang="tr-TR" dirty="0"/>
              <a:t>Kitapların ve öykülerin içeriğini</a:t>
            </a:r>
          </a:p>
          <a:p>
            <a:r>
              <a:rPr lang="tr-TR" dirty="0"/>
              <a:t>Bazı konuları tartışmayı</a:t>
            </a:r>
          </a:p>
          <a:p>
            <a:r>
              <a:rPr lang="tr-TR" dirty="0"/>
              <a:t>Yeni kelimelerle zihinsel sözlüğünü zenginleştirmeyi</a:t>
            </a:r>
          </a:p>
          <a:p>
            <a:r>
              <a:rPr lang="tr-TR" dirty="0"/>
              <a:t>Dinleme, konuşma, okuma, yazma, görsel okuma ve sunu  gibi dil becerilerini geliştirmeyi</a:t>
            </a:r>
          </a:p>
          <a:p>
            <a:r>
              <a:rPr lang="tr-TR" dirty="0"/>
              <a:t>Anlama, düşünme, sorgulama, sorun çözme, ilişkilendirme, eleştirme, yorumlama, analiz-sentez yapma gibi zihinsel becerileri geliştirmeyi</a:t>
            </a:r>
          </a:p>
          <a:p>
            <a:r>
              <a:rPr lang="tr-TR" dirty="0"/>
              <a:t>Kitapları sevmeyi vb. öğrenmektedir.  </a:t>
            </a:r>
          </a:p>
        </p:txBody>
      </p:sp>
    </p:spTree>
    <p:extLst>
      <p:ext uri="{BB962C8B-B14F-4D97-AF65-F5344CB8AC3E}">
        <p14:creationId xmlns:p14="http://schemas.microsoft.com/office/powerpoint/2010/main" val="3002526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BCE83-35C1-4E4C-B677-F2C1134E5EF3}"/>
              </a:ext>
            </a:extLst>
          </p:cNvPr>
          <p:cNvSpPr>
            <a:spLocks noGrp="1"/>
          </p:cNvSpPr>
          <p:nvPr>
            <p:ph type="title"/>
          </p:nvPr>
        </p:nvSpPr>
        <p:spPr/>
        <p:txBody>
          <a:bodyPr/>
          <a:lstStyle/>
          <a:p>
            <a:r>
              <a:rPr lang="tr-TR" dirty="0">
                <a:solidFill>
                  <a:srgbClr val="FF0000"/>
                </a:solidFill>
              </a:rPr>
              <a:t>Okuma ve Yazma Alışkanlığını Geliştirme</a:t>
            </a:r>
          </a:p>
        </p:txBody>
      </p:sp>
      <p:sp>
        <p:nvSpPr>
          <p:cNvPr id="3" name="İçerik Yer Tutucusu 2">
            <a:extLst>
              <a:ext uri="{FF2B5EF4-FFF2-40B4-BE49-F238E27FC236}">
                <a16:creationId xmlns:a16="http://schemas.microsoft.com/office/drawing/2014/main" id="{55CFEFF0-914E-4CC1-AECE-3C489B1CAE54}"/>
              </a:ext>
            </a:extLst>
          </p:cNvPr>
          <p:cNvSpPr>
            <a:spLocks noGrp="1"/>
          </p:cNvSpPr>
          <p:nvPr>
            <p:ph idx="1"/>
          </p:nvPr>
        </p:nvSpPr>
        <p:spPr/>
        <p:txBody>
          <a:bodyPr/>
          <a:lstStyle/>
          <a:p>
            <a:pPr marL="0" indent="0">
              <a:buNone/>
            </a:pPr>
            <a:r>
              <a:rPr lang="tr-TR" dirty="0"/>
              <a:t>Yapılandırıcı yaklaşım okuma ve yazma alışkanlığını kısa bir zamana sıkıştırmamaktadır. Gelişimsel ve etkileşimsel olarak ele almaktadır.  Böylece okuma ve yazma alışkanlığının geliştirilmesine okul öncesi dönemden başlanmakta ve orta öğretime kadar sürdürülmektedir. Erken yaşlarda okuma ve yazma çalışmalarına katılan çocuklar, dil ve zihinsel becerilerini de erken geliştirmektedir. Bu süreç genel hatlarıyla üç döneme ayrılmaktadır.</a:t>
            </a:r>
          </a:p>
        </p:txBody>
      </p:sp>
    </p:spTree>
    <p:extLst>
      <p:ext uri="{BB962C8B-B14F-4D97-AF65-F5344CB8AC3E}">
        <p14:creationId xmlns:p14="http://schemas.microsoft.com/office/powerpoint/2010/main" val="3854784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1E081AF-434A-4A33-B4C2-9347CD223C44}"/>
              </a:ext>
            </a:extLst>
          </p:cNvPr>
          <p:cNvSpPr>
            <a:spLocks noGrp="1"/>
          </p:cNvSpPr>
          <p:nvPr>
            <p:ph type="title"/>
          </p:nvPr>
        </p:nvSpPr>
        <p:spPr>
          <a:xfrm>
            <a:off x="838200" y="365126"/>
            <a:ext cx="10515600" cy="1136504"/>
          </a:xfrm>
        </p:spPr>
        <p:txBody>
          <a:bodyPr/>
          <a:lstStyle/>
          <a:p>
            <a:r>
              <a:rPr lang="tr-TR" dirty="0">
                <a:solidFill>
                  <a:srgbClr val="FF0000"/>
                </a:solidFill>
              </a:rPr>
              <a:t>Okuma ve Yazma Alışkanlığını Geliştirme</a:t>
            </a:r>
          </a:p>
        </p:txBody>
      </p:sp>
      <p:sp>
        <p:nvSpPr>
          <p:cNvPr id="3" name="İçerik Yer Tutucusu 2">
            <a:extLst>
              <a:ext uri="{FF2B5EF4-FFF2-40B4-BE49-F238E27FC236}">
                <a16:creationId xmlns:a16="http://schemas.microsoft.com/office/drawing/2014/main" id="{4483BCFC-B10E-42B1-866E-FEC7528896C9}"/>
              </a:ext>
            </a:extLst>
          </p:cNvPr>
          <p:cNvSpPr>
            <a:spLocks noGrp="1"/>
          </p:cNvSpPr>
          <p:nvPr>
            <p:ph idx="1"/>
          </p:nvPr>
        </p:nvSpPr>
        <p:spPr>
          <a:xfrm>
            <a:off x="419449" y="1690688"/>
            <a:ext cx="11509695" cy="4802187"/>
          </a:xfrm>
        </p:spPr>
        <p:txBody>
          <a:bodyPr>
            <a:normAutofit lnSpcReduction="10000"/>
          </a:bodyPr>
          <a:lstStyle/>
          <a:p>
            <a:pPr marL="0" indent="0">
              <a:buNone/>
            </a:pPr>
            <a:r>
              <a:rPr lang="tr-TR" dirty="0">
                <a:solidFill>
                  <a:srgbClr val="FF0000"/>
                </a:solidFill>
              </a:rPr>
              <a:t>1)Okul Öncesi Dönem: </a:t>
            </a:r>
            <a:endParaRPr lang="tr-TR" dirty="0"/>
          </a:p>
          <a:p>
            <a:r>
              <a:rPr lang="tr-TR" dirty="0"/>
              <a:t>Öyküler dinlemeyi ve kitaba bakmayı sever.</a:t>
            </a:r>
          </a:p>
          <a:p>
            <a:r>
              <a:rPr lang="tr-TR" dirty="0"/>
              <a:t>Okuyucu gibi yapmayı sever. Örneğin elinde kitap tutar, okuyormuş gibi davranır.</a:t>
            </a:r>
          </a:p>
          <a:p>
            <a:r>
              <a:rPr lang="tr-TR" dirty="0"/>
              <a:t>Kitabın resimlerine bakarak kelimeler üzerinde alıştırmalar yapar.  Küplerle veya hazır harflerle kitapta yazılı kelimeleri oluşturmaya çalışır.</a:t>
            </a:r>
          </a:p>
          <a:p>
            <a:r>
              <a:rPr lang="tr-TR" dirty="0"/>
              <a:t>Yollardaki pankartlara, ilanlara, resimlere, gıda ambalajlarının üzerindeki yazılara bakar.</a:t>
            </a:r>
          </a:p>
          <a:p>
            <a:r>
              <a:rPr lang="tr-TR" dirty="0"/>
              <a:t>Bir öyküye nasıl başlandığına veya bitirildiğine dikkat eder ve anlamını öğrenir.</a:t>
            </a:r>
          </a:p>
          <a:p>
            <a:r>
              <a:rPr lang="tr-TR" dirty="0"/>
              <a:t>Bir öyküyü anlatmak için zihinden ve resimlerden yararlanmayı öğrenir. </a:t>
            </a:r>
          </a:p>
          <a:p>
            <a:pPr marL="0" indent="0">
              <a:buNone/>
            </a:pPr>
            <a:endParaRPr lang="tr-TR" dirty="0">
              <a:solidFill>
                <a:srgbClr val="FF0000"/>
              </a:solidFill>
            </a:endParaRPr>
          </a:p>
        </p:txBody>
      </p:sp>
    </p:spTree>
    <p:extLst>
      <p:ext uri="{BB962C8B-B14F-4D97-AF65-F5344CB8AC3E}">
        <p14:creationId xmlns:p14="http://schemas.microsoft.com/office/powerpoint/2010/main" val="798583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FF8005E-401B-4B47-BE87-68BDB2C92E4F}"/>
              </a:ext>
            </a:extLst>
          </p:cNvPr>
          <p:cNvSpPr>
            <a:spLocks noGrp="1"/>
          </p:cNvSpPr>
          <p:nvPr>
            <p:ph type="title"/>
          </p:nvPr>
        </p:nvSpPr>
        <p:spPr>
          <a:xfrm>
            <a:off x="838200" y="365125"/>
            <a:ext cx="10515600" cy="1027447"/>
          </a:xfrm>
        </p:spPr>
        <p:txBody>
          <a:bodyPr/>
          <a:lstStyle/>
          <a:p>
            <a:r>
              <a:rPr lang="tr-TR" dirty="0">
                <a:solidFill>
                  <a:srgbClr val="FF0000"/>
                </a:solidFill>
              </a:rPr>
              <a:t>Okuma ve Yazma Alışkanlığını Geliştirme</a:t>
            </a:r>
            <a:endParaRPr lang="tr-TR" dirty="0"/>
          </a:p>
        </p:txBody>
      </p:sp>
      <p:sp>
        <p:nvSpPr>
          <p:cNvPr id="3" name="İçerik Yer Tutucusu 2">
            <a:extLst>
              <a:ext uri="{FF2B5EF4-FFF2-40B4-BE49-F238E27FC236}">
                <a16:creationId xmlns:a16="http://schemas.microsoft.com/office/drawing/2014/main" id="{963D0137-9015-4FA2-A725-73743043E37B}"/>
              </a:ext>
            </a:extLst>
          </p:cNvPr>
          <p:cNvSpPr>
            <a:spLocks noGrp="1"/>
          </p:cNvSpPr>
          <p:nvPr>
            <p:ph idx="1"/>
          </p:nvPr>
        </p:nvSpPr>
        <p:spPr>
          <a:xfrm>
            <a:off x="838200" y="1451295"/>
            <a:ext cx="10515600" cy="5159230"/>
          </a:xfrm>
        </p:spPr>
        <p:txBody>
          <a:bodyPr>
            <a:normAutofit fontScale="92500" lnSpcReduction="20000"/>
          </a:bodyPr>
          <a:lstStyle/>
          <a:p>
            <a:r>
              <a:rPr lang="tr-TR" dirty="0">
                <a:solidFill>
                  <a:srgbClr val="FF0000"/>
                </a:solidFill>
              </a:rPr>
              <a:t>2)Okuma-Yazma Dönemi</a:t>
            </a:r>
          </a:p>
          <a:p>
            <a:r>
              <a:rPr lang="tr-TR" dirty="0"/>
              <a:t>Okuyarak yazılı bilgileri öğrenmeye isteklidir.</a:t>
            </a:r>
          </a:p>
          <a:p>
            <a:r>
              <a:rPr lang="tr-TR" dirty="0"/>
              <a:t>Seslerle harfleri birleştirmeye başlar.</a:t>
            </a:r>
          </a:p>
          <a:p>
            <a:r>
              <a:rPr lang="tr-TR" dirty="0"/>
              <a:t>Ses bilinci ve yazı bilincini geliştirir.</a:t>
            </a:r>
          </a:p>
          <a:p>
            <a:r>
              <a:rPr lang="tr-TR" dirty="0"/>
              <a:t>Duyduğu kelimelerle yazılı kelimeler arasında bağ kurmaya başlar.</a:t>
            </a:r>
          </a:p>
          <a:p>
            <a:r>
              <a:rPr lang="tr-TR" dirty="0"/>
              <a:t>Okuma alıştırmaları yapar, basit metinleri okurken kelimeleri tanır ve adını söyler.</a:t>
            </a:r>
          </a:p>
          <a:p>
            <a:r>
              <a:rPr lang="tr-TR" dirty="0"/>
              <a:t>Metindeki resimleri inceler ve resimlerin metne uygun anlamlar taşıdığını öğrenir.</a:t>
            </a:r>
          </a:p>
          <a:p>
            <a:r>
              <a:rPr lang="tr-TR" dirty="0"/>
              <a:t>Metnin türüne uygun okuma biçimini belirler.</a:t>
            </a:r>
          </a:p>
          <a:p>
            <a:r>
              <a:rPr lang="tr-TR" dirty="0"/>
              <a:t>Tanıdığı kelime sayısı giderek artırır.</a:t>
            </a:r>
          </a:p>
          <a:p>
            <a:r>
              <a:rPr lang="tr-TR" dirty="0"/>
              <a:t>Kelimelerle anlamları arasında bağ kurmaya başlar.</a:t>
            </a:r>
          </a:p>
          <a:p>
            <a:r>
              <a:rPr lang="tr-TR" dirty="0"/>
              <a:t>Yeni kitapları okumayı ister.</a:t>
            </a:r>
          </a:p>
        </p:txBody>
      </p:sp>
    </p:spTree>
    <p:extLst>
      <p:ext uri="{BB962C8B-B14F-4D97-AF65-F5344CB8AC3E}">
        <p14:creationId xmlns:p14="http://schemas.microsoft.com/office/powerpoint/2010/main" val="2495652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TotalTime>
  <Words>2407</Words>
  <Application>Microsoft Office PowerPoint</Application>
  <PresentationFormat>Geniş ekran</PresentationFormat>
  <Paragraphs>192</Paragraphs>
  <Slides>30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30</vt:i4>
      </vt:variant>
    </vt:vector>
  </HeadingPairs>
  <TitlesOfParts>
    <vt:vector size="34" baseType="lpstr">
      <vt:lpstr>Arial</vt:lpstr>
      <vt:lpstr>Calibri</vt:lpstr>
      <vt:lpstr>Calibri Light</vt:lpstr>
      <vt:lpstr>Office Teması</vt:lpstr>
      <vt:lpstr>OKUMA VE YAZMA ALIŞKANLIĞI</vt:lpstr>
      <vt:lpstr>OKUMA VE YAZMA ALIŞKANLIĞI</vt:lpstr>
      <vt:lpstr>Okuma Yazma Alışkanlığı Nedir?</vt:lpstr>
      <vt:lpstr>Okuma Yazma Alışkanlığı Nedir?</vt:lpstr>
      <vt:lpstr>Okuma Yazma Alışkanlığı Nedir?</vt:lpstr>
      <vt:lpstr>Okuma Yazma Alışkanlığı Nedir?</vt:lpstr>
      <vt:lpstr>Okuma ve Yazma Alışkanlığını Geliştirme</vt:lpstr>
      <vt:lpstr>Okuma ve Yazma Alışkanlığını Geliştirme</vt:lpstr>
      <vt:lpstr>Okuma ve Yazma Alışkanlığını Geliştirme</vt:lpstr>
      <vt:lpstr>Okuma ve Yazma Alışkanlığını Geliştirme</vt:lpstr>
      <vt:lpstr>OKUMA ETKİNLİKLERİ</vt:lpstr>
      <vt:lpstr>OKUMA ETKİNLİKLERİ</vt:lpstr>
      <vt:lpstr>OKUMA ETKİNLİKLERİ</vt:lpstr>
      <vt:lpstr>OKUMA ETKİNLİKLERİ</vt:lpstr>
      <vt:lpstr>OKUMA ETKİNLİKLERİ</vt:lpstr>
      <vt:lpstr>OKUMA ETKİNLİKLERİ</vt:lpstr>
      <vt:lpstr>OKUMA ETKİNLİKLERİ</vt:lpstr>
      <vt:lpstr>OKUMA ETKİNLİKLERİ</vt:lpstr>
      <vt:lpstr>OKUMA ETKİNLİKLERİ</vt:lpstr>
      <vt:lpstr>OKUMA ETKİNLİKLERİ</vt:lpstr>
      <vt:lpstr>OKUMA ETKİNLİKLERİ</vt:lpstr>
      <vt:lpstr>OKUMA ETKİNLİKLERİ</vt:lpstr>
      <vt:lpstr>OKUMA ETKİNLİKLERİ</vt:lpstr>
      <vt:lpstr>YAZMA ETKİNLİKLERİ</vt:lpstr>
      <vt:lpstr>YAZMA ETKİNLİKLERİ</vt:lpstr>
      <vt:lpstr>YAZMA ETKİNLİKLERİ</vt:lpstr>
      <vt:lpstr>YAZMA ETKİNLİKLERİ</vt:lpstr>
      <vt:lpstr>YAZMA ETKİNLİKLERİ</vt:lpstr>
      <vt:lpstr>YAZMA ETKİNLİKLERİ</vt:lpstr>
      <vt:lpstr>YAZMA ETKİNLİKLERİ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OKUMA VE YAZMA ALIŞKANLIĞI</dc:title>
  <dc:creator>gediz karaltı</dc:creator>
  <cp:lastModifiedBy>FİRDEVS_GÜNEŞ</cp:lastModifiedBy>
  <cp:revision>32</cp:revision>
  <dcterms:created xsi:type="dcterms:W3CDTF">2019-05-28T13:56:23Z</dcterms:created>
  <dcterms:modified xsi:type="dcterms:W3CDTF">2019-12-04T07:25:33Z</dcterms:modified>
</cp:coreProperties>
</file>