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16"/>
  </p:notesMasterIdLst>
  <p:sldIdLst>
    <p:sldId id="257" r:id="rId5"/>
    <p:sldId id="258" r:id="rId6"/>
    <p:sldId id="259" r:id="rId7"/>
    <p:sldId id="261" r:id="rId8"/>
    <p:sldId id="262" r:id="rId9"/>
    <p:sldId id="263" r:id="rId10"/>
    <p:sldId id="268" r:id="rId11"/>
    <p:sldId id="290" r:id="rId12"/>
    <p:sldId id="291" r:id="rId13"/>
    <p:sldId id="292" r:id="rId14"/>
    <p:sldId id="289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2140DB-8303-44A5-9AFD-6A1E29F3AFB0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A47D5-F2C8-4469-8ABF-FF28F728CB9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9811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1126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849" indent="-28571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2844" indent="-2285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9982" indent="-2285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119" indent="-2285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257" indent="-228569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394" indent="-228569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8531" indent="-228569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5669" indent="-228569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5EDA2C-1267-4553-A5F2-FD324A84371F}" type="slidenum">
              <a:rPr lang="tr-TR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248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92EDF-2A16-471B-A6C2-CD972D522F0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E8444-3EAC-47CC-91C6-30A32F148EC8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375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16624-4B50-4E79-A871-AD8079A7DD59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5BF75-A5B5-457A-BDCD-8AC54C589242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2785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377F1-2D10-4D9B-AC84-384F0849D4E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010F4-0281-452B-B63D-A0A72BF3E72E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1615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438C3-6B9D-439A-8CDE-4415BD6250B8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1CF77-E2AA-4781-A69F-9614AB05B5CC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319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E180B-F946-4BD4-8FC7-204482D7F14F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EEEA9-7687-4B67-81D8-910D6543E2EA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3976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18E1-0D63-49A8-8949-075C1E366F4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74FF0-A638-405F-B72E-D56ABC1D6C15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4367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070B2-A465-4F05-8302-69FDED60E48A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1B28C-353A-4D32-95ED-C1116294277E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6560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AD557-03F7-4718-9825-F61EEBC32B49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3146-D35D-49B3-9E3F-1DB9CBFA7F3A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940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FCC3A-C225-4952-9950-A8C495D2763E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8CFCB-BD8C-4CFF-A150-837BD0AFBDBB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3320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0AF50-3703-416C-8678-6F1A6132BAE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E7576-8BFF-43BB-8F2D-5732DBCE87BC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8819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4E9AC-C4F1-4BE9-90E5-64F66B13A69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7390D-12D9-46A0-91E3-FFDCAFC888BD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5760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92EDF-2A16-471B-A6C2-CD972D522F0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E8444-3EAC-47CC-91C6-30A32F148EC8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3581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16624-4B50-4E79-A871-AD8079A7DD59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5BF75-A5B5-457A-BDCD-8AC54C589242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5631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377F1-2D10-4D9B-AC84-384F0849D4E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010F4-0281-452B-B63D-A0A72BF3E72E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077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438C3-6B9D-439A-8CDE-4415BD6250B8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1CF77-E2AA-4781-A69F-9614AB05B5CC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8696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E180B-F946-4BD4-8FC7-204482D7F14F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EEEA9-7687-4B67-81D8-910D6543E2EA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2894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18E1-0D63-49A8-8949-075C1E366F4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74FF0-A638-405F-B72E-D56ABC1D6C15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872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070B2-A465-4F05-8302-69FDED60E48A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1B28C-353A-4D32-95ED-C1116294277E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429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AD557-03F7-4718-9825-F61EEBC32B49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3146-D35D-49B3-9E3F-1DB9CBFA7F3A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8899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FCC3A-C225-4952-9950-A8C495D2763E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8CFCB-BD8C-4CFF-A150-837BD0AFBDBB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5801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0AF50-3703-416C-8678-6F1A6132BAE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E7576-8BFF-43BB-8F2D-5732DBCE87BC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5720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4E9AC-C4F1-4BE9-90E5-64F66B13A69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7390D-12D9-46A0-91E3-FFDCAFC888BD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9510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92EDF-2A16-471B-A6C2-CD972D522F0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E8444-3EAC-47CC-91C6-30A32F148EC8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9760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16624-4B50-4E79-A871-AD8079A7DD59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5BF75-A5B5-457A-BDCD-8AC54C589242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1219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377F1-2D10-4D9B-AC84-384F0849D4E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010F4-0281-452B-B63D-A0A72BF3E72E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0519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438C3-6B9D-439A-8CDE-4415BD6250B8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1CF77-E2AA-4781-A69F-9614AB05B5CC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65719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E180B-F946-4BD4-8FC7-204482D7F14F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EEEA9-7687-4B67-81D8-910D6543E2EA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16977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18E1-0D63-49A8-8949-075C1E366F4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74FF0-A638-405F-B72E-D56ABC1D6C15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917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070B2-A465-4F05-8302-69FDED60E48A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1B28C-353A-4D32-95ED-C1116294277E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75491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AD557-03F7-4718-9825-F61EEBC32B49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3146-D35D-49B3-9E3F-1DB9CBFA7F3A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5404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FCC3A-C225-4952-9950-A8C495D2763E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8CFCB-BD8C-4CFF-A150-837BD0AFBDBB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28175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0AF50-3703-416C-8678-6F1A6132BAE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E7576-8BFF-43BB-8F2D-5732DBCE87BC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5044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4E9AC-C4F1-4BE9-90E5-64F66B13A69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7390D-12D9-46A0-91E3-FFDCAFC888BD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686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53C7EA0-6840-4791-BE1E-09CCEB53678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F60E8B6-0178-4620-A98B-2A212269871C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31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3429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6858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0287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rtl="0" fontAlgn="base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53C7EA0-6840-4791-BE1E-09CCEB53678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F60E8B6-0178-4620-A98B-2A212269871C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623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3429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6858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0287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rtl="0" fontAlgn="base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53C7EA0-6840-4791-BE1E-09CCEB53678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F60E8B6-0178-4620-A98B-2A212269871C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54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3429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6858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0287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rtl="0" fontAlgn="base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dergipark.ulakbim.gov.tr/esosder/article/view/5000067895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Sosyoloji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>Eskiçağ </a:t>
            </a:r>
            <a:r>
              <a:rPr lang="tr-TR" dirty="0" smtClean="0"/>
              <a:t>ve Ortaçağ</a:t>
            </a:r>
          </a:p>
        </p:txBody>
      </p:sp>
      <p:sp>
        <p:nvSpPr>
          <p:cNvPr id="4099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DOÇ.DR.FİLİZ YILDIRIM</a:t>
            </a:r>
          </a:p>
        </p:txBody>
      </p:sp>
    </p:spTree>
    <p:extLst>
      <p:ext uri="{BB962C8B-B14F-4D97-AF65-F5344CB8AC3E}">
        <p14:creationId xmlns:p14="http://schemas.microsoft.com/office/powerpoint/2010/main" val="363414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lt Başlık 3"/>
          <p:cNvSpPr>
            <a:spLocks noGrp="1"/>
          </p:cNvSpPr>
          <p:nvPr>
            <p:ph type="subTitle" idx="1"/>
          </p:nvPr>
        </p:nvSpPr>
        <p:spPr>
          <a:xfrm>
            <a:off x="1093898" y="944410"/>
            <a:ext cx="6858000" cy="1241822"/>
          </a:xfrm>
        </p:spPr>
        <p:txBody>
          <a:bodyPr/>
          <a:lstStyle/>
          <a:p>
            <a:r>
              <a:rPr lang="tr-TR" sz="2100" b="1" dirty="0">
                <a:cs typeface="Times New Roman" panose="02020603050405020304" pitchFamily="18" charset="0"/>
              </a:rPr>
              <a:t>İBNİ HALDUN</a:t>
            </a:r>
          </a:p>
          <a:p>
            <a:r>
              <a:rPr lang="tr-TR" sz="2100" dirty="0"/>
              <a:t>(Asabiyet*)</a:t>
            </a:r>
          </a:p>
          <a:p>
            <a:r>
              <a:rPr lang="tr-TR" sz="2100" dirty="0"/>
              <a:t>Toplumlar «insanların </a:t>
            </a:r>
            <a:r>
              <a:rPr lang="tr-TR" sz="2100" dirty="0"/>
              <a:t>ekonomik ihtiyaçlarını karşılama ve doğal tehlikelere karşı koyma hususunda yardımlaşmalarından </a:t>
            </a:r>
            <a:r>
              <a:rPr lang="tr-TR" sz="2100" dirty="0"/>
              <a:t>doğar».</a:t>
            </a:r>
            <a:r>
              <a:rPr lang="tr-TR" sz="2100" dirty="0"/>
              <a:t> </a:t>
            </a:r>
            <a:endParaRPr lang="tr-TR" sz="2100" dirty="0"/>
          </a:p>
          <a:p>
            <a:endParaRPr lang="tr-TR" sz="2100" dirty="0">
              <a:cs typeface="Times New Roman" panose="02020603050405020304" pitchFamily="18" charset="0"/>
            </a:endParaRPr>
          </a:p>
          <a:p>
            <a:endParaRPr lang="tr-TR" sz="2100" dirty="0">
              <a:cs typeface="Times New Roman" panose="02020603050405020304" pitchFamily="18" charset="0"/>
            </a:endParaRPr>
          </a:p>
          <a:p>
            <a:r>
              <a:rPr lang="tr-TR" dirty="0" smtClean="0"/>
              <a:t>*Aynı </a:t>
            </a:r>
            <a:r>
              <a:rPr lang="tr-TR" dirty="0"/>
              <a:t>nesepten gelen kimseler arasındaki yardımlaşma, dayanışma ve tehlikelere karşı kendini korumak için biyolojik bağlardan doğan, daha sonraları inanç birliğine dönüşerek devletin kurulmasında yol oynayan soyut bir </a:t>
            </a:r>
            <a:r>
              <a:rPr lang="tr-TR" dirty="0" smtClean="0"/>
              <a:t>kavram.</a:t>
            </a:r>
          </a:p>
          <a:p>
            <a:r>
              <a:rPr lang="tr-TR" dirty="0" smtClean="0">
                <a:cs typeface="Times New Roman" panose="02020603050405020304" pitchFamily="18" charset="0"/>
              </a:rPr>
              <a:t>(Azarkan, 2003)</a:t>
            </a:r>
          </a:p>
          <a:p>
            <a:endParaRPr lang="tr-TR" sz="2100" dirty="0">
              <a:cs typeface="Times New Roman" panose="02020603050405020304" pitchFamily="18" charset="0"/>
            </a:endParaRPr>
          </a:p>
          <a:p>
            <a:endParaRPr lang="tr-TR" sz="2100" dirty="0">
              <a:cs typeface="Times New Roman" panose="02020603050405020304" pitchFamily="18" charset="0"/>
            </a:endParaRPr>
          </a:p>
          <a:p>
            <a:endParaRPr lang="tr-TR" sz="2100" dirty="0">
              <a:cs typeface="Times New Roman" panose="02020603050405020304" pitchFamily="18" charset="0"/>
            </a:endParaRPr>
          </a:p>
          <a:p>
            <a:endParaRPr lang="tr-TR" sz="2100" dirty="0">
              <a:cs typeface="Times New Roman" panose="02020603050405020304" pitchFamily="18" charset="0"/>
            </a:endParaRPr>
          </a:p>
          <a:p>
            <a:endParaRPr lang="tr-TR" sz="2100" dirty="0">
              <a:cs typeface="Times New Roman" panose="02020603050405020304" pitchFamily="18" charset="0"/>
            </a:endParaRPr>
          </a:p>
          <a:p>
            <a:endParaRPr lang="tr-TR" sz="2100" dirty="0">
              <a:cs typeface="Times New Roman" panose="02020603050405020304" pitchFamily="18" charset="0"/>
            </a:endParaRPr>
          </a:p>
          <a:p>
            <a:endParaRPr lang="tr-TR" sz="2100" dirty="0">
              <a:cs typeface="Times New Roman" panose="02020603050405020304" pitchFamily="18" charset="0"/>
            </a:endParaRPr>
          </a:p>
          <a:p>
            <a:endParaRPr lang="tr-TR" sz="21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01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lt Başlık 3"/>
          <p:cNvSpPr>
            <a:spLocks noGrp="1"/>
          </p:cNvSpPr>
          <p:nvPr>
            <p:ph type="subTitle" idx="1"/>
          </p:nvPr>
        </p:nvSpPr>
        <p:spPr>
          <a:xfrm>
            <a:off x="1102232" y="442206"/>
            <a:ext cx="6858000" cy="1655763"/>
          </a:xfrm>
        </p:spPr>
        <p:txBody>
          <a:bodyPr>
            <a:normAutofit fontScale="25000" lnSpcReduction="20000"/>
          </a:bodyPr>
          <a:lstStyle/>
          <a:p>
            <a:r>
              <a:rPr lang="tr-TR" sz="8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Yararlanılan Kaynaklar</a:t>
            </a:r>
          </a:p>
          <a:p>
            <a:endParaRPr lang="tr-TR" sz="8000" b="1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tr-TR" sz="8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Azarkan, A.E. (2003). </a:t>
            </a:r>
            <a:r>
              <a:rPr lang="tr-TR" sz="80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İbn</a:t>
            </a:r>
            <a:r>
              <a:rPr lang="tr-TR" sz="8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Haldun’un Devlet Görüşü. </a:t>
            </a:r>
            <a:r>
              <a:rPr lang="tr-TR" sz="8000" i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Elektronik Sosyal Bilimler Dergisi</a:t>
            </a:r>
            <a:r>
              <a:rPr lang="tr-TR" sz="8000" dirty="0">
                <a:solidFill>
                  <a:schemeClr val="tx1"/>
                </a:solidFill>
                <a:cs typeface="Times New Roman" panose="02020603050405020304" pitchFamily="18" charset="0"/>
              </a:rPr>
              <a:t>, 4, </a:t>
            </a:r>
            <a:r>
              <a:rPr lang="tr-TR" sz="8000" dirty="0">
                <a:solidFill>
                  <a:schemeClr val="tx1"/>
                </a:solidFill>
                <a:cs typeface="Times New Roman" panose="02020603050405020304" pitchFamily="18" charset="0"/>
                <a:hlinkClick r:id="rId2"/>
              </a:rPr>
              <a:t>http://</a:t>
            </a:r>
            <a:r>
              <a:rPr lang="tr-TR" sz="8000" dirty="0" smtClean="0">
                <a:solidFill>
                  <a:schemeClr val="tx1"/>
                </a:solidFill>
                <a:cs typeface="Times New Roman" panose="02020603050405020304" pitchFamily="18" charset="0"/>
                <a:hlinkClick r:id="rId2"/>
              </a:rPr>
              <a:t>dergipark.ulakbim.gov.tr/</a:t>
            </a:r>
            <a:r>
              <a:rPr lang="tr-TR" sz="8000" dirty="0" err="1" smtClean="0">
                <a:solidFill>
                  <a:schemeClr val="tx1"/>
                </a:solidFill>
                <a:cs typeface="Times New Roman" panose="02020603050405020304" pitchFamily="18" charset="0"/>
                <a:hlinkClick r:id="rId2"/>
              </a:rPr>
              <a:t>esosder</a:t>
            </a:r>
            <a:r>
              <a:rPr lang="tr-TR" sz="8000" dirty="0" smtClean="0">
                <a:solidFill>
                  <a:schemeClr val="tx1"/>
                </a:solidFill>
                <a:cs typeface="Times New Roman" panose="02020603050405020304" pitchFamily="18" charset="0"/>
                <a:hlinkClick r:id="rId2"/>
              </a:rPr>
              <a:t>/</a:t>
            </a:r>
            <a:r>
              <a:rPr lang="tr-TR" sz="8000" dirty="0" err="1" smtClean="0">
                <a:solidFill>
                  <a:schemeClr val="tx1"/>
                </a:solidFill>
                <a:cs typeface="Times New Roman" panose="02020603050405020304" pitchFamily="18" charset="0"/>
                <a:hlinkClick r:id="rId2"/>
              </a:rPr>
              <a:t>article</a:t>
            </a:r>
            <a:r>
              <a:rPr lang="tr-TR" sz="8000" dirty="0" smtClean="0">
                <a:solidFill>
                  <a:schemeClr val="tx1"/>
                </a:solidFill>
                <a:cs typeface="Times New Roman" panose="02020603050405020304" pitchFamily="18" charset="0"/>
                <a:hlinkClick r:id="rId2"/>
              </a:rPr>
              <a:t>/</a:t>
            </a:r>
            <a:r>
              <a:rPr lang="tr-TR" sz="8000" dirty="0" err="1" smtClean="0">
                <a:solidFill>
                  <a:schemeClr val="tx1"/>
                </a:solidFill>
                <a:cs typeface="Times New Roman" panose="02020603050405020304" pitchFamily="18" charset="0"/>
                <a:hlinkClick r:id="rId2"/>
              </a:rPr>
              <a:t>view</a:t>
            </a:r>
            <a:r>
              <a:rPr lang="tr-TR" sz="8000" dirty="0" smtClean="0">
                <a:solidFill>
                  <a:schemeClr val="tx1"/>
                </a:solidFill>
                <a:cs typeface="Times New Roman" panose="02020603050405020304" pitchFamily="18" charset="0"/>
                <a:hlinkClick r:id="rId2"/>
              </a:rPr>
              <a:t>/5000067895</a:t>
            </a:r>
            <a:r>
              <a:rPr lang="tr-TR" sz="8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.   </a:t>
            </a:r>
          </a:p>
          <a:p>
            <a:pPr algn="just"/>
            <a:endParaRPr lang="tr-TR" sz="8000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tr-TR" sz="8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Bouthoul, G. (2016). Sosyoloji Tarihi (Çev. Cemal </a:t>
            </a:r>
            <a:r>
              <a:rPr lang="tr-TR" sz="80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Süreya</a:t>
            </a:r>
            <a:r>
              <a:rPr lang="tr-TR" sz="8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). İstanbul: İnkılap Kitabevi Yayın Sanayi ve Ticaret AŞ. </a:t>
            </a:r>
          </a:p>
          <a:p>
            <a:pPr algn="just"/>
            <a:endParaRPr lang="tr-TR" sz="8000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tr-TR" sz="8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Bozkurt, V. (2008). Değişen Dünyada Sosyoloji. Ankara: Ekin Basın Yayım Dağıtım. </a:t>
            </a:r>
          </a:p>
          <a:p>
            <a:pPr algn="just"/>
            <a:endParaRPr lang="tr-TR" sz="8000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tr-TR" sz="8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Kiriş-Yılmaz, N. (2012). </a:t>
            </a:r>
            <a:r>
              <a:rPr lang="tr-TR" sz="8000" dirty="0" smtClean="0">
                <a:solidFill>
                  <a:schemeClr val="tx1"/>
                </a:solidFill>
              </a:rPr>
              <a:t>Sofistler ‘Sofist’ Miydi? SDÜ Fen </a:t>
            </a:r>
            <a:r>
              <a:rPr lang="tr-TR" sz="8000" i="1" dirty="0" smtClean="0">
                <a:solidFill>
                  <a:schemeClr val="tx1"/>
                </a:solidFill>
              </a:rPr>
              <a:t>Edebiyat Fakültesi Sosyal Bilimler Dergisi</a:t>
            </a:r>
            <a:r>
              <a:rPr lang="tr-TR" sz="8000" dirty="0" smtClean="0">
                <a:solidFill>
                  <a:schemeClr val="tx1"/>
                </a:solidFill>
              </a:rPr>
              <a:t>, Mayıs 2012, 25, 163-178. </a:t>
            </a:r>
            <a:endParaRPr lang="tr-TR" sz="8000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cs typeface="Times New Roman" panose="02020603050405020304" pitchFamily="18" charset="0"/>
              </a:rPr>
              <a:t> </a:t>
            </a: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pPr algn="just"/>
            <a:endParaRPr lang="tr-TR" sz="2800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78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lt Başlık 3"/>
          <p:cNvSpPr>
            <a:spLocks noGrp="1"/>
          </p:cNvSpPr>
          <p:nvPr>
            <p:ph type="subTitle" idx="1"/>
          </p:nvPr>
        </p:nvSpPr>
        <p:spPr>
          <a:xfrm>
            <a:off x="1069181" y="1400176"/>
            <a:ext cx="6858000" cy="1655763"/>
          </a:xfrm>
        </p:spPr>
        <p:txBody>
          <a:bodyPr>
            <a:normAutofit fontScale="77500" lnSpcReduction="20000"/>
          </a:bodyPr>
          <a:lstStyle/>
          <a:p>
            <a:r>
              <a:rPr lang="tr-TR" sz="28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Toplumsal düşüncenin tarihi, insanlık tarihi kadar eski.</a:t>
            </a:r>
          </a:p>
          <a:p>
            <a:endParaRPr lang="tr-TR" sz="2800" b="1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r>
              <a:rPr lang="tr-TR" sz="28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Bir bilim olarak sosyoloji modern zamanlara denk düşer </a:t>
            </a:r>
          </a:p>
          <a:p>
            <a:r>
              <a:rPr lang="tr-TR" sz="28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(Bozkurt, 2008).</a:t>
            </a: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76308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lt Başlık 3"/>
          <p:cNvSpPr>
            <a:spLocks noGrp="1"/>
          </p:cNvSpPr>
          <p:nvPr>
            <p:ph type="subTitle" idx="1"/>
          </p:nvPr>
        </p:nvSpPr>
        <p:spPr>
          <a:xfrm>
            <a:off x="1076325" y="857232"/>
            <a:ext cx="6858000" cy="4143404"/>
          </a:xfrm>
        </p:spPr>
        <p:txBody>
          <a:bodyPr>
            <a:normAutofit fontScale="55000" lnSpcReduction="20000"/>
          </a:bodyPr>
          <a:lstStyle/>
          <a:p>
            <a:r>
              <a:rPr lang="tr-TR" sz="42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Toplumsal olaylar üstüne düşüncede en belirgin ilerlemeler </a:t>
            </a:r>
          </a:p>
          <a:p>
            <a:endParaRPr lang="tr-TR" sz="4200" b="1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r>
              <a:rPr lang="tr-TR" sz="42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* bunalım dönemlerinde.</a:t>
            </a:r>
          </a:p>
          <a:p>
            <a:endParaRPr lang="tr-TR" sz="4200" b="1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r>
              <a:rPr lang="tr-TR" sz="42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*ortaya çıkan bunalım ile olmuştur. </a:t>
            </a:r>
          </a:p>
          <a:p>
            <a:endParaRPr lang="tr-TR" sz="4200" b="1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r>
              <a:rPr lang="tr-TR" sz="42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Böyle bir durum bireyleri, düşünmeye ve bir uyarlama çabası göstermeye zorlar.</a:t>
            </a:r>
          </a:p>
          <a:p>
            <a:endParaRPr lang="tr-TR" sz="4400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r>
              <a:rPr lang="tr-TR" sz="4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“Düzen birliğinin sağlandığı bir devlette  düşünceyi bu açıdan uyaran yok”</a:t>
            </a:r>
            <a:r>
              <a:rPr lang="tr-TR" sz="44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(Bouthoul, 2016).</a:t>
            </a:r>
            <a:endParaRPr lang="tr-TR" sz="4400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endParaRPr lang="tr-TR" sz="4200" b="1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endParaRPr lang="tr-TR" sz="4200" b="1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endParaRPr lang="tr-TR" sz="4200" b="1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11816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lt Başlık 3"/>
          <p:cNvSpPr>
            <a:spLocks noGrp="1"/>
          </p:cNvSpPr>
          <p:nvPr>
            <p:ph type="subTitle" idx="1"/>
          </p:nvPr>
        </p:nvSpPr>
        <p:spPr>
          <a:xfrm>
            <a:off x="1060847" y="804862"/>
            <a:ext cx="6858000" cy="3767145"/>
          </a:xfrm>
        </p:spPr>
        <p:txBody>
          <a:bodyPr>
            <a:normAutofit fontScale="47500" lnSpcReduction="20000"/>
          </a:bodyPr>
          <a:lstStyle/>
          <a:p>
            <a:endParaRPr lang="tr-TR" sz="5000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r>
              <a:rPr lang="tr-TR" sz="5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…Sosyoloji, doğuşundan itibaren bir konuyu sürekli dönüşümü içinde izleyen tek bir bilim dalı. Bu önemli aşamaların her biri bazı toplumsal düzen bozukluklarına bağlı…</a:t>
            </a:r>
          </a:p>
          <a:p>
            <a:endParaRPr lang="tr-TR" sz="5000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r>
              <a:rPr lang="tr-TR" sz="5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Ancak ilerlemenin gerçekleşmesi için doğrudan doğruya bunalımın patlak vermesi yetmez (Bouthoul, 2016).</a:t>
            </a:r>
          </a:p>
          <a:p>
            <a:endParaRPr lang="tr-TR" sz="2800" dirty="0" smtClean="0">
              <a:solidFill>
                <a:srgbClr val="FF0000"/>
              </a:solidFill>
            </a:endParaRPr>
          </a:p>
          <a:p>
            <a:r>
              <a:rPr lang="tr-TR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5512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lt Başlık 3"/>
          <p:cNvSpPr>
            <a:spLocks noGrp="1"/>
          </p:cNvSpPr>
          <p:nvPr>
            <p:ph type="subTitle" idx="1"/>
          </p:nvPr>
        </p:nvSpPr>
        <p:spPr>
          <a:xfrm>
            <a:off x="1106091" y="1519238"/>
            <a:ext cx="6858000" cy="2481266"/>
          </a:xfrm>
        </p:spPr>
        <p:txBody>
          <a:bodyPr>
            <a:normAutofit fontScale="47500" lnSpcReduction="20000"/>
          </a:bodyPr>
          <a:lstStyle/>
          <a:p>
            <a:endParaRPr lang="tr-TR" sz="2800" dirty="0" smtClean="0">
              <a:cs typeface="Times New Roman" panose="02020603050405020304" pitchFamily="18" charset="0"/>
            </a:endParaRPr>
          </a:p>
          <a:p>
            <a:r>
              <a:rPr lang="tr-TR" sz="4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Sosyoloji düşüncesi, </a:t>
            </a:r>
          </a:p>
          <a:p>
            <a:r>
              <a:rPr lang="tr-TR" sz="4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bir toplumda «entelektüel </a:t>
            </a:r>
            <a:r>
              <a:rPr lang="tr-TR" sz="44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ortam»ın</a:t>
            </a:r>
            <a:r>
              <a:rPr lang="tr-TR" sz="4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varlığına ve</a:t>
            </a:r>
          </a:p>
          <a:p>
            <a:endParaRPr lang="tr-TR" sz="4400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r>
              <a:rPr lang="tr-TR" sz="4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Belli bir özgürlük düzeyine ulaşılmış olmasına da bağlıdır (Bouthoul, 2016).</a:t>
            </a:r>
          </a:p>
          <a:p>
            <a:endParaRPr lang="tr-TR" sz="2800" dirty="0" smtClean="0">
              <a:solidFill>
                <a:srgbClr val="FF0000"/>
              </a:solidFill>
            </a:endParaRPr>
          </a:p>
          <a:p>
            <a:r>
              <a:rPr lang="tr-TR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3147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lt Başlık 3"/>
          <p:cNvSpPr>
            <a:spLocks noGrp="1"/>
          </p:cNvSpPr>
          <p:nvPr>
            <p:ph type="subTitle" idx="1"/>
          </p:nvPr>
        </p:nvSpPr>
        <p:spPr>
          <a:xfrm>
            <a:off x="1076325" y="1519238"/>
            <a:ext cx="6858000" cy="1655762"/>
          </a:xfrm>
        </p:spPr>
        <p:txBody>
          <a:bodyPr>
            <a:normAutofit fontScale="77500" lnSpcReduction="20000"/>
          </a:bodyPr>
          <a:lstStyle/>
          <a:p>
            <a:r>
              <a:rPr lang="tr-TR" sz="2800" dirty="0" smtClean="0">
                <a:solidFill>
                  <a:schemeClr val="tx1"/>
                </a:solidFill>
              </a:rPr>
              <a:t>MÖ. 5. ve 4. yüzyıllardan başlayarak Antik Yunan’da, siyasi ve toplumsal koşullar değişime uğramıştır. </a:t>
            </a:r>
          </a:p>
          <a:p>
            <a:endParaRPr lang="tr-TR" sz="2800" dirty="0" smtClean="0">
              <a:solidFill>
                <a:schemeClr val="tx1"/>
              </a:solidFill>
            </a:endParaRPr>
          </a:p>
          <a:p>
            <a:r>
              <a:rPr lang="tr-TR" sz="2800" dirty="0" smtClean="0">
                <a:solidFill>
                  <a:schemeClr val="tx1"/>
                </a:solidFill>
              </a:rPr>
              <a:t>Felsefi sorgulamanın alanı genişleyerek doğadan insana kaymıştır </a:t>
            </a:r>
            <a:r>
              <a:rPr lang="tr-T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(Bouthoul, 2016).</a:t>
            </a:r>
          </a:p>
          <a:p>
            <a:endParaRPr lang="tr-TR" sz="2800" dirty="0" smtClean="0"/>
          </a:p>
          <a:p>
            <a:pPr algn="just"/>
            <a:endParaRPr lang="tr-TR" sz="1800" b="1" dirty="0" smtClean="0"/>
          </a:p>
          <a:p>
            <a:pPr algn="just"/>
            <a:endParaRPr lang="tr-TR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136207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lt Başlık 3"/>
          <p:cNvSpPr>
            <a:spLocks noGrp="1"/>
          </p:cNvSpPr>
          <p:nvPr>
            <p:ph type="subTitle" idx="1"/>
          </p:nvPr>
        </p:nvSpPr>
        <p:spPr>
          <a:xfrm>
            <a:off x="1060847" y="804862"/>
            <a:ext cx="6858000" cy="4195774"/>
          </a:xfrm>
        </p:spPr>
        <p:txBody>
          <a:bodyPr>
            <a:normAutofit fontScale="77500" lnSpcReduction="20000"/>
          </a:bodyPr>
          <a:lstStyle/>
          <a:p>
            <a:r>
              <a:rPr lang="tr-TR" sz="28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Sofistler</a:t>
            </a:r>
          </a:p>
          <a:p>
            <a:r>
              <a:rPr lang="tr-TR" sz="2800" dirty="0" smtClean="0">
                <a:solidFill>
                  <a:schemeClr val="tx1"/>
                </a:solidFill>
              </a:rPr>
              <a:t>Toplumsal konular üzerine düşünen ilk Grek filozofları (Bouthoul, 2016). </a:t>
            </a:r>
          </a:p>
          <a:p>
            <a:endParaRPr lang="tr-TR" sz="2800" dirty="0" smtClean="0">
              <a:solidFill>
                <a:schemeClr val="tx1"/>
              </a:solidFill>
            </a:endParaRPr>
          </a:p>
          <a:p>
            <a:r>
              <a:rPr lang="tr-TR" sz="2800" dirty="0" smtClean="0">
                <a:solidFill>
                  <a:schemeClr val="tx1"/>
                </a:solidFill>
              </a:rPr>
              <a:t>Felsefi sorgulamanın merkezine «var olan» değil </a:t>
            </a:r>
          </a:p>
          <a:p>
            <a:r>
              <a:rPr lang="tr-TR" sz="2800" dirty="0" smtClean="0">
                <a:solidFill>
                  <a:schemeClr val="tx1"/>
                </a:solidFill>
              </a:rPr>
              <a:t>özel bir alan olarak insan ve ona ilişkin problemler oturtulmuştur. </a:t>
            </a:r>
          </a:p>
          <a:p>
            <a:r>
              <a:rPr lang="tr-TR" sz="2800" dirty="0" smtClean="0">
                <a:solidFill>
                  <a:schemeClr val="tx1"/>
                </a:solidFill>
              </a:rPr>
              <a:t> </a:t>
            </a:r>
          </a:p>
          <a:p>
            <a:r>
              <a:rPr lang="tr-TR" sz="2800" dirty="0" smtClean="0">
                <a:solidFill>
                  <a:schemeClr val="tx1"/>
                </a:solidFill>
              </a:rPr>
              <a:t>Siyaset ve etik gibi insan odaklı meseleler üzerine yoğunlaşmışlardır (Kiriş-Yılmaz, 2012). </a:t>
            </a:r>
            <a:endParaRPr lang="tr-TR" sz="2800" b="1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endParaRPr lang="tr-TR" sz="2800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r>
              <a:rPr lang="tr-T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Sofistlerin eleştirileri, pek çok düşünürün dikkatini uyarmış ve onları toplumsal olgulara yöneltmiştir (Bouthoul, 2016).</a:t>
            </a:r>
          </a:p>
          <a:p>
            <a:endParaRPr lang="tr-TR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787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lt Başlık 3"/>
          <p:cNvSpPr>
            <a:spLocks noGrp="1"/>
          </p:cNvSpPr>
          <p:nvPr>
            <p:ph type="subTitle" idx="1"/>
          </p:nvPr>
        </p:nvSpPr>
        <p:spPr>
          <a:xfrm>
            <a:off x="1060847" y="1109663"/>
            <a:ext cx="6858000" cy="1241822"/>
          </a:xfrm>
        </p:spPr>
        <p:txBody>
          <a:bodyPr/>
          <a:lstStyle/>
          <a:p>
            <a:endParaRPr lang="tr-TR" sz="2100" b="1">
              <a:cs typeface="Times New Roman" panose="02020603050405020304" pitchFamily="18" charset="0"/>
            </a:endParaRPr>
          </a:p>
          <a:p>
            <a:r>
              <a:rPr lang="tr-TR" sz="2100" b="1">
                <a:cs typeface="Times New Roman" panose="02020603050405020304" pitchFamily="18" charset="0"/>
              </a:rPr>
              <a:t>PLATON (MÖ 429-347)</a:t>
            </a:r>
          </a:p>
          <a:p>
            <a:endParaRPr lang="tr-TR" sz="2100" b="1">
              <a:cs typeface="Times New Roman" panose="02020603050405020304" pitchFamily="18" charset="0"/>
            </a:endParaRPr>
          </a:p>
          <a:p>
            <a:r>
              <a:rPr lang="tr-TR" sz="2100">
                <a:cs typeface="Times New Roman" panose="02020603050405020304" pitchFamily="18" charset="0"/>
              </a:rPr>
              <a:t>Toplum, işbölümü ve toplumsa eşitsizlik etrafında yapılanmış, birleşmiş bir sistem (Bozkurt, 2008). </a:t>
            </a:r>
          </a:p>
          <a:p>
            <a:endParaRPr lang="tr-TR" sz="2100" b="1">
              <a:cs typeface="Times New Roman" panose="02020603050405020304" pitchFamily="18" charset="0"/>
            </a:endParaRPr>
          </a:p>
          <a:p>
            <a:endParaRPr lang="tr-TR" sz="2100">
              <a:cs typeface="Times New Roman" panose="02020603050405020304" pitchFamily="18" charset="0"/>
            </a:endParaRPr>
          </a:p>
          <a:p>
            <a:endParaRPr lang="tr-TR" sz="2100">
              <a:cs typeface="Times New Roman" panose="02020603050405020304" pitchFamily="18" charset="0"/>
            </a:endParaRPr>
          </a:p>
          <a:p>
            <a:endParaRPr lang="tr-TR" sz="2100" b="1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53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lt Başlık 3"/>
          <p:cNvSpPr>
            <a:spLocks noGrp="1"/>
          </p:cNvSpPr>
          <p:nvPr>
            <p:ph type="subTitle" idx="1"/>
          </p:nvPr>
        </p:nvSpPr>
        <p:spPr>
          <a:xfrm>
            <a:off x="1060847" y="1109663"/>
            <a:ext cx="6858000" cy="1241822"/>
          </a:xfrm>
        </p:spPr>
        <p:txBody>
          <a:bodyPr/>
          <a:lstStyle/>
          <a:p>
            <a:endParaRPr lang="tr-TR" sz="2100" b="1" dirty="0">
              <a:cs typeface="Times New Roman" panose="02020603050405020304" pitchFamily="18" charset="0"/>
            </a:endParaRPr>
          </a:p>
          <a:p>
            <a:r>
              <a:rPr lang="tr-TR" sz="2100" b="1" dirty="0">
                <a:cs typeface="Times New Roman" panose="02020603050405020304" pitchFamily="18" charset="0"/>
              </a:rPr>
              <a:t>ARİSTOTELES (MÖ 384-322)</a:t>
            </a:r>
          </a:p>
          <a:p>
            <a:endParaRPr lang="tr-TR" sz="2100" b="1" dirty="0">
              <a:cs typeface="Times New Roman" panose="02020603050405020304" pitchFamily="18" charset="0"/>
            </a:endParaRPr>
          </a:p>
          <a:p>
            <a:r>
              <a:rPr lang="tr-TR" sz="2100" dirty="0" smtClean="0">
                <a:cs typeface="Times New Roman" panose="02020603050405020304" pitchFamily="18" charset="0"/>
              </a:rPr>
              <a:t>İnsan</a:t>
            </a:r>
            <a:r>
              <a:rPr lang="tr-TR" sz="2100" dirty="0">
                <a:cs typeface="Times New Roman" panose="02020603050405020304" pitchFamily="18" charset="0"/>
              </a:rPr>
              <a:t>, toplum hayatı dışında düşünülemez  </a:t>
            </a:r>
          </a:p>
          <a:p>
            <a:endParaRPr lang="tr-TR" sz="2100" dirty="0">
              <a:cs typeface="Times New Roman" panose="02020603050405020304" pitchFamily="18" charset="0"/>
            </a:endParaRPr>
          </a:p>
          <a:p>
            <a:r>
              <a:rPr lang="tr-TR" sz="2100" dirty="0">
                <a:cs typeface="Times New Roman" panose="02020603050405020304" pitchFamily="18" charset="0"/>
              </a:rPr>
              <a:t>Toplum, psikoloji üzerinde etkilidir. </a:t>
            </a:r>
          </a:p>
          <a:p>
            <a:endParaRPr lang="tr-TR" sz="2100" dirty="0">
              <a:cs typeface="Times New Roman" panose="02020603050405020304" pitchFamily="18" charset="0"/>
            </a:endParaRPr>
          </a:p>
          <a:p>
            <a:r>
              <a:rPr lang="tr-TR" sz="2100" dirty="0">
                <a:cs typeface="Times New Roman" panose="02020603050405020304" pitchFamily="18" charset="0"/>
              </a:rPr>
              <a:t>Aile, toplumsal grubun en iyi birimi</a:t>
            </a:r>
          </a:p>
          <a:p>
            <a:r>
              <a:rPr lang="tr-TR" sz="2100" dirty="0">
                <a:cs typeface="Times New Roman" panose="02020603050405020304" pitchFamily="18" charset="0"/>
              </a:rPr>
              <a:t>(Bouthoul, 2016).</a:t>
            </a:r>
          </a:p>
          <a:p>
            <a:endParaRPr lang="tr-TR" sz="2100" dirty="0">
              <a:cs typeface="Times New Roman" panose="02020603050405020304" pitchFamily="18" charset="0"/>
            </a:endParaRPr>
          </a:p>
          <a:p>
            <a:endParaRPr lang="tr-TR" sz="2100" dirty="0">
              <a:cs typeface="Times New Roman" panose="02020603050405020304" pitchFamily="18" charset="0"/>
            </a:endParaRPr>
          </a:p>
          <a:p>
            <a:endParaRPr lang="tr-TR" sz="2100" dirty="0">
              <a:cs typeface="Times New Roman" panose="02020603050405020304" pitchFamily="18" charset="0"/>
            </a:endParaRPr>
          </a:p>
          <a:p>
            <a:endParaRPr lang="tr-TR" sz="2100" dirty="0">
              <a:cs typeface="Times New Roman" panose="02020603050405020304" pitchFamily="18" charset="0"/>
            </a:endParaRPr>
          </a:p>
          <a:p>
            <a:endParaRPr lang="tr-TR" sz="21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27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405</Words>
  <Application>Microsoft Office PowerPoint</Application>
  <PresentationFormat>Ekran Gösterisi (4:3)</PresentationFormat>
  <Paragraphs>90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4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Ofis Teması</vt:lpstr>
      <vt:lpstr>1_Office Teması</vt:lpstr>
      <vt:lpstr>2_Office Teması</vt:lpstr>
      <vt:lpstr>3_Office Teması</vt:lpstr>
      <vt:lpstr>Sosyoloji Eskiçağ ve Ortaçağ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Sosyoloji III. Hafta: Eskiçağ ve Ortaçağ</dc:title>
  <dc:creator>Fl</dc:creator>
  <cp:lastModifiedBy>C</cp:lastModifiedBy>
  <cp:revision>4</cp:revision>
  <dcterms:created xsi:type="dcterms:W3CDTF">2017-10-26T12:46:43Z</dcterms:created>
  <dcterms:modified xsi:type="dcterms:W3CDTF">2018-02-03T16:57:44Z</dcterms:modified>
</cp:coreProperties>
</file>