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1" r:id="rId4"/>
    <p:sldId id="262" r:id="rId5"/>
    <p:sldId id="267" r:id="rId6"/>
    <p:sldId id="268" r:id="rId7"/>
    <p:sldId id="269" r:id="rId8"/>
    <p:sldId id="277" r:id="rId9"/>
    <p:sldId id="281" r:id="rId10"/>
    <p:sldId id="270" r:id="rId11"/>
    <p:sldId id="274" r:id="rId12"/>
    <p:sldId id="275" r:id="rId13"/>
    <p:sldId id="279" r:id="rId14"/>
    <p:sldId id="280" r:id="rId15"/>
    <p:sldId id="282" r:id="rId16"/>
    <p:sldId id="283" r:id="rId17"/>
    <p:sldId id="28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0222-BC12-4AA7-90B6-1F8834BECC0E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F90B-82EC-42F9-B199-2E3971D8DAAC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586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0222-BC12-4AA7-90B6-1F8834BECC0E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F90B-82EC-42F9-B199-2E3971D8DA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7953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0222-BC12-4AA7-90B6-1F8834BECC0E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F90B-82EC-42F9-B199-2E3971D8DA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229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0222-BC12-4AA7-90B6-1F8834BECC0E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F90B-82EC-42F9-B199-2E3971D8DA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985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0222-BC12-4AA7-90B6-1F8834BECC0E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F90B-82EC-42F9-B199-2E3971D8DAAC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01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0222-BC12-4AA7-90B6-1F8834BECC0E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F90B-82EC-42F9-B199-2E3971D8DA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651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0222-BC12-4AA7-90B6-1F8834BECC0E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F90B-82EC-42F9-B199-2E3971D8DA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714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0222-BC12-4AA7-90B6-1F8834BECC0E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F90B-82EC-42F9-B199-2E3971D8DA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077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0222-BC12-4AA7-90B6-1F8834BECC0E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F90B-82EC-42F9-B199-2E3971D8DA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333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A610222-BC12-4AA7-90B6-1F8834BECC0E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2CF90B-82EC-42F9-B199-2E3971D8DA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8694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0222-BC12-4AA7-90B6-1F8834BECC0E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F90B-82EC-42F9-B199-2E3971D8DA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689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A610222-BC12-4AA7-90B6-1F8834BECC0E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D2CF90B-82EC-42F9-B199-2E3971D8DAAC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33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F33F5F-76F9-8AC5-4351-058976D0BC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SANTRAL SİNİR SİSTEMİ TÜMÖRLERİNDE RADYOTERAPİ</a:t>
            </a:r>
          </a:p>
        </p:txBody>
      </p:sp>
    </p:spTree>
    <p:extLst>
      <p:ext uri="{BB962C8B-B14F-4D97-AF65-F5344CB8AC3E}">
        <p14:creationId xmlns:p14="http://schemas.microsoft.com/office/powerpoint/2010/main" val="2811536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2ED01B-2502-9A2F-B6B3-7D8AE255E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1-BEYİN METASTAZLARI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CEC1A6-E8BA-F284-FE9C-E3A8F7237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20" y="1737360"/>
            <a:ext cx="10058400" cy="45220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Yaygın beyin </a:t>
            </a:r>
            <a:r>
              <a:rPr lang="tr-TR" dirty="0" err="1"/>
              <a:t>metastazları,koruyucu</a:t>
            </a:r>
            <a:r>
              <a:rPr lang="tr-TR" dirty="0"/>
              <a:t>(profilaktik) beyin ışınlamaları için tüm beyin RT kullanılıyor.(</a:t>
            </a:r>
            <a:r>
              <a:rPr lang="tr-TR" dirty="0" err="1"/>
              <a:t>whole</a:t>
            </a:r>
            <a:r>
              <a:rPr lang="tr-TR" dirty="0"/>
              <a:t> </a:t>
            </a:r>
            <a:r>
              <a:rPr lang="tr-TR" dirty="0" err="1"/>
              <a:t>brain</a:t>
            </a:r>
            <a:r>
              <a:rPr lang="tr-TR" dirty="0"/>
              <a:t> RT=WBRT)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Genellikle 3Gyx10 </a:t>
            </a:r>
            <a:r>
              <a:rPr lang="tr-TR" dirty="0" err="1"/>
              <a:t>frk</a:t>
            </a:r>
            <a:r>
              <a:rPr lang="tr-TR" dirty="0"/>
              <a:t> şeması uygulanmaktadır.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Hipokampus</a:t>
            </a:r>
            <a:r>
              <a:rPr lang="tr-TR" dirty="0"/>
              <a:t> koruyucu yaklaşım uygulanabilir.(hafıza ve kognitif fonksiyonların etkilenmemesi için)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Hipokampus</a:t>
            </a:r>
            <a:r>
              <a:rPr lang="tr-TR" dirty="0"/>
              <a:t> için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B050"/>
                </a:solidFill>
              </a:rPr>
              <a:t>Dmax:herhangi</a:t>
            </a:r>
            <a:r>
              <a:rPr lang="tr-TR" dirty="0">
                <a:solidFill>
                  <a:srgbClr val="00B050"/>
                </a:solidFill>
              </a:rPr>
              <a:t> bir noktada aldığı maksimum doz 13,5 </a:t>
            </a:r>
            <a:r>
              <a:rPr lang="tr-TR" dirty="0" err="1">
                <a:solidFill>
                  <a:srgbClr val="00B050"/>
                </a:solidFill>
              </a:rPr>
              <a:t>Gy’in</a:t>
            </a:r>
            <a:r>
              <a:rPr lang="tr-TR" dirty="0">
                <a:solidFill>
                  <a:srgbClr val="00B050"/>
                </a:solidFill>
              </a:rPr>
              <a:t> altında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00B050"/>
                </a:solidFill>
              </a:rPr>
              <a:t>D%100:tüm hacmin aldığı doz 7,5 </a:t>
            </a:r>
            <a:r>
              <a:rPr lang="tr-TR" dirty="0" err="1">
                <a:solidFill>
                  <a:srgbClr val="00B050"/>
                </a:solidFill>
              </a:rPr>
              <a:t>Gy</a:t>
            </a:r>
            <a:r>
              <a:rPr lang="tr-TR" dirty="0">
                <a:solidFill>
                  <a:srgbClr val="00B050"/>
                </a:solidFill>
              </a:rPr>
              <a:t> in altında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>
              <a:solidFill>
                <a:srgbClr val="00B05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88930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57B097D-9215-7A23-DCCC-4EBE60988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946" y="522741"/>
            <a:ext cx="5856050" cy="581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32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C8F3C60-6472-E219-5AF2-EC4D4C316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Sınırlı sayıda beyin metastazına veya çıkarılmış tümörün kavitesine SRS/FSRT uygulanabilir.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18Gyx1frk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9Gyx3frk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6Gyx5frk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235C0AD0-3CB3-2CA5-A6C2-76F986F1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1-BEYİN METASTAZLARI</a:t>
            </a:r>
          </a:p>
        </p:txBody>
      </p:sp>
    </p:spTree>
    <p:extLst>
      <p:ext uri="{BB962C8B-B14F-4D97-AF65-F5344CB8AC3E}">
        <p14:creationId xmlns:p14="http://schemas.microsoft.com/office/powerpoint/2010/main" val="3343907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Whole brain radiotherapy versus stereotactic radiosurgery for 4–10 brain  metastases: a phase III randomised multicentre trial | BMC Cancer | Full  Text">
            <a:extLst>
              <a:ext uri="{FF2B5EF4-FFF2-40B4-BE49-F238E27FC236}">
                <a16:creationId xmlns:a16="http://schemas.microsoft.com/office/drawing/2014/main" id="{4A003802-7F2B-8900-78F8-154A62140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2669" y="905933"/>
            <a:ext cx="8618665" cy="50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366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9B7F7A-BED1-C00F-224B-D2AE5BE2F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>
                <a:solidFill>
                  <a:srgbClr val="FF0000"/>
                </a:solidFill>
              </a:rPr>
              <a:t>2-DÜŞÜK DERECE GLİAL TÜMÖRLER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0848FEA-F6CB-634B-0592-7C04A841E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327490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Daha az agresif </a:t>
            </a:r>
            <a:r>
              <a:rPr lang="tr-TR" dirty="0" err="1"/>
              <a:t>olan,tekrar</a:t>
            </a:r>
            <a:r>
              <a:rPr lang="tr-TR" dirty="0"/>
              <a:t> etme ihtimali daha düşük olan beyin tümörleri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Yüksek derecelere göre daha düzgün sınırlı ve sağkalımları daha iyidir.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Genellikle 54Gy/30 </a:t>
            </a:r>
            <a:r>
              <a:rPr lang="tr-TR" dirty="0" err="1"/>
              <a:t>frk</a:t>
            </a:r>
            <a:r>
              <a:rPr lang="tr-TR" dirty="0"/>
              <a:t> şeması kullanılır.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21561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BE2F8D-5AFC-7ACF-65D6-BE942F894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3-MENENJİOM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FEB81E9-DBAE-544D-53B7-65F5468DE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Beyin zarlarından gelişen tümörler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Derecesine göre 54-60 </a:t>
            </a:r>
            <a:r>
              <a:rPr lang="tr-TR" dirty="0" err="1"/>
              <a:t>Gy</a:t>
            </a:r>
            <a:r>
              <a:rPr lang="tr-TR" dirty="0"/>
              <a:t> arasında dozlar verilir.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SRS veya FSRT özellikle derece 1 tümörlerde uygulanabilir.(14-146 </a:t>
            </a:r>
            <a:r>
              <a:rPr lang="tr-TR" dirty="0" err="1"/>
              <a:t>Gy</a:t>
            </a:r>
            <a:r>
              <a:rPr lang="tr-TR" dirty="0"/>
              <a:t>/1frk,25 </a:t>
            </a:r>
            <a:r>
              <a:rPr lang="tr-TR" dirty="0" err="1"/>
              <a:t>Gy</a:t>
            </a:r>
            <a:r>
              <a:rPr lang="tr-TR" dirty="0"/>
              <a:t>/5frk)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2178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AC7783-F2BE-C44C-8778-39629BE8C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4-SCHWANNOMA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42C7D6-0CBF-EEC4-6E6E-3F7D8E212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Sinir kılıflarında gelişen tümörler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Dozlar </a:t>
            </a:r>
            <a:r>
              <a:rPr lang="tr-TR" dirty="0" err="1"/>
              <a:t>menenjiomlar</a:t>
            </a:r>
            <a:r>
              <a:rPr lang="tr-TR" dirty="0"/>
              <a:t> ile benzer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SRS-FSRT yapılabilir.</a:t>
            </a:r>
          </a:p>
        </p:txBody>
      </p:sp>
    </p:spTree>
    <p:extLst>
      <p:ext uri="{BB962C8B-B14F-4D97-AF65-F5344CB8AC3E}">
        <p14:creationId xmlns:p14="http://schemas.microsoft.com/office/powerpoint/2010/main" val="1508662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C9F8D8-7C6C-68DA-DB4A-2D0DFB674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5-YÜKSEK DERECE GLİAL TÜMÖRLERİ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025D8D-43FB-1511-F9D2-7C16DCBD5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Saldırgan,agresif</a:t>
            </a:r>
            <a:r>
              <a:rPr lang="tr-TR" dirty="0"/>
              <a:t> tümörler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Nüks riskleri yüksek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Genellikle yüksek riskli alana 60Gy/30frk,düşük riskli alana 50-54Gy/25-27 </a:t>
            </a:r>
            <a:r>
              <a:rPr lang="tr-TR" dirty="0" err="1"/>
              <a:t>frk</a:t>
            </a:r>
            <a:r>
              <a:rPr lang="tr-TR" dirty="0"/>
              <a:t> uygulanmakta.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01693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FE2B79-F056-4789-A9C1-AA76AE5E7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KAVRAMLAR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DF55EB5-A017-4402-68D3-8350742DD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SEREBRUM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SEREBELLUM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BEYİN SAPI=MEZENSEFALON,PONS,MEDULLA OBLONGATA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MEDULLA SPİNALİS(SPİNAL CORD)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OPTİK SİNİR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OPTİK KİAZMA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KOHLEA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RETİNA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LENS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HİPOFİZ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ORBİTA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HİPOKAMPÜS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2060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What is Whole Brain Radiation Therapy? - Brainlab.org">
            <a:extLst>
              <a:ext uri="{FF2B5EF4-FFF2-40B4-BE49-F238E27FC236}">
                <a16:creationId xmlns:a16="http://schemas.microsoft.com/office/drawing/2014/main" id="{A0872501-D98B-975D-FE77-6E5631932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781" y="521208"/>
            <a:ext cx="10337292" cy="379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k: Aşağı 3">
            <a:extLst>
              <a:ext uri="{FF2B5EF4-FFF2-40B4-BE49-F238E27FC236}">
                <a16:creationId xmlns:a16="http://schemas.microsoft.com/office/drawing/2014/main" id="{00D2E5AF-1AFF-1E3A-D957-9853313253D5}"/>
              </a:ext>
            </a:extLst>
          </p:cNvPr>
          <p:cNvSpPr/>
          <p:nvPr/>
        </p:nvSpPr>
        <p:spPr>
          <a:xfrm>
            <a:off x="2266545" y="4320162"/>
            <a:ext cx="700391" cy="777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k: Aşağı 4">
            <a:extLst>
              <a:ext uri="{FF2B5EF4-FFF2-40B4-BE49-F238E27FC236}">
                <a16:creationId xmlns:a16="http://schemas.microsoft.com/office/drawing/2014/main" id="{B8E9F4F3-34E5-FE98-ED05-857A2A576027}"/>
              </a:ext>
            </a:extLst>
          </p:cNvPr>
          <p:cNvSpPr/>
          <p:nvPr/>
        </p:nvSpPr>
        <p:spPr>
          <a:xfrm>
            <a:off x="7797288" y="4320162"/>
            <a:ext cx="700391" cy="777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k: Aşağı 5">
            <a:extLst>
              <a:ext uri="{FF2B5EF4-FFF2-40B4-BE49-F238E27FC236}">
                <a16:creationId xmlns:a16="http://schemas.microsoft.com/office/drawing/2014/main" id="{1B5248F7-DFC8-A861-FE16-B065FBA12151}"/>
              </a:ext>
            </a:extLst>
          </p:cNvPr>
          <p:cNvSpPr/>
          <p:nvPr/>
        </p:nvSpPr>
        <p:spPr>
          <a:xfrm>
            <a:off x="5031895" y="4320162"/>
            <a:ext cx="700391" cy="777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0739130-E129-D1BC-C464-0A36FF0BC18B}"/>
              </a:ext>
            </a:extLst>
          </p:cNvPr>
          <p:cNvSpPr txBox="1"/>
          <p:nvPr/>
        </p:nvSpPr>
        <p:spPr>
          <a:xfrm>
            <a:off x="1378092" y="5092829"/>
            <a:ext cx="24772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Tüm beyin radyoterapisi</a:t>
            </a:r>
          </a:p>
          <a:p>
            <a:r>
              <a:rPr lang="tr-TR" dirty="0"/>
              <a:t>Genellikle 3Gyx10frk</a:t>
            </a:r>
          </a:p>
          <a:p>
            <a:r>
              <a:rPr lang="tr-TR" dirty="0"/>
              <a:t>Yaygın beyin metastazı</a:t>
            </a:r>
          </a:p>
          <a:p>
            <a:r>
              <a:rPr lang="tr-TR" dirty="0"/>
              <a:t>Koruyucu ışınlamalar</a:t>
            </a:r>
          </a:p>
          <a:p>
            <a:endParaRPr lang="tr-TR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9E2307EC-4367-DE58-0709-4405D4E49084}"/>
              </a:ext>
            </a:extLst>
          </p:cNvPr>
          <p:cNvSpPr txBox="1"/>
          <p:nvPr/>
        </p:nvSpPr>
        <p:spPr>
          <a:xfrm>
            <a:off x="4499403" y="5099770"/>
            <a:ext cx="1765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Konvasiyonel</a:t>
            </a:r>
            <a:r>
              <a:rPr lang="tr-TR" dirty="0"/>
              <a:t> RT</a:t>
            </a:r>
          </a:p>
          <a:p>
            <a:r>
              <a:rPr lang="tr-TR" dirty="0"/>
              <a:t>Örn:2Gyx30frk</a:t>
            </a:r>
          </a:p>
          <a:p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3412ACE1-7373-605D-50BF-B0564BCDD865}"/>
              </a:ext>
            </a:extLst>
          </p:cNvPr>
          <p:cNvSpPr txBox="1"/>
          <p:nvPr/>
        </p:nvSpPr>
        <p:spPr>
          <a:xfrm>
            <a:off x="6720325" y="5088955"/>
            <a:ext cx="4251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SRS:stereotaktik</a:t>
            </a:r>
            <a:r>
              <a:rPr lang="tr-TR" dirty="0"/>
              <a:t> </a:t>
            </a:r>
            <a:r>
              <a:rPr lang="tr-TR" dirty="0" err="1"/>
              <a:t>radiosurgery</a:t>
            </a:r>
            <a:r>
              <a:rPr lang="tr-TR" dirty="0"/>
              <a:t>=1 fraksiyon</a:t>
            </a:r>
          </a:p>
          <a:p>
            <a:r>
              <a:rPr lang="tr-TR" dirty="0" err="1"/>
              <a:t>FSRS:fraksiyone</a:t>
            </a:r>
            <a:r>
              <a:rPr lang="tr-TR" dirty="0"/>
              <a:t> SRS=&gt;1 fraksiyon</a:t>
            </a:r>
          </a:p>
          <a:p>
            <a:r>
              <a:rPr lang="tr-TR" dirty="0" err="1"/>
              <a:t>Küçük,az</a:t>
            </a:r>
            <a:r>
              <a:rPr lang="tr-TR" dirty="0"/>
              <a:t> sayıda tümörler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218DBCB-060F-AD83-CD2F-1E32542BBB9B}"/>
              </a:ext>
            </a:extLst>
          </p:cNvPr>
          <p:cNvSpPr txBox="1"/>
          <p:nvPr/>
        </p:nvSpPr>
        <p:spPr>
          <a:xfrm>
            <a:off x="5599521" y="6050596"/>
            <a:ext cx="1173525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800" dirty="0"/>
              <a:t>https://www.brainlab.org/get-educated/brain-tumors/understand-radiation-therapy-treatment-for-brain-tumors/what-is-radiation-therapy/</a:t>
            </a:r>
          </a:p>
        </p:txBody>
      </p:sp>
    </p:spTree>
    <p:extLst>
      <p:ext uri="{BB962C8B-B14F-4D97-AF65-F5344CB8AC3E}">
        <p14:creationId xmlns:p14="http://schemas.microsoft.com/office/powerpoint/2010/main" val="339828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Geef rechten Ruïneren Voorwaarde flattening filter free meel credit  Verbinding">
            <a:extLst>
              <a:ext uri="{FF2B5EF4-FFF2-40B4-BE49-F238E27FC236}">
                <a16:creationId xmlns:a16="http://schemas.microsoft.com/office/drawing/2014/main" id="{F576627D-15F5-267F-4CCF-20800F45F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9735" y="905933"/>
            <a:ext cx="5404534" cy="50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6F9C6A69-340D-29DE-3F0A-F9B2FDC6DA4B}"/>
              </a:ext>
            </a:extLst>
          </p:cNvPr>
          <p:cNvSpPr txBox="1"/>
          <p:nvPr/>
        </p:nvSpPr>
        <p:spPr>
          <a:xfrm>
            <a:off x="5767055" y="6076396"/>
            <a:ext cx="609442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 err="1">
                <a:solidFill>
                  <a:srgbClr val="2E414F"/>
                </a:solidFill>
                <a:effectLst/>
              </a:rPr>
              <a:t>Alsaeed</a:t>
            </a:r>
            <a:r>
              <a:rPr lang="en-US" sz="800" b="0" i="0" dirty="0">
                <a:solidFill>
                  <a:srgbClr val="2E414F"/>
                </a:solidFill>
                <a:effectLst/>
              </a:rPr>
              <a:t>, Kalel. “Determination of the Shape of a Flattening Filter Free (FFF) Radiation Beam When Modified by a Physical Wedge.” (2017).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426603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3D2E1FF-9BC5-2206-239C-529C37938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Beyin metastazları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Düşük-yüksek dereceli </a:t>
            </a:r>
            <a:r>
              <a:rPr lang="tr-TR" dirty="0" err="1"/>
              <a:t>glial</a:t>
            </a:r>
            <a:r>
              <a:rPr lang="tr-TR" dirty="0"/>
              <a:t> tümörler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Beyinsapı</a:t>
            </a:r>
            <a:r>
              <a:rPr lang="tr-TR" dirty="0"/>
              <a:t>  </a:t>
            </a:r>
            <a:r>
              <a:rPr lang="tr-TR" dirty="0" err="1"/>
              <a:t>gliomları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Menenjiom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Hipofiz tümörleri(</a:t>
            </a:r>
            <a:r>
              <a:rPr lang="tr-TR" dirty="0" err="1"/>
              <a:t>pitüiter</a:t>
            </a:r>
            <a:r>
              <a:rPr lang="tr-TR" dirty="0"/>
              <a:t> adenomlar)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Vestibüler </a:t>
            </a:r>
            <a:r>
              <a:rPr lang="tr-TR" dirty="0" err="1"/>
              <a:t>schwannom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Arteriovenöz malformasyon(damar anomalileri)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Spinal </a:t>
            </a:r>
            <a:r>
              <a:rPr lang="tr-TR" dirty="0" err="1"/>
              <a:t>kord</a:t>
            </a:r>
            <a:r>
              <a:rPr lang="tr-TR" dirty="0"/>
              <a:t> tümörleri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***Genel yaklaşım öncelikle tümörlerin cerrahi ile çıkarılmasıdır.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EDEB541D-81E6-B7CD-81E8-310F5119B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HANGİ TÜMÖRLER?</a:t>
            </a:r>
          </a:p>
        </p:txBody>
      </p:sp>
    </p:spTree>
    <p:extLst>
      <p:ext uri="{BB962C8B-B14F-4D97-AF65-F5344CB8AC3E}">
        <p14:creationId xmlns:p14="http://schemas.microsoft.com/office/powerpoint/2010/main" val="3261660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9E861E-99A2-6E2F-ABA6-A2A07627D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KRİTİK ORGANLAR?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FFA900E-68AA-7DB8-B29E-BBD48BF02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Lensler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Retina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Optik sinirler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Optik </a:t>
            </a:r>
            <a:r>
              <a:rPr lang="tr-TR" dirty="0" err="1"/>
              <a:t>kiazma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Kohlea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Hipofiz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Beyin sapı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Spinal </a:t>
            </a:r>
            <a:r>
              <a:rPr lang="tr-TR" dirty="0" err="1"/>
              <a:t>kord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Beyin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Orbita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Hipotalamus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Temporal lob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Gözyaşı bezleri(lakrimal)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***Santral sinir sistemi tümörleri için kritik organların çoğu seri </a:t>
            </a:r>
            <a:r>
              <a:rPr lang="tr-TR" dirty="0" err="1"/>
              <a:t>organdır.Bu</a:t>
            </a:r>
            <a:r>
              <a:rPr lang="tr-TR" dirty="0"/>
              <a:t> nedenle maksimum nokta dozlara bakılır.</a:t>
            </a:r>
          </a:p>
        </p:txBody>
      </p:sp>
    </p:spTree>
    <p:extLst>
      <p:ext uri="{BB962C8B-B14F-4D97-AF65-F5344CB8AC3E}">
        <p14:creationId xmlns:p14="http://schemas.microsoft.com/office/powerpoint/2010/main" val="1635570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9FFFB3-9E23-09FB-D27F-9ADAE1E1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TANIM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8A05F3-FF7A-68FD-36A8-CD085224F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SERİ </a:t>
            </a:r>
            <a:r>
              <a:rPr lang="tr-TR" dirty="0" err="1"/>
              <a:t>ORGAN:Herhangi</a:t>
            </a:r>
            <a:r>
              <a:rPr lang="tr-TR" dirty="0"/>
              <a:t> bir noktasında hasar meydana geldiğinde belirgin fonksiyon kaybı ortaya çıkan </a:t>
            </a:r>
            <a:r>
              <a:rPr lang="tr-TR" dirty="0" err="1"/>
              <a:t>organlar.örn:spinal</a:t>
            </a:r>
            <a:r>
              <a:rPr lang="tr-TR" dirty="0"/>
              <a:t> </a:t>
            </a:r>
            <a:r>
              <a:rPr lang="tr-TR" dirty="0" err="1"/>
              <a:t>kord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PARALEL </a:t>
            </a:r>
            <a:r>
              <a:rPr lang="tr-TR" dirty="0" err="1"/>
              <a:t>ORGAN:bir</a:t>
            </a:r>
            <a:r>
              <a:rPr lang="tr-TR" dirty="0"/>
              <a:t> noktada meydana gelen hasar organın genel fonksiyonunu </a:t>
            </a:r>
            <a:r>
              <a:rPr lang="tr-TR" dirty="0" err="1"/>
              <a:t>etkilemez.örn:karaciğer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95235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t Scan Vs MRI, Important things to know for a patient">
            <a:extLst>
              <a:ext uri="{FF2B5EF4-FFF2-40B4-BE49-F238E27FC236}">
                <a16:creationId xmlns:a16="http://schemas.microsoft.com/office/drawing/2014/main" id="{4E8958FB-666E-F8EE-763F-1113F2261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2260" y="905933"/>
            <a:ext cx="9599483" cy="50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928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61443A-8D92-E629-3B41-B2E5BDC85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SİMULASYON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469FBF0-9B9F-127E-8BE5-A6BDE9F92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66103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Termoplastik baş maskesi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IV kontrast madde+-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MR </a:t>
            </a:r>
            <a:r>
              <a:rPr lang="tr-TR" dirty="0" err="1"/>
              <a:t>füzyon:Tümörü</a:t>
            </a:r>
            <a:r>
              <a:rPr lang="tr-TR" dirty="0"/>
              <a:t> daha iyi görebilmek için çekilen simülasyon BT ile hastanın MR görüntülerinin üst üste birleştirilmesi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8680726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Kayan Yazı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309</TotalTime>
  <Words>450</Words>
  <Application>Microsoft Office PowerPoint</Application>
  <PresentationFormat>Geniş ekran</PresentationFormat>
  <Paragraphs>93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Geçmişe bakış</vt:lpstr>
      <vt:lpstr>SANTRAL SİNİR SİSTEMİ TÜMÖRLERİNDE RADYOTERAPİ</vt:lpstr>
      <vt:lpstr>KAVRAMLAR</vt:lpstr>
      <vt:lpstr>PowerPoint Sunusu</vt:lpstr>
      <vt:lpstr>PowerPoint Sunusu</vt:lpstr>
      <vt:lpstr>HANGİ TÜMÖRLER?</vt:lpstr>
      <vt:lpstr>KRİTİK ORGANLAR?</vt:lpstr>
      <vt:lpstr>TANIM</vt:lpstr>
      <vt:lpstr>PowerPoint Sunusu</vt:lpstr>
      <vt:lpstr>SİMULASYON</vt:lpstr>
      <vt:lpstr>1-BEYİN METASTAZLARI</vt:lpstr>
      <vt:lpstr>PowerPoint Sunusu</vt:lpstr>
      <vt:lpstr>1-BEYİN METASTAZLARI</vt:lpstr>
      <vt:lpstr>PowerPoint Sunusu</vt:lpstr>
      <vt:lpstr>2-DÜŞÜK DERECE GLİAL TÜMÖRLER</vt:lpstr>
      <vt:lpstr>3-MENENJİOM</vt:lpstr>
      <vt:lpstr>4-SCHWANNOMA</vt:lpstr>
      <vt:lpstr>5-YÜKSEK DERECE GLİAL TÜMÖRLERİ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SANTRAL SİNİR SİSTEMİ VE BAŞ-BOYUN TÜMÖRLERİNDE RADYOTERAPİ</dc:title>
  <dc:creator>yunus babayiğit</dc:creator>
  <cp:lastModifiedBy>yunus babayiğit</cp:lastModifiedBy>
  <cp:revision>21</cp:revision>
  <dcterms:created xsi:type="dcterms:W3CDTF">2023-10-22T21:43:34Z</dcterms:created>
  <dcterms:modified xsi:type="dcterms:W3CDTF">2024-06-02T21:16:30Z</dcterms:modified>
</cp:coreProperties>
</file>