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9" r:id="rId6"/>
    <p:sldId id="261" r:id="rId7"/>
    <p:sldId id="260" r:id="rId8"/>
    <p:sldId id="263" r:id="rId9"/>
    <p:sldId id="265" r:id="rId10"/>
    <p:sldId id="264" r:id="rId11"/>
    <p:sldId id="266" r:id="rId12"/>
    <p:sldId id="267"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60"/>
  </p:normalViewPr>
  <p:slideViewPr>
    <p:cSldViewPr snapToGrid="0">
      <p:cViewPr varScale="1">
        <p:scale>
          <a:sx n="42" d="100"/>
          <a:sy n="42" d="100"/>
        </p:scale>
        <p:origin x="54" y="6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2CD0331B-B1F9-41BE-BF8E-70A11CE0E116}" type="datetimeFigureOut">
              <a:rPr lang="tr-TR" smtClean="0"/>
              <a:t>5.05.2020</a:t>
            </a:fld>
            <a:endParaRPr lang="tr-TR"/>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tr-TR"/>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D6A6F63C-4FDD-4830-B665-1ED4EF1E214D}" type="slidenum">
              <a:rPr lang="tr-TR" smtClean="0"/>
              <a:t>‹#›</a:t>
            </a:fld>
            <a:endParaRPr lang="tr-TR"/>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771034418"/>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CD0331B-B1F9-41BE-BF8E-70A11CE0E116}" type="datetimeFigureOut">
              <a:rPr lang="tr-TR" smtClean="0"/>
              <a:t>5.05.2020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A6F63C-4FDD-4830-B665-1ED4EF1E214D}" type="slidenum">
              <a:rPr lang="tr-TR" smtClean="0"/>
              <a:t>‹#›</a:t>
            </a:fld>
            <a:endParaRPr lang="tr-TR"/>
          </a:p>
        </p:txBody>
      </p:sp>
    </p:spTree>
    <p:extLst>
      <p:ext uri="{BB962C8B-B14F-4D97-AF65-F5344CB8AC3E}">
        <p14:creationId xmlns:p14="http://schemas.microsoft.com/office/powerpoint/2010/main" val="22064026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CD0331B-B1F9-41BE-BF8E-70A11CE0E116}" type="datetimeFigureOut">
              <a:rPr lang="tr-TR" smtClean="0"/>
              <a:t>5.05.2020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A6F63C-4FDD-4830-B665-1ED4EF1E214D}" type="slidenum">
              <a:rPr lang="tr-TR" smtClean="0"/>
              <a:t>‹#›</a:t>
            </a:fld>
            <a:endParaRPr lang="tr-TR"/>
          </a:p>
        </p:txBody>
      </p:sp>
    </p:spTree>
    <p:extLst>
      <p:ext uri="{BB962C8B-B14F-4D97-AF65-F5344CB8AC3E}">
        <p14:creationId xmlns:p14="http://schemas.microsoft.com/office/powerpoint/2010/main" val="19791437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CD0331B-B1F9-41BE-BF8E-70A11CE0E116}" type="datetimeFigureOut">
              <a:rPr lang="tr-TR" smtClean="0"/>
              <a:t>5.05.2020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A6F63C-4FDD-4830-B665-1ED4EF1E214D}" type="slidenum">
              <a:rPr lang="tr-TR" smtClean="0"/>
              <a:t>‹#›</a:t>
            </a:fld>
            <a:endParaRPr lang="tr-TR"/>
          </a:p>
        </p:txBody>
      </p:sp>
    </p:spTree>
    <p:extLst>
      <p:ext uri="{BB962C8B-B14F-4D97-AF65-F5344CB8AC3E}">
        <p14:creationId xmlns:p14="http://schemas.microsoft.com/office/powerpoint/2010/main" val="3679448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 Bilgisi">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2CD0331B-B1F9-41BE-BF8E-70A11CE0E116}" type="datetimeFigureOut">
              <a:rPr lang="tr-TR" smtClean="0"/>
              <a:t>5.05.2020</a:t>
            </a:fld>
            <a:endParaRPr lang="tr-TR"/>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tr-TR"/>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D6A6F63C-4FDD-4830-B665-1ED4EF1E214D}" type="slidenum">
              <a:rPr lang="tr-TR" smtClean="0"/>
              <a:t>‹#›</a:t>
            </a:fld>
            <a:endParaRPr lang="tr-TR"/>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115630823"/>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tr-TR"/>
              <a:t>Asıl başlık stilini düzenlemek için tıklayın</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2CD0331B-B1F9-41BE-BF8E-70A11CE0E116}" type="datetimeFigureOut">
              <a:rPr lang="tr-TR" smtClean="0"/>
              <a:t>5.05.2020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6A6F63C-4FDD-4830-B665-1ED4EF1E214D}" type="slidenum">
              <a:rPr lang="tr-TR" smtClean="0"/>
              <a:t>‹#›</a:t>
            </a:fld>
            <a:endParaRPr lang="tr-TR"/>
          </a:p>
        </p:txBody>
      </p:sp>
    </p:spTree>
    <p:extLst>
      <p:ext uri="{BB962C8B-B14F-4D97-AF65-F5344CB8AC3E}">
        <p14:creationId xmlns:p14="http://schemas.microsoft.com/office/powerpoint/2010/main" val="31388685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2CD0331B-B1F9-41BE-BF8E-70A11CE0E116}" type="datetimeFigureOut">
              <a:rPr lang="tr-TR" smtClean="0"/>
              <a:t>5.05.2020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D6A6F63C-4FDD-4830-B665-1ED4EF1E214D}" type="slidenum">
              <a:rPr lang="tr-TR" smtClean="0"/>
              <a:t>‹#›</a:t>
            </a:fld>
            <a:endParaRPr lang="tr-TR"/>
          </a:p>
        </p:txBody>
      </p:sp>
    </p:spTree>
    <p:extLst>
      <p:ext uri="{BB962C8B-B14F-4D97-AF65-F5344CB8AC3E}">
        <p14:creationId xmlns:p14="http://schemas.microsoft.com/office/powerpoint/2010/main" val="18764481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2CD0331B-B1F9-41BE-BF8E-70A11CE0E116}" type="datetimeFigureOut">
              <a:rPr lang="tr-TR" smtClean="0"/>
              <a:t>5.05.2020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D6A6F63C-4FDD-4830-B665-1ED4EF1E214D}" type="slidenum">
              <a:rPr lang="tr-TR" smtClean="0"/>
              <a:t>‹#›</a:t>
            </a:fld>
            <a:endParaRPr lang="tr-TR"/>
          </a:p>
        </p:txBody>
      </p:sp>
    </p:spTree>
    <p:extLst>
      <p:ext uri="{BB962C8B-B14F-4D97-AF65-F5344CB8AC3E}">
        <p14:creationId xmlns:p14="http://schemas.microsoft.com/office/powerpoint/2010/main" val="13741175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D0331B-B1F9-41BE-BF8E-70A11CE0E116}" type="datetimeFigureOut">
              <a:rPr lang="tr-TR" smtClean="0"/>
              <a:t>5.05.2020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D6A6F63C-4FDD-4830-B665-1ED4EF1E214D}" type="slidenum">
              <a:rPr lang="tr-TR" smtClean="0"/>
              <a:t>‹#›</a:t>
            </a:fld>
            <a:endParaRPr lang="tr-TR"/>
          </a:p>
        </p:txBody>
      </p:sp>
    </p:spTree>
    <p:extLst>
      <p:ext uri="{BB962C8B-B14F-4D97-AF65-F5344CB8AC3E}">
        <p14:creationId xmlns:p14="http://schemas.microsoft.com/office/powerpoint/2010/main" val="1603084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2CD0331B-B1F9-41BE-BF8E-70A11CE0E116}" type="datetimeFigureOut">
              <a:rPr lang="tr-TR" smtClean="0"/>
              <a:t>5.05.2020</a:t>
            </a:fld>
            <a:endParaRPr lang="tr-TR"/>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tr-TR"/>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D6A6F63C-4FDD-4830-B665-1ED4EF1E214D}" type="slidenum">
              <a:rPr lang="tr-TR" smtClean="0"/>
              <a:t>‹#›</a:t>
            </a:fld>
            <a:endParaRPr lang="tr-TR"/>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9677979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2CD0331B-B1F9-41BE-BF8E-70A11CE0E116}" type="datetimeFigureOut">
              <a:rPr lang="tr-TR" smtClean="0"/>
              <a:t>5.05.2020</a:t>
            </a:fld>
            <a:endParaRPr lang="tr-TR"/>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tr-TR"/>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D6A6F63C-4FDD-4830-B665-1ED4EF1E214D}" type="slidenum">
              <a:rPr lang="tr-TR" smtClean="0"/>
              <a:t>‹#›</a:t>
            </a:fld>
            <a:endParaRPr lang="tr-TR"/>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1341624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2CD0331B-B1F9-41BE-BF8E-70A11CE0E116}" type="datetimeFigureOut">
              <a:rPr lang="tr-TR" smtClean="0"/>
              <a:t>5.05.2020</a:t>
            </a:fld>
            <a:endParaRPr lang="tr-TR"/>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tr-TR"/>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D6A6F63C-4FDD-4830-B665-1ED4EF1E214D}" type="slidenum">
              <a:rPr lang="tr-TR" smtClean="0"/>
              <a:t>‹#›</a:t>
            </a:fld>
            <a:endParaRPr lang="tr-TR"/>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0108627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3C57E89-F428-4E4D-8798-B7DAB39FF1B6}"/>
              </a:ext>
            </a:extLst>
          </p:cNvPr>
          <p:cNvSpPr>
            <a:spLocks noGrp="1"/>
          </p:cNvSpPr>
          <p:nvPr>
            <p:ph type="ctrTitle"/>
          </p:nvPr>
        </p:nvSpPr>
        <p:spPr/>
        <p:txBody>
          <a:bodyPr/>
          <a:lstStyle/>
          <a:p>
            <a:r>
              <a:rPr lang="tr-TR" sz="6600" cap="none" dirty="0"/>
              <a:t>Muhasebenin Temel Kavramları</a:t>
            </a:r>
          </a:p>
        </p:txBody>
      </p:sp>
      <p:sp>
        <p:nvSpPr>
          <p:cNvPr id="3" name="Alt Başlık 2">
            <a:extLst>
              <a:ext uri="{FF2B5EF4-FFF2-40B4-BE49-F238E27FC236}">
                <a16:creationId xmlns:a16="http://schemas.microsoft.com/office/drawing/2014/main" id="{791690E3-AA7C-48B6-BDE3-9908B7D91E35}"/>
              </a:ext>
            </a:extLst>
          </p:cNvPr>
          <p:cNvSpPr>
            <a:spLocks noGrp="1"/>
          </p:cNvSpPr>
          <p:nvPr>
            <p:ph type="subTitle" idx="1"/>
          </p:nvPr>
        </p:nvSpPr>
        <p:spPr/>
        <p:txBody>
          <a:bodyPr/>
          <a:lstStyle/>
          <a:p>
            <a:endParaRPr lang="tr-TR"/>
          </a:p>
        </p:txBody>
      </p:sp>
    </p:spTree>
    <p:extLst>
      <p:ext uri="{BB962C8B-B14F-4D97-AF65-F5344CB8AC3E}">
        <p14:creationId xmlns:p14="http://schemas.microsoft.com/office/powerpoint/2010/main" val="1246197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BE006FD-C029-4274-991A-A983AD279F21}"/>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B603BD8D-1AC0-4A86-B67E-66D0DC727C65}"/>
              </a:ext>
            </a:extLst>
          </p:cNvPr>
          <p:cNvSpPr>
            <a:spLocks noGrp="1"/>
          </p:cNvSpPr>
          <p:nvPr>
            <p:ph idx="1"/>
          </p:nvPr>
        </p:nvSpPr>
        <p:spPr/>
        <p:txBody>
          <a:bodyPr>
            <a:normAutofit/>
          </a:bodyPr>
          <a:lstStyle/>
          <a:p>
            <a:pPr marL="0" indent="0" algn="just">
              <a:buNone/>
            </a:pPr>
            <a:r>
              <a:rPr lang="tr-TR" sz="2800" b="1" dirty="0"/>
              <a:t>9. Tam Açıklama Kavramı: </a:t>
            </a:r>
            <a:r>
              <a:rPr lang="tr-TR" sz="2800" dirty="0"/>
              <a:t>Muhasebenin fonksiyonlarından birisi de bilgi vermektir. Tablolar işletmenin bilgilerine ihtiyaç duyan ve öğrenmek isteyen ilgi gruplarına yardımcı olacak ölçüde yeterli ve anlaşılır olmalıdır. Örneğin alacak tutarı yazılırken bunların türü, vadesi, ayrı ayrı tutarları da belirtilmelidir.  </a:t>
            </a:r>
          </a:p>
          <a:p>
            <a:pPr marL="457200" indent="-457200" algn="just">
              <a:buFont typeface="+mj-lt"/>
              <a:buAutoNum type="arabicPeriod" startAt="10"/>
            </a:pPr>
            <a:endParaRPr lang="tr-TR" sz="2800" dirty="0"/>
          </a:p>
        </p:txBody>
      </p:sp>
    </p:spTree>
    <p:extLst>
      <p:ext uri="{BB962C8B-B14F-4D97-AF65-F5344CB8AC3E}">
        <p14:creationId xmlns:p14="http://schemas.microsoft.com/office/powerpoint/2010/main" val="33385079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BE006FD-C029-4274-991A-A983AD279F21}"/>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B603BD8D-1AC0-4A86-B67E-66D0DC727C65}"/>
              </a:ext>
            </a:extLst>
          </p:cNvPr>
          <p:cNvSpPr>
            <a:spLocks noGrp="1"/>
          </p:cNvSpPr>
          <p:nvPr>
            <p:ph idx="1"/>
          </p:nvPr>
        </p:nvSpPr>
        <p:spPr/>
        <p:txBody>
          <a:bodyPr>
            <a:normAutofit/>
          </a:bodyPr>
          <a:lstStyle/>
          <a:p>
            <a:pPr marL="0" indent="0" algn="just">
              <a:buNone/>
            </a:pPr>
            <a:r>
              <a:rPr lang="tr-TR" sz="2800" b="1" dirty="0"/>
              <a:t>10. İhtiyatlılık Kavramı: </a:t>
            </a:r>
            <a:r>
              <a:rPr lang="tr-TR" sz="2800" dirty="0"/>
              <a:t>İşletmenin karşılaşabileceği riskler göz önüne alınarak temkinli davranılmalıdır. Örneğin, ileri bir tarihte bedeli tahsil edilmek üzere bir mal veya hizmet satılırsa hemen gelir olarak kaydedilmemeli, tahsilât yapıldıktan sonra kaydedilmelidir. Aynı şekilde bir gider veya zarar kesinleşmese bile ortaya çıktığında bunun için karşılık ayrılmalıdır. </a:t>
            </a:r>
          </a:p>
          <a:p>
            <a:pPr marL="457200" indent="-457200" algn="just">
              <a:buFont typeface="+mj-lt"/>
              <a:buAutoNum type="arabicPeriod" startAt="11"/>
            </a:pPr>
            <a:endParaRPr lang="tr-TR" sz="2800" dirty="0"/>
          </a:p>
        </p:txBody>
      </p:sp>
    </p:spTree>
    <p:extLst>
      <p:ext uri="{BB962C8B-B14F-4D97-AF65-F5344CB8AC3E}">
        <p14:creationId xmlns:p14="http://schemas.microsoft.com/office/powerpoint/2010/main" val="11843445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BE006FD-C029-4274-991A-A983AD279F21}"/>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B603BD8D-1AC0-4A86-B67E-66D0DC727C65}"/>
              </a:ext>
            </a:extLst>
          </p:cNvPr>
          <p:cNvSpPr>
            <a:spLocks noGrp="1"/>
          </p:cNvSpPr>
          <p:nvPr>
            <p:ph idx="1"/>
          </p:nvPr>
        </p:nvSpPr>
        <p:spPr/>
        <p:txBody>
          <a:bodyPr>
            <a:normAutofit/>
          </a:bodyPr>
          <a:lstStyle/>
          <a:p>
            <a:pPr marL="0" indent="0" algn="just">
              <a:buNone/>
            </a:pPr>
            <a:r>
              <a:rPr lang="tr-TR" sz="2800" b="1" dirty="0"/>
              <a:t> 11. Önemlilik Kavramı: </a:t>
            </a:r>
            <a:r>
              <a:rPr lang="tr-TR" sz="2800" dirty="0"/>
              <a:t>İşletme bilgilerinin muhasebeleştirilmesinde önemli hesap tutarları (sayısal sonuç çok küçük olsa bile) bir bilgi verilmediğinde tablo doğru yorumlanamıyorsa o bilgi gösterilmelidir. </a:t>
            </a:r>
          </a:p>
          <a:p>
            <a:pPr marL="457200" indent="-457200" algn="just">
              <a:buFont typeface="+mj-lt"/>
              <a:buAutoNum type="arabicPeriod" startAt="11"/>
            </a:pPr>
            <a:endParaRPr lang="tr-TR" sz="2800" dirty="0"/>
          </a:p>
        </p:txBody>
      </p:sp>
    </p:spTree>
    <p:extLst>
      <p:ext uri="{BB962C8B-B14F-4D97-AF65-F5344CB8AC3E}">
        <p14:creationId xmlns:p14="http://schemas.microsoft.com/office/powerpoint/2010/main" val="37152822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BE006FD-C029-4274-991A-A983AD279F21}"/>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B603BD8D-1AC0-4A86-B67E-66D0DC727C65}"/>
              </a:ext>
            </a:extLst>
          </p:cNvPr>
          <p:cNvSpPr>
            <a:spLocks noGrp="1"/>
          </p:cNvSpPr>
          <p:nvPr>
            <p:ph idx="1"/>
          </p:nvPr>
        </p:nvSpPr>
        <p:spPr/>
        <p:txBody>
          <a:bodyPr>
            <a:normAutofit/>
          </a:bodyPr>
          <a:lstStyle/>
          <a:p>
            <a:pPr marL="0" indent="0" algn="just">
              <a:buNone/>
            </a:pPr>
            <a:r>
              <a:rPr lang="tr-TR" sz="2800" b="1" dirty="0"/>
              <a:t>12. Özün Önceliği Kavramı:</a:t>
            </a:r>
            <a:r>
              <a:rPr lang="tr-TR" sz="2800" dirty="0"/>
              <a:t> Muhasebe kayıtları yapılırken şekilden çok finansal özellikleri ve işletme için ifade ettiği önem göz önüne alınmalıdır. Genelde şekil ve öz paraleldir. Ancak arada fark olursa öz önceliklidir. Örneğin bir alacak zamanında tahsil edilemediğinde öz olarak şüpheli duruma düşmüş sayılır. İşletme borçlunun ödeme yapacağından emin olsa bile alacağın şüpheli duruma düştüğüne dair kayıt yapmak zorundadır. </a:t>
            </a:r>
            <a:endParaRPr lang="tr-TR" sz="2800" b="1" dirty="0"/>
          </a:p>
        </p:txBody>
      </p:sp>
    </p:spTree>
    <p:extLst>
      <p:ext uri="{BB962C8B-B14F-4D97-AF65-F5344CB8AC3E}">
        <p14:creationId xmlns:p14="http://schemas.microsoft.com/office/powerpoint/2010/main" val="28699950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2F52365-252A-45F5-8E31-3E9B171A4BE0}"/>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20FB9962-5464-434A-A987-3F15689F2865}"/>
              </a:ext>
            </a:extLst>
          </p:cNvPr>
          <p:cNvSpPr>
            <a:spLocks noGrp="1"/>
          </p:cNvSpPr>
          <p:nvPr>
            <p:ph idx="1"/>
          </p:nvPr>
        </p:nvSpPr>
        <p:spPr/>
        <p:txBody>
          <a:bodyPr>
            <a:normAutofit/>
          </a:bodyPr>
          <a:lstStyle/>
          <a:p>
            <a:pPr marL="457200" indent="-457200" algn="just">
              <a:buFont typeface="+mj-lt"/>
              <a:buAutoNum type="arabicPeriod"/>
            </a:pPr>
            <a:r>
              <a:rPr lang="tr-TR" sz="2800" b="1" dirty="0"/>
              <a:t>Sosyal Sorumluluk Kavramı : </a:t>
            </a:r>
            <a:r>
              <a:rPr lang="tr-TR" sz="2800" dirty="0"/>
              <a:t>Sorumluluk, görevleri yerine getirme bilincidir. Muhasebe bilgileri doğru, tarafsız, adil ve kurallara uygun olmalıdır. İnsanlara yanlış bilgi verilerek insanlar yanıltılmamalıdır. Bu kavram hukuki sorumluluk ile birlikte vicdani sorumluluğu da kapsamaktadır.</a:t>
            </a:r>
          </a:p>
        </p:txBody>
      </p:sp>
    </p:spTree>
    <p:extLst>
      <p:ext uri="{BB962C8B-B14F-4D97-AF65-F5344CB8AC3E}">
        <p14:creationId xmlns:p14="http://schemas.microsoft.com/office/powerpoint/2010/main" val="10515180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BE006FD-C029-4274-991A-A983AD279F21}"/>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B603BD8D-1AC0-4A86-B67E-66D0DC727C65}"/>
              </a:ext>
            </a:extLst>
          </p:cNvPr>
          <p:cNvSpPr>
            <a:spLocks noGrp="1"/>
          </p:cNvSpPr>
          <p:nvPr>
            <p:ph idx="1"/>
          </p:nvPr>
        </p:nvSpPr>
        <p:spPr/>
        <p:txBody>
          <a:bodyPr>
            <a:normAutofit/>
          </a:bodyPr>
          <a:lstStyle/>
          <a:p>
            <a:pPr marL="457200" indent="-457200" algn="just">
              <a:buFont typeface="+mj-lt"/>
              <a:buAutoNum type="arabicPeriod" startAt="2"/>
            </a:pPr>
            <a:r>
              <a:rPr lang="tr-TR" sz="2800" b="1" dirty="0"/>
              <a:t>Kişilik Kavramı: </a:t>
            </a:r>
            <a:r>
              <a:rPr lang="tr-TR" sz="2800" dirty="0"/>
              <a:t>Kişilik kavramı işletme sahibinden, ortaklardan ve işletme ile ilgisi olan tüm kişi ve kuruluşlardan ayrı bir kişiliğe sahiptir. Hukuk iki tür kişiliği kabul etmiştir. Bunlar gerçek ve tüzel kişilerdir. Tüm insanlar birer gerçek kişidir. Bir amacı gerçekleştirmek için bir araya gelen insanların oluşturduğu topluluklar ise tüzel kişilerdir. Buna göre işletmeler tüzel kişiliğe sahiptir. Yapılan işlemler bu kişilik adına yürütülür. </a:t>
            </a:r>
          </a:p>
        </p:txBody>
      </p:sp>
    </p:spTree>
    <p:extLst>
      <p:ext uri="{BB962C8B-B14F-4D97-AF65-F5344CB8AC3E}">
        <p14:creationId xmlns:p14="http://schemas.microsoft.com/office/powerpoint/2010/main" val="14866528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BE006FD-C029-4274-991A-A983AD279F21}"/>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B603BD8D-1AC0-4A86-B67E-66D0DC727C65}"/>
              </a:ext>
            </a:extLst>
          </p:cNvPr>
          <p:cNvSpPr>
            <a:spLocks noGrp="1"/>
          </p:cNvSpPr>
          <p:nvPr>
            <p:ph idx="1"/>
          </p:nvPr>
        </p:nvSpPr>
        <p:spPr>
          <a:xfrm>
            <a:off x="1371600" y="2286000"/>
            <a:ext cx="9601200" cy="3581400"/>
          </a:xfrm>
        </p:spPr>
        <p:txBody>
          <a:bodyPr>
            <a:normAutofit/>
          </a:bodyPr>
          <a:lstStyle/>
          <a:p>
            <a:pPr marL="0" indent="0" algn="just">
              <a:buNone/>
            </a:pPr>
            <a:r>
              <a:rPr lang="tr-TR" sz="2800" b="1" dirty="0"/>
              <a:t>3. İşletmenin Sürekliliği Kavramı: </a:t>
            </a:r>
            <a:r>
              <a:rPr lang="tr-TR" sz="2800" dirty="0"/>
              <a:t>Sözleşmede aksi bir madde yoksa işletmenin sonsuz bir süre için kurulduğu ve ömrünün belli bir süreye bağlı olmadığı kabul edilir. İşletmenin faaliyet süresi sahiplerinin yaşam süreleri ile sınırlı değildir. Sahiplerinin ölümünden sonra işletme varisler tarafından işletilmeye devam edilir.</a:t>
            </a:r>
          </a:p>
        </p:txBody>
      </p:sp>
    </p:spTree>
    <p:extLst>
      <p:ext uri="{BB962C8B-B14F-4D97-AF65-F5344CB8AC3E}">
        <p14:creationId xmlns:p14="http://schemas.microsoft.com/office/powerpoint/2010/main" val="26329212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BE006FD-C029-4274-991A-A983AD279F21}"/>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B603BD8D-1AC0-4A86-B67E-66D0DC727C65}"/>
              </a:ext>
            </a:extLst>
          </p:cNvPr>
          <p:cNvSpPr>
            <a:spLocks noGrp="1"/>
          </p:cNvSpPr>
          <p:nvPr>
            <p:ph idx="1"/>
          </p:nvPr>
        </p:nvSpPr>
        <p:spPr/>
        <p:txBody>
          <a:bodyPr>
            <a:normAutofit/>
          </a:bodyPr>
          <a:lstStyle/>
          <a:p>
            <a:pPr marL="0" indent="0" algn="just">
              <a:buNone/>
            </a:pPr>
            <a:r>
              <a:rPr lang="tr-TR" sz="2800" b="1" dirty="0"/>
              <a:t>4. Dönemsellik Kavramı: </a:t>
            </a:r>
            <a:r>
              <a:rPr lang="tr-TR" sz="2800" dirty="0"/>
              <a:t>İşletmenin sınırsız olarak kabul edilen ömrü belli dönemlere ayrılır ve her dönemin faaliyetleri birbirinden bağımsız olarak sürdürülür. Bu dönem genellikle bir yıldır. Örneğin 2011 Hesap Dönemi. Her dönem birbirinden bağımsızdır. Her dönemin gelir ve gideri birbiri ile karşılaştırılarak o döneme ait kâr ya da zarar rakamı bulunur.</a:t>
            </a:r>
          </a:p>
          <a:p>
            <a:pPr marL="457200" indent="-457200" algn="just">
              <a:buFont typeface="+mj-lt"/>
              <a:buAutoNum type="arabicPeriod" startAt="4"/>
            </a:pPr>
            <a:endParaRPr lang="tr-TR" sz="2800" dirty="0"/>
          </a:p>
        </p:txBody>
      </p:sp>
    </p:spTree>
    <p:extLst>
      <p:ext uri="{BB962C8B-B14F-4D97-AF65-F5344CB8AC3E}">
        <p14:creationId xmlns:p14="http://schemas.microsoft.com/office/powerpoint/2010/main" val="4514059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BE006FD-C029-4274-991A-A983AD279F21}"/>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B603BD8D-1AC0-4A86-B67E-66D0DC727C65}"/>
              </a:ext>
            </a:extLst>
          </p:cNvPr>
          <p:cNvSpPr>
            <a:spLocks noGrp="1"/>
          </p:cNvSpPr>
          <p:nvPr>
            <p:ph idx="1"/>
          </p:nvPr>
        </p:nvSpPr>
        <p:spPr/>
        <p:txBody>
          <a:bodyPr>
            <a:normAutofit/>
          </a:bodyPr>
          <a:lstStyle/>
          <a:p>
            <a:pPr marL="0" indent="0" algn="just">
              <a:buNone/>
            </a:pPr>
            <a:r>
              <a:rPr lang="tr-TR" sz="2800" b="1" dirty="0"/>
              <a:t>5. Parayla Ölçülme Kavramı: </a:t>
            </a:r>
            <a:r>
              <a:rPr lang="tr-TR" sz="2800" dirty="0"/>
              <a:t>Muhasebenin konusu para ile ifade edilen değerlerdir. Olayların kaydedilebilmesi için ortak bir ölçü (ulusal para değeri) kullanılır. </a:t>
            </a:r>
          </a:p>
          <a:p>
            <a:pPr marL="457200" indent="-457200" algn="just">
              <a:buFont typeface="+mj-lt"/>
              <a:buAutoNum type="arabicPeriod" startAt="5"/>
            </a:pPr>
            <a:endParaRPr lang="tr-TR" sz="2800" dirty="0"/>
          </a:p>
        </p:txBody>
      </p:sp>
    </p:spTree>
    <p:extLst>
      <p:ext uri="{BB962C8B-B14F-4D97-AF65-F5344CB8AC3E}">
        <p14:creationId xmlns:p14="http://schemas.microsoft.com/office/powerpoint/2010/main" val="34542131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BE006FD-C029-4274-991A-A983AD279F21}"/>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B603BD8D-1AC0-4A86-B67E-66D0DC727C65}"/>
              </a:ext>
            </a:extLst>
          </p:cNvPr>
          <p:cNvSpPr>
            <a:spLocks noGrp="1"/>
          </p:cNvSpPr>
          <p:nvPr>
            <p:ph idx="1"/>
          </p:nvPr>
        </p:nvSpPr>
        <p:spPr/>
        <p:txBody>
          <a:bodyPr>
            <a:normAutofit/>
          </a:bodyPr>
          <a:lstStyle/>
          <a:p>
            <a:pPr marL="0" indent="0" algn="just">
              <a:buNone/>
            </a:pPr>
            <a:r>
              <a:rPr lang="tr-TR" sz="2800" b="1" dirty="0"/>
              <a:t>6. Maliyet Esası Kavramı: </a:t>
            </a:r>
            <a:r>
              <a:rPr lang="tr-TR" sz="2800" dirty="0"/>
              <a:t>Maliyet, bir varlığı edinirken katlanılan parasal fedakârlıktır. İşletmenin edindiği tüm varlık ve hizmetler muhasebeleştirilirken bunların maliyetleri esas alınır. Piyasa şartlarındaki değişim ile malın değeri de değişebilir. Para değerindeki değişmeler ile maliyet değeri anlamsız hale gelirse maliyet yeniden belirlenebilir.  </a:t>
            </a:r>
          </a:p>
          <a:p>
            <a:pPr marL="457200" indent="-457200" algn="just">
              <a:buFont typeface="+mj-lt"/>
              <a:buAutoNum type="arabicPeriod" startAt="6"/>
            </a:pPr>
            <a:endParaRPr lang="tr-TR" sz="2800" dirty="0"/>
          </a:p>
        </p:txBody>
      </p:sp>
    </p:spTree>
    <p:extLst>
      <p:ext uri="{BB962C8B-B14F-4D97-AF65-F5344CB8AC3E}">
        <p14:creationId xmlns:p14="http://schemas.microsoft.com/office/powerpoint/2010/main" val="14147671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BE006FD-C029-4274-991A-A983AD279F21}"/>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B603BD8D-1AC0-4A86-B67E-66D0DC727C65}"/>
              </a:ext>
            </a:extLst>
          </p:cNvPr>
          <p:cNvSpPr>
            <a:spLocks noGrp="1"/>
          </p:cNvSpPr>
          <p:nvPr>
            <p:ph idx="1"/>
          </p:nvPr>
        </p:nvSpPr>
        <p:spPr/>
        <p:txBody>
          <a:bodyPr>
            <a:normAutofit/>
          </a:bodyPr>
          <a:lstStyle/>
          <a:p>
            <a:pPr marL="0" indent="0" algn="just">
              <a:buNone/>
            </a:pPr>
            <a:r>
              <a:rPr lang="tr-TR" sz="2800" b="1" dirty="0"/>
              <a:t>7. Tarafsızlık Ve Belgelendirme Kavramı: </a:t>
            </a:r>
            <a:r>
              <a:rPr lang="tr-TR" sz="2800" dirty="0"/>
              <a:t>Muhasebede yapılan tüm işlemlerin belgelendirilmesi ve kayıtların belgeye dayanması gerekir. Belgeler usulüne uygun düzenlenmeli ve gerçeği yansıtmalıdır. Kişilerin beyanına göre değil, fatura, senet, makbuz gibi belgelere dayanarak kayıt yapılmalıdır. </a:t>
            </a:r>
          </a:p>
          <a:p>
            <a:pPr marL="457200" indent="-457200" algn="just">
              <a:buFont typeface="+mj-lt"/>
              <a:buAutoNum type="arabicPeriod" startAt="8"/>
            </a:pPr>
            <a:endParaRPr lang="tr-TR" sz="2800" dirty="0"/>
          </a:p>
        </p:txBody>
      </p:sp>
    </p:spTree>
    <p:extLst>
      <p:ext uri="{BB962C8B-B14F-4D97-AF65-F5344CB8AC3E}">
        <p14:creationId xmlns:p14="http://schemas.microsoft.com/office/powerpoint/2010/main" val="27809878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BE006FD-C029-4274-991A-A983AD279F21}"/>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B603BD8D-1AC0-4A86-B67E-66D0DC727C65}"/>
              </a:ext>
            </a:extLst>
          </p:cNvPr>
          <p:cNvSpPr>
            <a:spLocks noGrp="1"/>
          </p:cNvSpPr>
          <p:nvPr>
            <p:ph idx="1"/>
          </p:nvPr>
        </p:nvSpPr>
        <p:spPr/>
        <p:txBody>
          <a:bodyPr>
            <a:normAutofit/>
          </a:bodyPr>
          <a:lstStyle/>
          <a:p>
            <a:pPr marL="0" indent="0" algn="just">
              <a:buNone/>
            </a:pPr>
            <a:r>
              <a:rPr lang="tr-TR" sz="2800" b="1" dirty="0"/>
              <a:t>8. Tutarlılık Kavramı: </a:t>
            </a:r>
            <a:r>
              <a:rPr lang="tr-TR" sz="2800" dirty="0"/>
              <a:t>Muhasebede seçilen politika ve izlenen yöntemler her dönemde aynı şekilde uygulanmalıdır. Benzer işlem ve olaylarda kayıt düzeni ve işlem basamakları değişmemelidir. Geçerli sebepler ile değişiklik yapılırsa bu değişimin nedenleri ve sonuçları açıklanmalıdır.</a:t>
            </a:r>
          </a:p>
          <a:p>
            <a:pPr marL="457200" indent="-457200" algn="just">
              <a:buFont typeface="+mj-lt"/>
              <a:buAutoNum type="arabicPeriod" startAt="9"/>
            </a:pPr>
            <a:endParaRPr lang="tr-TR" sz="2800" dirty="0"/>
          </a:p>
        </p:txBody>
      </p:sp>
    </p:spTree>
    <p:extLst>
      <p:ext uri="{BB962C8B-B14F-4D97-AF65-F5344CB8AC3E}">
        <p14:creationId xmlns:p14="http://schemas.microsoft.com/office/powerpoint/2010/main" val="2217494569"/>
      </p:ext>
    </p:extLst>
  </p:cSld>
  <p:clrMapOvr>
    <a:masterClrMapping/>
  </p:clrMapOvr>
</p:sld>
</file>

<file path=ppt/theme/theme1.xml><?xml version="1.0" encoding="utf-8"?>
<a:theme xmlns:a="http://schemas.openxmlformats.org/drawingml/2006/main" name="Kırpma">
  <a:themeElements>
    <a:clrScheme name="Kırpma">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Kırpma">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Kırpma">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kırpılmış</Template>
  <TotalTime>18</TotalTime>
  <Words>570</Words>
  <Application>Microsoft Office PowerPoint</Application>
  <PresentationFormat>Geniş ekran</PresentationFormat>
  <Paragraphs>13</Paragraphs>
  <Slides>13</Slides>
  <Notes>0</Notes>
  <HiddenSlides>0</HiddenSlides>
  <MMClips>0</MMClips>
  <ScaleCrop>false</ScaleCrop>
  <HeadingPairs>
    <vt:vector size="6" baseType="variant">
      <vt:variant>
        <vt:lpstr>Kullanılan Yazı Tipleri</vt:lpstr>
      </vt:variant>
      <vt:variant>
        <vt:i4>1</vt:i4>
      </vt:variant>
      <vt:variant>
        <vt:lpstr>Tema</vt:lpstr>
      </vt:variant>
      <vt:variant>
        <vt:i4>1</vt:i4>
      </vt:variant>
      <vt:variant>
        <vt:lpstr>Slayt Başlıkları</vt:lpstr>
      </vt:variant>
      <vt:variant>
        <vt:i4>13</vt:i4>
      </vt:variant>
    </vt:vector>
  </HeadingPairs>
  <TitlesOfParts>
    <vt:vector size="15" baseType="lpstr">
      <vt:lpstr>Franklin Gothic Book</vt:lpstr>
      <vt:lpstr>Kırpma</vt:lpstr>
      <vt:lpstr>Muhasebenin Temel Kavramları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Muhasebenin Temel Kavramları</dc:title>
  <dc:creator>User</dc:creator>
  <cp:lastModifiedBy>User</cp:lastModifiedBy>
  <cp:revision>4</cp:revision>
  <dcterms:created xsi:type="dcterms:W3CDTF">2020-05-05T11:38:59Z</dcterms:created>
  <dcterms:modified xsi:type="dcterms:W3CDTF">2020-05-05T11:57:42Z</dcterms:modified>
</cp:coreProperties>
</file>