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55"/>
  </p:notesMasterIdLst>
  <p:sldIdLst>
    <p:sldId id="1082" r:id="rId4"/>
    <p:sldId id="1199" r:id="rId5"/>
    <p:sldId id="1253" r:id="rId6"/>
    <p:sldId id="1254" r:id="rId7"/>
    <p:sldId id="1255" r:id="rId8"/>
    <p:sldId id="1256" r:id="rId9"/>
    <p:sldId id="1257" r:id="rId10"/>
    <p:sldId id="1258" r:id="rId11"/>
    <p:sldId id="1259" r:id="rId12"/>
    <p:sldId id="1260" r:id="rId13"/>
    <p:sldId id="1261" r:id="rId14"/>
    <p:sldId id="1262" r:id="rId15"/>
    <p:sldId id="1263" r:id="rId16"/>
    <p:sldId id="1264" r:id="rId17"/>
    <p:sldId id="1265" r:id="rId18"/>
    <p:sldId id="1266" r:id="rId19"/>
    <p:sldId id="1267" r:id="rId20"/>
    <p:sldId id="1268" r:id="rId21"/>
    <p:sldId id="1269" r:id="rId22"/>
    <p:sldId id="1270" r:id="rId23"/>
    <p:sldId id="1271" r:id="rId24"/>
    <p:sldId id="1272" r:id="rId25"/>
    <p:sldId id="1273" r:id="rId26"/>
    <p:sldId id="1274" r:id="rId27"/>
    <p:sldId id="1275" r:id="rId28"/>
    <p:sldId id="1276" r:id="rId29"/>
    <p:sldId id="1277" r:id="rId30"/>
    <p:sldId id="1278" r:id="rId31"/>
    <p:sldId id="1279" r:id="rId32"/>
    <p:sldId id="1280" r:id="rId33"/>
    <p:sldId id="1281" r:id="rId34"/>
    <p:sldId id="1282" r:id="rId35"/>
    <p:sldId id="1283" r:id="rId36"/>
    <p:sldId id="1285" r:id="rId37"/>
    <p:sldId id="1286" r:id="rId38"/>
    <p:sldId id="1287" r:id="rId39"/>
    <p:sldId id="1288" r:id="rId40"/>
    <p:sldId id="1289" r:id="rId41"/>
    <p:sldId id="1290" r:id="rId42"/>
    <p:sldId id="1291" r:id="rId43"/>
    <p:sldId id="1292" r:id="rId44"/>
    <p:sldId id="1293" r:id="rId45"/>
    <p:sldId id="1294" r:id="rId46"/>
    <p:sldId id="1295" r:id="rId47"/>
    <p:sldId id="1296" r:id="rId48"/>
    <p:sldId id="1297" r:id="rId49"/>
    <p:sldId id="1298" r:id="rId50"/>
    <p:sldId id="1299" r:id="rId51"/>
    <p:sldId id="1300" r:id="rId52"/>
    <p:sldId id="1301" r:id="rId53"/>
    <p:sldId id="1302" r:id="rId5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63" d="100"/>
          <a:sy n="63" d="100"/>
        </p:scale>
        <p:origin x="1044" y="6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slide" Target="slides/slide5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presProps" Target="presProps.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a:t>Asıl başlık stili için tıklatın</a:t>
            </a:r>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6"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766637"/>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442</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Borçlar Hukuku (3-0)3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Doç. Dr. Yıldız ABİK</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lumMod val="50000"/>
                  </a:schemeClr>
                </a:solidFill>
              </a:rPr>
              <a:t>BORÇ İLİŞKİSİNDE ÖZEL DURUMLAR </a:t>
            </a:r>
            <a:br>
              <a:rPr lang="tr-TR" sz="2400" dirty="0">
                <a:solidFill>
                  <a:schemeClr val="accent5">
                    <a:lumMod val="50000"/>
                  </a:schemeClr>
                </a:solidFill>
              </a:rPr>
            </a:br>
            <a:r>
              <a:rPr lang="tr-TR" sz="2400" dirty="0">
                <a:solidFill>
                  <a:schemeClr val="accent5"/>
                </a:solidFill>
              </a:rPr>
              <a:t>III. BORÇ İLİŞKİLERİNDE TARAF DEĞİŞİKLİKLERİ</a:t>
            </a:r>
            <a:br>
              <a:rPr lang="tr-TR" sz="2400" dirty="0">
                <a:solidFill>
                  <a:schemeClr val="accent5"/>
                </a:solidFill>
              </a:rPr>
            </a:b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2308324"/>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 </a:t>
            </a:r>
            <a:r>
              <a:rPr lang="tr-TR" sz="2400" b="1" dirty="0">
                <a:solidFill>
                  <a:schemeClr val="accent5"/>
                </a:solidFill>
                <a:latin typeface="Arial" panose="020B0604020202020204" pitchFamily="34" charset="0"/>
                <a:cs typeface="Arial" panose="020B0604020202020204" pitchFamily="34" charset="0"/>
              </a:rPr>
              <a:t>III. BORÇ İLİŞKİLERİNDE TARAF DEĞİŞİKLİKLERİ</a:t>
            </a:r>
          </a:p>
          <a:p>
            <a:pPr marL="457200" indent="-457200">
              <a:buAutoNum type="alphaUcPeriod"/>
            </a:pPr>
            <a:r>
              <a:rPr lang="tr-TR" sz="2400" b="1" dirty="0">
                <a:solidFill>
                  <a:schemeClr val="accent5"/>
                </a:solidFill>
              </a:rPr>
              <a:t>ALACAĞIN DEVRİ</a:t>
            </a:r>
          </a:p>
          <a:p>
            <a:r>
              <a:rPr lang="tr-TR" sz="2400" b="1" dirty="0">
                <a:solidFill>
                  <a:schemeClr val="accent5"/>
                </a:solidFill>
              </a:rPr>
              <a:t>b. Yasal veya Yargısal Devir</a:t>
            </a:r>
          </a:p>
          <a:p>
            <a:pPr marL="285750" indent="-285750" algn="just">
              <a:buFont typeface="Arial" panose="020B0604020202020204" pitchFamily="34" charset="0"/>
              <a:buChar char="•"/>
            </a:pPr>
            <a:r>
              <a:rPr lang="tr-TR" sz="2400" dirty="0"/>
              <a:t>Alacağın devri kanun veya mahkeme kararı gereğince gerçekleşmişse, bu devir özel bir şekle ve önceki alacaklının rızasını açıklamasına gerek olmaksızın, üçüncü kişilere karşı ileri sürülebilir.</a:t>
            </a:r>
          </a:p>
        </p:txBody>
      </p:sp>
    </p:spTree>
    <p:extLst>
      <p:ext uri="{BB962C8B-B14F-4D97-AF65-F5344CB8AC3E}">
        <p14:creationId xmlns:p14="http://schemas.microsoft.com/office/powerpoint/2010/main" val="33520470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lumMod val="50000"/>
                  </a:schemeClr>
                </a:solidFill>
              </a:rPr>
              <a:t>BORÇ İLİŞKİSİNDE ÖZEL DURUMLAR </a:t>
            </a:r>
            <a:br>
              <a:rPr lang="tr-TR" sz="2400" dirty="0">
                <a:solidFill>
                  <a:schemeClr val="accent5">
                    <a:lumMod val="50000"/>
                  </a:schemeClr>
                </a:solidFill>
              </a:rPr>
            </a:br>
            <a:r>
              <a:rPr lang="tr-TR" sz="2400" dirty="0">
                <a:solidFill>
                  <a:schemeClr val="accent5"/>
                </a:solidFill>
              </a:rPr>
              <a:t>III. BORÇ İLİŞKİLERİNDE TARAF DEĞİŞİKLİKLERİ</a:t>
            </a:r>
            <a:br>
              <a:rPr lang="tr-TR" sz="2400" dirty="0">
                <a:solidFill>
                  <a:schemeClr val="accent5"/>
                </a:solidFill>
              </a:rPr>
            </a:b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4154984"/>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 </a:t>
            </a:r>
            <a:r>
              <a:rPr lang="tr-TR" sz="2400" b="1" dirty="0">
                <a:solidFill>
                  <a:schemeClr val="accent5"/>
                </a:solidFill>
                <a:latin typeface="Arial" panose="020B0604020202020204" pitchFamily="34" charset="0"/>
                <a:cs typeface="Arial" panose="020B0604020202020204" pitchFamily="34" charset="0"/>
              </a:rPr>
              <a:t>III. BORÇ İLİŞKİLERİNDE TARAF DEĞİŞİKLİKLERİ</a:t>
            </a:r>
          </a:p>
          <a:p>
            <a:pPr marL="457200" indent="-457200">
              <a:buAutoNum type="alphaUcPeriod"/>
            </a:pPr>
            <a:r>
              <a:rPr lang="tr-TR" sz="2400" b="1" dirty="0">
                <a:solidFill>
                  <a:schemeClr val="accent5"/>
                </a:solidFill>
              </a:rPr>
              <a:t>ALACAĞIN DEVRİ</a:t>
            </a:r>
          </a:p>
          <a:p>
            <a:r>
              <a:rPr lang="tr-TR" sz="2400" b="1" dirty="0">
                <a:solidFill>
                  <a:schemeClr val="accent5"/>
                </a:solidFill>
              </a:rPr>
              <a:t>c. Devrin Hükümleri</a:t>
            </a:r>
          </a:p>
          <a:p>
            <a:r>
              <a:rPr lang="tr-TR" sz="2400" dirty="0"/>
              <a:t>Bazı hakların devrine özgü olarak kanunla konulmuş bulunan hükümler saklıdır.</a:t>
            </a:r>
            <a:endParaRPr lang="tr-TR" sz="2400" b="1" dirty="0">
              <a:solidFill>
                <a:schemeClr val="accent5"/>
              </a:solidFill>
            </a:endParaRPr>
          </a:p>
          <a:p>
            <a:pPr algn="just"/>
            <a:r>
              <a:rPr lang="tr-TR" sz="2400" dirty="0" err="1"/>
              <a:t>aa</a:t>
            </a:r>
            <a:r>
              <a:rPr lang="tr-TR" sz="2400" dirty="0"/>
              <a:t>. Borçlunun durumu </a:t>
            </a:r>
          </a:p>
          <a:p>
            <a:pPr algn="just"/>
            <a:r>
              <a:rPr lang="tr-TR" sz="2400" dirty="0" err="1"/>
              <a:t>aaa</a:t>
            </a:r>
            <a:r>
              <a:rPr lang="tr-TR" sz="2400" dirty="0"/>
              <a:t>. </a:t>
            </a:r>
            <a:r>
              <a:rPr lang="tr-TR" sz="2400" dirty="0" err="1"/>
              <a:t>İyiniyetle</a:t>
            </a:r>
            <a:r>
              <a:rPr lang="tr-TR" sz="2400" dirty="0"/>
              <a:t> yapılan ifa </a:t>
            </a:r>
          </a:p>
          <a:p>
            <a:pPr algn="just"/>
            <a:r>
              <a:rPr lang="tr-TR" sz="2400" dirty="0"/>
              <a:t>Borçlu, alacağın devredildiği, devreden veya devralan tarafından kendisine bildirilmemişse, önceki alacaklıya; alacak birkaç kez devredilmişse, son devralan yerine önceki devralanlardan birine </a:t>
            </a:r>
            <a:r>
              <a:rPr lang="tr-TR" sz="2400" dirty="0" err="1"/>
              <a:t>iyiniyetle</a:t>
            </a:r>
            <a:r>
              <a:rPr lang="tr-TR" sz="2400" dirty="0"/>
              <a:t> ifada bulunarak borcundan kurtulur. </a:t>
            </a:r>
          </a:p>
        </p:txBody>
      </p:sp>
    </p:spTree>
    <p:extLst>
      <p:ext uri="{BB962C8B-B14F-4D97-AF65-F5344CB8AC3E}">
        <p14:creationId xmlns:p14="http://schemas.microsoft.com/office/powerpoint/2010/main" val="42780615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lumMod val="50000"/>
                  </a:schemeClr>
                </a:solidFill>
              </a:rPr>
              <a:t>BORÇ İLİŞKİSİNDE ÖZEL DURUMLAR </a:t>
            </a:r>
            <a:br>
              <a:rPr lang="tr-TR" sz="2400" dirty="0">
                <a:solidFill>
                  <a:schemeClr val="accent5">
                    <a:lumMod val="50000"/>
                  </a:schemeClr>
                </a:solidFill>
              </a:rPr>
            </a:br>
            <a:r>
              <a:rPr lang="tr-TR" sz="2400" dirty="0">
                <a:solidFill>
                  <a:schemeClr val="accent5"/>
                </a:solidFill>
              </a:rPr>
              <a:t>III. BORÇ İLİŞKİLERİNDE TARAF DEĞİŞİKLİKLERİ</a:t>
            </a:r>
            <a:br>
              <a:rPr lang="tr-TR" sz="2400" dirty="0">
                <a:solidFill>
                  <a:schemeClr val="accent5"/>
                </a:solidFill>
              </a:rPr>
            </a:b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4154984"/>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 </a:t>
            </a:r>
            <a:r>
              <a:rPr lang="tr-TR" sz="2400" b="1" dirty="0">
                <a:solidFill>
                  <a:schemeClr val="accent5"/>
                </a:solidFill>
                <a:latin typeface="Arial" panose="020B0604020202020204" pitchFamily="34" charset="0"/>
                <a:cs typeface="Arial" panose="020B0604020202020204" pitchFamily="34" charset="0"/>
              </a:rPr>
              <a:t>III. BORÇ İLİŞKİLERİNDE TARAF DEĞİŞİKLİKLERİ</a:t>
            </a:r>
          </a:p>
          <a:p>
            <a:pPr marL="457200" indent="-457200">
              <a:buAutoNum type="alphaUcPeriod"/>
            </a:pPr>
            <a:r>
              <a:rPr lang="tr-TR" sz="2400" b="1" dirty="0">
                <a:solidFill>
                  <a:schemeClr val="accent5"/>
                </a:solidFill>
              </a:rPr>
              <a:t>ALACAĞIN DEVRİ</a:t>
            </a:r>
          </a:p>
          <a:p>
            <a:r>
              <a:rPr lang="tr-TR" sz="2400" b="1" dirty="0">
                <a:solidFill>
                  <a:schemeClr val="accent5"/>
                </a:solidFill>
              </a:rPr>
              <a:t>c. Devrin Hükümleri</a:t>
            </a:r>
          </a:p>
          <a:p>
            <a:pPr algn="just"/>
            <a:r>
              <a:rPr lang="tr-TR" sz="2400" dirty="0" err="1"/>
              <a:t>bbb</a:t>
            </a:r>
            <a:r>
              <a:rPr lang="tr-TR" sz="2400" dirty="0"/>
              <a:t>. İfadan kaçınma ve tevdi </a:t>
            </a:r>
          </a:p>
          <a:p>
            <a:pPr algn="just"/>
            <a:r>
              <a:rPr lang="tr-TR" sz="2400" dirty="0"/>
              <a:t>Kime ait olduğu çekişmeli bulunan bir alacağın borçlusu, ifadan kaçınabilir ve alacağın konusunu hâkim tarafından belirlenen yere tevdi etmekle borçtan kurtulur. Borçlu, alacağın çekişmeli olduğunu bildiği hâlde ifada bulunursa, bundan doğacak sonuçlardan sorumlu olur. Dava konusu olan çekişme mahkemece henüz sonuca bağlanmamış ve borç da muaccel ise, taraflardan her biri borçluyu, edimi tevdi etmeye zorlayabilir. </a:t>
            </a:r>
          </a:p>
        </p:txBody>
      </p:sp>
    </p:spTree>
    <p:extLst>
      <p:ext uri="{BB962C8B-B14F-4D97-AF65-F5344CB8AC3E}">
        <p14:creationId xmlns:p14="http://schemas.microsoft.com/office/powerpoint/2010/main" val="22718932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lumMod val="50000"/>
                  </a:schemeClr>
                </a:solidFill>
              </a:rPr>
              <a:t>BORÇ İLİŞKİSİNDE ÖZEL DURUMLAR </a:t>
            </a:r>
            <a:br>
              <a:rPr lang="tr-TR" sz="2400" dirty="0">
                <a:solidFill>
                  <a:schemeClr val="accent5">
                    <a:lumMod val="50000"/>
                  </a:schemeClr>
                </a:solidFill>
              </a:rPr>
            </a:br>
            <a:r>
              <a:rPr lang="tr-TR" sz="2400" dirty="0">
                <a:solidFill>
                  <a:schemeClr val="accent5"/>
                </a:solidFill>
              </a:rPr>
              <a:t>III. BORÇ İLİŞKİLERİNDE TARAF DEĞİŞİKLİKLERİ</a:t>
            </a:r>
            <a:br>
              <a:rPr lang="tr-TR" sz="2400" dirty="0">
                <a:solidFill>
                  <a:schemeClr val="accent5"/>
                </a:solidFill>
              </a:rPr>
            </a:b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3046988"/>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 </a:t>
            </a:r>
            <a:r>
              <a:rPr lang="tr-TR" sz="2400" b="1" dirty="0">
                <a:solidFill>
                  <a:schemeClr val="accent5"/>
                </a:solidFill>
                <a:latin typeface="Arial" panose="020B0604020202020204" pitchFamily="34" charset="0"/>
                <a:cs typeface="Arial" panose="020B0604020202020204" pitchFamily="34" charset="0"/>
              </a:rPr>
              <a:t>III. BORÇ İLİŞKİLERİNDE TARAF DEĞİŞİKLİKLERİ</a:t>
            </a:r>
          </a:p>
          <a:p>
            <a:pPr marL="457200" indent="-457200">
              <a:buAutoNum type="alphaUcPeriod"/>
            </a:pPr>
            <a:r>
              <a:rPr lang="tr-TR" sz="2400" b="1" dirty="0">
                <a:solidFill>
                  <a:schemeClr val="accent5"/>
                </a:solidFill>
              </a:rPr>
              <a:t>ALACAĞIN DEVRİ</a:t>
            </a:r>
          </a:p>
          <a:p>
            <a:r>
              <a:rPr lang="tr-TR" sz="2400" b="1" dirty="0">
                <a:solidFill>
                  <a:schemeClr val="accent5"/>
                </a:solidFill>
              </a:rPr>
              <a:t>c. Devrin Hükümleri</a:t>
            </a:r>
          </a:p>
          <a:p>
            <a:pPr algn="just"/>
            <a:r>
              <a:rPr lang="tr-TR" sz="2400" dirty="0"/>
              <a:t>ccc. Borçluya ait savunmalar </a:t>
            </a:r>
          </a:p>
          <a:p>
            <a:pPr algn="just"/>
            <a:r>
              <a:rPr lang="tr-TR" sz="2400" dirty="0"/>
              <a:t>Borçlu, devri öğrendiği sırada devredene karşı sahip olduğu savunmaları, devralana karşı da ileri sürebilir. Borçlu, devri öğrendiği anda muaccel olmayan alacağını, devredilen alacaktan önce veya onunla aynı anda muaccel olması koşuluyla borcu ile takas edebilir.</a:t>
            </a:r>
          </a:p>
        </p:txBody>
      </p:sp>
    </p:spTree>
    <p:extLst>
      <p:ext uri="{BB962C8B-B14F-4D97-AF65-F5344CB8AC3E}">
        <p14:creationId xmlns:p14="http://schemas.microsoft.com/office/powerpoint/2010/main" val="29447618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lumMod val="50000"/>
                  </a:schemeClr>
                </a:solidFill>
              </a:rPr>
              <a:t>BORÇ İLİŞKİSİNDE ÖZEL DURUMLAR </a:t>
            </a:r>
            <a:br>
              <a:rPr lang="tr-TR" sz="2400" dirty="0">
                <a:solidFill>
                  <a:schemeClr val="accent5">
                    <a:lumMod val="50000"/>
                  </a:schemeClr>
                </a:solidFill>
              </a:rPr>
            </a:br>
            <a:r>
              <a:rPr lang="tr-TR" sz="2400" dirty="0">
                <a:solidFill>
                  <a:schemeClr val="accent5"/>
                </a:solidFill>
              </a:rPr>
              <a:t>III. BORÇ İLİŞKİLERİNDE TARAF DEĞİŞİKLİKLERİ</a:t>
            </a:r>
            <a:br>
              <a:rPr lang="tr-TR" sz="2400" dirty="0">
                <a:solidFill>
                  <a:schemeClr val="accent5"/>
                </a:solidFill>
              </a:rPr>
            </a:b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4154984"/>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 </a:t>
            </a:r>
            <a:r>
              <a:rPr lang="tr-TR" sz="2400" b="1" dirty="0">
                <a:solidFill>
                  <a:schemeClr val="accent5"/>
                </a:solidFill>
                <a:latin typeface="Arial" panose="020B0604020202020204" pitchFamily="34" charset="0"/>
                <a:cs typeface="Arial" panose="020B0604020202020204" pitchFamily="34" charset="0"/>
              </a:rPr>
              <a:t>III. BORÇ İLİŞKİLERİNDE TARAF DEĞİŞİKLİKLERİ</a:t>
            </a:r>
          </a:p>
          <a:p>
            <a:pPr marL="457200" indent="-457200">
              <a:buAutoNum type="alphaUcPeriod"/>
            </a:pPr>
            <a:r>
              <a:rPr lang="tr-TR" sz="2400" b="1" dirty="0">
                <a:solidFill>
                  <a:schemeClr val="accent5"/>
                </a:solidFill>
              </a:rPr>
              <a:t>ALACAĞIN DEVRİ</a:t>
            </a:r>
          </a:p>
          <a:p>
            <a:r>
              <a:rPr lang="tr-TR" sz="2400" b="1" dirty="0">
                <a:solidFill>
                  <a:schemeClr val="accent5"/>
                </a:solidFill>
              </a:rPr>
              <a:t>c. Devrin Hükümleri</a:t>
            </a:r>
          </a:p>
          <a:p>
            <a:pPr algn="just"/>
            <a:r>
              <a:rPr lang="tr-TR" sz="2400" dirty="0" err="1"/>
              <a:t>bb</a:t>
            </a:r>
            <a:r>
              <a:rPr lang="tr-TR" sz="2400" dirty="0"/>
              <a:t>. Öncelik hakları ve bağlı hakların geçişi </a:t>
            </a:r>
          </a:p>
          <a:p>
            <a:pPr algn="just"/>
            <a:r>
              <a:rPr lang="tr-TR" sz="2400" dirty="0"/>
              <a:t>Alacağın devri ile devredenin kişiliğine özgü olanlar dışındaki öncelik hakları ve bağlı haklar da devralana geçer. Asıl alacakla birlikte işlemiş faizler de devredilmiş sayılır.</a:t>
            </a:r>
          </a:p>
          <a:p>
            <a:pPr algn="just"/>
            <a:r>
              <a:rPr lang="tr-TR" sz="2400" dirty="0"/>
              <a:t>cc. Senet ve belgelerin teslimi ve bilgi verilmesi</a:t>
            </a:r>
          </a:p>
          <a:p>
            <a:pPr algn="just"/>
            <a:r>
              <a:rPr lang="tr-TR" sz="2400" dirty="0"/>
              <a:t>Devreden, devralana alacak senedi ile elinde bulunan ispatla ilgili diğer belgeleri teslim etmek ve alacağını ileri sürebilmesi için gerekli bilgileri vermekle yükümlüdür. </a:t>
            </a:r>
          </a:p>
        </p:txBody>
      </p:sp>
    </p:spTree>
    <p:extLst>
      <p:ext uri="{BB962C8B-B14F-4D97-AF65-F5344CB8AC3E}">
        <p14:creationId xmlns:p14="http://schemas.microsoft.com/office/powerpoint/2010/main" val="18529647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lumMod val="50000"/>
                  </a:schemeClr>
                </a:solidFill>
              </a:rPr>
              <a:t>BORÇ İLİŞKİSİNDE ÖZEL DURUMLAR </a:t>
            </a:r>
            <a:br>
              <a:rPr lang="tr-TR" sz="2400" dirty="0">
                <a:solidFill>
                  <a:schemeClr val="accent5">
                    <a:lumMod val="50000"/>
                  </a:schemeClr>
                </a:solidFill>
              </a:rPr>
            </a:br>
            <a:r>
              <a:rPr lang="tr-TR" sz="2400" dirty="0">
                <a:solidFill>
                  <a:schemeClr val="accent5"/>
                </a:solidFill>
              </a:rPr>
              <a:t>III. BORÇ İLİŞKİLERİNDE TARAF DEĞİŞİKLİKLERİ</a:t>
            </a:r>
            <a:br>
              <a:rPr lang="tr-TR" sz="2400" dirty="0">
                <a:solidFill>
                  <a:schemeClr val="accent5"/>
                </a:solidFill>
              </a:rPr>
            </a:b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4893647"/>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 </a:t>
            </a:r>
            <a:r>
              <a:rPr lang="tr-TR" sz="2400" b="1" dirty="0">
                <a:solidFill>
                  <a:schemeClr val="accent5"/>
                </a:solidFill>
                <a:latin typeface="Arial" panose="020B0604020202020204" pitchFamily="34" charset="0"/>
                <a:cs typeface="Arial" panose="020B0604020202020204" pitchFamily="34" charset="0"/>
              </a:rPr>
              <a:t>III. BORÇ İLİŞKİLERİNDE TARAF DEĞİŞİKLİKLERİ</a:t>
            </a:r>
          </a:p>
          <a:p>
            <a:pPr marL="457200" indent="-457200">
              <a:buAutoNum type="alphaUcPeriod"/>
            </a:pPr>
            <a:r>
              <a:rPr lang="tr-TR" sz="2400" b="1" dirty="0">
                <a:solidFill>
                  <a:schemeClr val="accent5"/>
                </a:solidFill>
              </a:rPr>
              <a:t>ALACAĞIN DEVRİ</a:t>
            </a:r>
          </a:p>
          <a:p>
            <a:r>
              <a:rPr lang="tr-TR" sz="2400" b="1" dirty="0">
                <a:solidFill>
                  <a:schemeClr val="accent5"/>
                </a:solidFill>
              </a:rPr>
              <a:t>d. Garanti</a:t>
            </a:r>
          </a:p>
          <a:p>
            <a:pPr marL="342900" indent="-342900" algn="just">
              <a:buFont typeface="Arial" panose="020B0604020202020204" pitchFamily="34" charset="0"/>
              <a:buChar char="•"/>
            </a:pPr>
            <a:r>
              <a:rPr lang="tr-TR" sz="2400" dirty="0"/>
              <a:t>Alacak, bir edim karşılığında devredilmişse devreden, devir sırasında alacağın varlığını ve borçlunun ödeme gücüne sahip olduğunu garanti etmiş olur. Alacak bir edim karşılığı olmaksızın devredilmiş ya da kanun gereğince başkasına geçmişse, devreden veya önceki alacaklı, alacağın varlığından ve borçlunun ödeme gücünden sorumlu değildir.</a:t>
            </a:r>
          </a:p>
          <a:p>
            <a:pPr marL="342900" indent="-342900" algn="just">
              <a:buFont typeface="Arial" panose="020B0604020202020204" pitchFamily="34" charset="0"/>
              <a:buChar char="•"/>
            </a:pPr>
            <a:r>
              <a:rPr lang="tr-TR" sz="2400" dirty="0"/>
              <a:t>Alacaklı, alacağını borcu ifaya yönelik olarak devretmekle birlikte borca mahsup edilecek miktarı belirlememişse devralan, ancak borçludan aldığı veya gereken özeni gösterseydi alabilecek olduğu miktarı, kendi alacağına mahsup etmek zorundadır. </a:t>
            </a:r>
          </a:p>
        </p:txBody>
      </p:sp>
    </p:spTree>
    <p:extLst>
      <p:ext uri="{BB962C8B-B14F-4D97-AF65-F5344CB8AC3E}">
        <p14:creationId xmlns:p14="http://schemas.microsoft.com/office/powerpoint/2010/main" val="9815955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lumMod val="50000"/>
                  </a:schemeClr>
                </a:solidFill>
              </a:rPr>
              <a:t>BORÇ İLİŞKİSİNDE ÖZEL DURUMLAR </a:t>
            </a:r>
            <a:br>
              <a:rPr lang="tr-TR" sz="2400" dirty="0">
                <a:solidFill>
                  <a:schemeClr val="accent5">
                    <a:lumMod val="50000"/>
                  </a:schemeClr>
                </a:solidFill>
              </a:rPr>
            </a:br>
            <a:r>
              <a:rPr lang="tr-TR" sz="2400" dirty="0">
                <a:solidFill>
                  <a:schemeClr val="accent5"/>
                </a:solidFill>
              </a:rPr>
              <a:t>III. BORÇ İLİŞKİLERİNDE TARAF DEĞİŞİKLİKLERİ</a:t>
            </a:r>
            <a:br>
              <a:rPr lang="tr-TR" sz="2400" dirty="0">
                <a:solidFill>
                  <a:schemeClr val="accent5"/>
                </a:solidFill>
              </a:rPr>
            </a:b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4154984"/>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 </a:t>
            </a:r>
            <a:r>
              <a:rPr lang="tr-TR" sz="2400" b="1" dirty="0">
                <a:solidFill>
                  <a:schemeClr val="accent5"/>
                </a:solidFill>
                <a:latin typeface="Arial" panose="020B0604020202020204" pitchFamily="34" charset="0"/>
                <a:cs typeface="Arial" panose="020B0604020202020204" pitchFamily="34" charset="0"/>
              </a:rPr>
              <a:t>III. BORÇ İLİŞKİLERİNDE TARAF DEĞİŞİKLİKLERİ</a:t>
            </a:r>
          </a:p>
          <a:p>
            <a:pPr marL="457200" indent="-457200">
              <a:buAutoNum type="alphaUcPeriod"/>
            </a:pPr>
            <a:r>
              <a:rPr lang="tr-TR" sz="2400" b="1" dirty="0">
                <a:solidFill>
                  <a:schemeClr val="accent5"/>
                </a:solidFill>
              </a:rPr>
              <a:t>ALACAĞIN DEVRİ</a:t>
            </a:r>
          </a:p>
          <a:p>
            <a:r>
              <a:rPr lang="tr-TR" sz="2400" b="1" dirty="0">
                <a:solidFill>
                  <a:schemeClr val="accent5"/>
                </a:solidFill>
              </a:rPr>
              <a:t>d. Garanti</a:t>
            </a:r>
          </a:p>
          <a:p>
            <a:pPr marL="342900" indent="-342900" algn="just">
              <a:buFont typeface="Arial" panose="020B0604020202020204" pitchFamily="34" charset="0"/>
              <a:buChar char="•"/>
            </a:pPr>
            <a:r>
              <a:rPr lang="tr-TR" sz="2400" dirty="0"/>
              <a:t>Devralan garanti ile yükümlü olan devredenden aşağıdaki istemlerde bulunabilir: </a:t>
            </a:r>
          </a:p>
          <a:p>
            <a:pPr marL="342900" indent="-342900" algn="just">
              <a:buFont typeface="Arial" panose="020B0604020202020204" pitchFamily="34" charset="0"/>
              <a:buChar char="•"/>
            </a:pPr>
            <a:r>
              <a:rPr lang="tr-TR" sz="2400" dirty="0"/>
              <a:t>1. İfa ettiği karşı edimin faizi ile birlikte geri verilmesini. </a:t>
            </a:r>
          </a:p>
          <a:p>
            <a:pPr marL="342900" indent="-342900" algn="just">
              <a:buFont typeface="Arial" panose="020B0604020202020204" pitchFamily="34" charset="0"/>
              <a:buChar char="•"/>
            </a:pPr>
            <a:r>
              <a:rPr lang="tr-TR" sz="2400" dirty="0"/>
              <a:t>2. Devrin sebep olduğu giderleri.</a:t>
            </a:r>
          </a:p>
          <a:p>
            <a:pPr marL="342900" indent="-342900" algn="just">
              <a:buFont typeface="Arial" panose="020B0604020202020204" pitchFamily="34" charset="0"/>
              <a:buChar char="•"/>
            </a:pPr>
            <a:r>
              <a:rPr lang="tr-TR" sz="2400" dirty="0"/>
              <a:t> 3. Borçluya karşı devraldığı alacağı elde etmek için yaptığı ve sonuçsuz girişimlerin yol açtığı giderleri. </a:t>
            </a:r>
          </a:p>
          <a:p>
            <a:pPr marL="342900" indent="-342900" algn="just">
              <a:buFont typeface="Arial" panose="020B0604020202020204" pitchFamily="34" charset="0"/>
              <a:buChar char="•"/>
            </a:pPr>
            <a:r>
              <a:rPr lang="tr-TR" sz="2400" dirty="0"/>
              <a:t>4. Devreden kusursuzluğunu ispat etmedikçe uğradığı diğer zararlarını</a:t>
            </a:r>
          </a:p>
        </p:txBody>
      </p:sp>
    </p:spTree>
    <p:extLst>
      <p:ext uri="{BB962C8B-B14F-4D97-AF65-F5344CB8AC3E}">
        <p14:creationId xmlns:p14="http://schemas.microsoft.com/office/powerpoint/2010/main" val="14184240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lumMod val="50000"/>
                  </a:schemeClr>
                </a:solidFill>
              </a:rPr>
              <a:t>BORÇ İLİŞKİSİNDE ÖZEL DURUMLAR </a:t>
            </a:r>
            <a:br>
              <a:rPr lang="tr-TR" sz="2400" dirty="0">
                <a:solidFill>
                  <a:schemeClr val="accent5">
                    <a:lumMod val="50000"/>
                  </a:schemeClr>
                </a:solidFill>
              </a:rPr>
            </a:br>
            <a:r>
              <a:rPr lang="tr-TR" sz="2400" dirty="0">
                <a:solidFill>
                  <a:schemeClr val="accent5"/>
                </a:solidFill>
              </a:rPr>
              <a:t>III. BORÇ İLİŞKİLERİNDE TARAF DEĞİŞİKLİKLERİ</a:t>
            </a:r>
            <a:br>
              <a:rPr lang="tr-TR" sz="2400" dirty="0">
                <a:solidFill>
                  <a:schemeClr val="accent5"/>
                </a:solidFill>
              </a:rPr>
            </a:b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3416320"/>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 </a:t>
            </a:r>
            <a:r>
              <a:rPr lang="tr-TR" sz="2400" b="1" dirty="0">
                <a:solidFill>
                  <a:schemeClr val="accent5"/>
                </a:solidFill>
                <a:latin typeface="Arial" panose="020B0604020202020204" pitchFamily="34" charset="0"/>
                <a:cs typeface="Arial" panose="020B0604020202020204" pitchFamily="34" charset="0"/>
              </a:rPr>
              <a:t>III. BORÇ İLİŞKİLERİNDE TARAF DEĞİŞİKLİKLERİ</a:t>
            </a:r>
          </a:p>
          <a:p>
            <a:r>
              <a:rPr lang="tr-TR" sz="2400" b="1" dirty="0">
                <a:solidFill>
                  <a:schemeClr val="accent5"/>
                </a:solidFill>
              </a:rPr>
              <a:t>B.  BORCUN ÜSTLENİLMESİ</a:t>
            </a:r>
          </a:p>
          <a:p>
            <a:r>
              <a:rPr lang="tr-TR" sz="2400" b="1" dirty="0">
                <a:solidFill>
                  <a:schemeClr val="accent5"/>
                </a:solidFill>
              </a:rPr>
              <a:t>a. İç Üstlenme Sözleşmesi</a:t>
            </a:r>
          </a:p>
          <a:p>
            <a:pPr marL="342900" indent="-342900" algn="just">
              <a:buFont typeface="Arial" panose="020B0604020202020204" pitchFamily="34" charset="0"/>
              <a:buChar char="•"/>
            </a:pPr>
            <a:r>
              <a:rPr lang="tr-TR" sz="2400" dirty="0"/>
              <a:t>Borçlu ile iç üstlenme sözleşmesi yapan kişi, borcu bizzat ifa ederek veya alacaklının rızasıyla borcu üstlenerek, borçluyu borcundan kurtarma yükümlülüğü altına girmiş olur. Borçlu, iç üstlenme sözleşmesinden doğan borçlarını ifa etmedikçe, diğer taraftan yükümlülüğünü yerine getirmesini isteyemez. Borçlu, borcundan kurtarılmamışsa, diğer taraftan güvence isteyebilir.</a:t>
            </a:r>
          </a:p>
        </p:txBody>
      </p:sp>
    </p:spTree>
    <p:extLst>
      <p:ext uri="{BB962C8B-B14F-4D97-AF65-F5344CB8AC3E}">
        <p14:creationId xmlns:p14="http://schemas.microsoft.com/office/powerpoint/2010/main" val="34488442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lumMod val="50000"/>
                  </a:schemeClr>
                </a:solidFill>
              </a:rPr>
              <a:t>BORÇ İLİŞKİSİNDE ÖZEL DURUMLAR </a:t>
            </a:r>
            <a:br>
              <a:rPr lang="tr-TR" sz="2400" dirty="0">
                <a:solidFill>
                  <a:schemeClr val="accent5">
                    <a:lumMod val="50000"/>
                  </a:schemeClr>
                </a:solidFill>
              </a:rPr>
            </a:br>
            <a:r>
              <a:rPr lang="tr-TR" sz="2400" dirty="0">
                <a:solidFill>
                  <a:schemeClr val="accent5"/>
                </a:solidFill>
              </a:rPr>
              <a:t>III. BORÇ İLİŞKİLERİNDE TARAF DEĞİŞİKLİKLERİ</a:t>
            </a:r>
            <a:br>
              <a:rPr lang="tr-TR" sz="2400" dirty="0">
                <a:solidFill>
                  <a:schemeClr val="accent5"/>
                </a:solidFill>
              </a:rPr>
            </a:b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4154984"/>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 </a:t>
            </a:r>
            <a:r>
              <a:rPr lang="tr-TR" sz="2400" b="1" dirty="0">
                <a:solidFill>
                  <a:schemeClr val="accent5"/>
                </a:solidFill>
                <a:latin typeface="Arial" panose="020B0604020202020204" pitchFamily="34" charset="0"/>
                <a:cs typeface="Arial" panose="020B0604020202020204" pitchFamily="34" charset="0"/>
              </a:rPr>
              <a:t>III. BORÇ İLİŞKİLERİNDE TARAF DEĞİŞİKLİKLERİ</a:t>
            </a:r>
          </a:p>
          <a:p>
            <a:r>
              <a:rPr lang="tr-TR" sz="2400" b="1" dirty="0">
                <a:solidFill>
                  <a:schemeClr val="accent5"/>
                </a:solidFill>
              </a:rPr>
              <a:t>B.  BORCUN ÜSTLENİLMESİ</a:t>
            </a:r>
          </a:p>
          <a:p>
            <a:r>
              <a:rPr lang="tr-TR" sz="2400" b="1" dirty="0">
                <a:solidFill>
                  <a:schemeClr val="accent5"/>
                </a:solidFill>
              </a:rPr>
              <a:t>b. Dış Üstlenme Sözleşmesi</a:t>
            </a:r>
          </a:p>
          <a:p>
            <a:pPr marL="342900" indent="-342900" algn="just">
              <a:buFont typeface="Arial" panose="020B0604020202020204" pitchFamily="34" charset="0"/>
              <a:buChar char="•"/>
            </a:pPr>
            <a:r>
              <a:rPr lang="tr-TR" sz="2400" dirty="0"/>
              <a:t>Borçlunun yerine yenisinin geçmesi ve borcundan kurtarılması, borcu üstlenen ile alacaklı arasında yapılacak sözleşmeyle olur. İç üstlenme sözleşmesinin, üstlenen veya onun izni ile borçlu tarafından alacaklıya bildirilmesi, dış üstlenme sözleşmesinin yapılmasına ilişkin öneri anlamına gelir. Alacaklının kabulü açık veya örtülü olabilir. Alacaklı, çekince ileri sürmeksizin üstlenenin ifasını kabul eder veya onun borçlu sıfatı ile yaptığı diğer herhangi bir işleme rıza gösterirse, borcun üstlenilmesini kabul etmiş sayılır</a:t>
            </a:r>
          </a:p>
        </p:txBody>
      </p:sp>
    </p:spTree>
    <p:extLst>
      <p:ext uri="{BB962C8B-B14F-4D97-AF65-F5344CB8AC3E}">
        <p14:creationId xmlns:p14="http://schemas.microsoft.com/office/powerpoint/2010/main" val="8917500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lumMod val="50000"/>
                  </a:schemeClr>
                </a:solidFill>
              </a:rPr>
              <a:t>BORÇ İLİŞKİSİNDE ÖZEL DURUMLAR </a:t>
            </a:r>
            <a:br>
              <a:rPr lang="tr-TR" sz="2400" dirty="0">
                <a:solidFill>
                  <a:schemeClr val="accent5">
                    <a:lumMod val="50000"/>
                  </a:schemeClr>
                </a:solidFill>
              </a:rPr>
            </a:br>
            <a:r>
              <a:rPr lang="tr-TR" sz="2400" dirty="0">
                <a:solidFill>
                  <a:schemeClr val="accent5"/>
                </a:solidFill>
              </a:rPr>
              <a:t>III. BORÇ İLİŞKİLERİNDE TARAF DEĞİŞİKLİKLERİ</a:t>
            </a:r>
            <a:br>
              <a:rPr lang="tr-TR" sz="2400" dirty="0">
                <a:solidFill>
                  <a:schemeClr val="accent5"/>
                </a:solidFill>
              </a:rPr>
            </a:b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3785652"/>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 </a:t>
            </a:r>
            <a:r>
              <a:rPr lang="tr-TR" sz="2400" b="1" dirty="0">
                <a:solidFill>
                  <a:schemeClr val="accent5"/>
                </a:solidFill>
                <a:latin typeface="Arial" panose="020B0604020202020204" pitchFamily="34" charset="0"/>
                <a:cs typeface="Arial" panose="020B0604020202020204" pitchFamily="34" charset="0"/>
              </a:rPr>
              <a:t>III. BORÇ İLİŞKİLERİNDE TARAF DEĞİŞİKLİKLERİ</a:t>
            </a:r>
          </a:p>
          <a:p>
            <a:r>
              <a:rPr lang="tr-TR" sz="2400" b="1" dirty="0">
                <a:solidFill>
                  <a:schemeClr val="accent5"/>
                </a:solidFill>
              </a:rPr>
              <a:t>B.  BORCUN ÜSTLENİLMESİ</a:t>
            </a:r>
          </a:p>
          <a:p>
            <a:r>
              <a:rPr lang="tr-TR" sz="2400" b="1" dirty="0">
                <a:solidFill>
                  <a:schemeClr val="accent5"/>
                </a:solidFill>
              </a:rPr>
              <a:t>b. Dış Üstlenme Sözleşmesi</a:t>
            </a:r>
          </a:p>
          <a:p>
            <a:pPr marL="342900" indent="-342900" algn="just">
              <a:buFont typeface="Arial" panose="020B0604020202020204" pitchFamily="34" charset="0"/>
              <a:buChar char="•"/>
            </a:pPr>
            <a:r>
              <a:rPr lang="tr-TR" sz="2400" dirty="0"/>
              <a:t>Borcun üstlenilmesine ilişkin öneri alacaklı tarafından her zaman kabul edilebilir. Ancak, üstlenen veya önceki borçlu, kabul için bir süre koyabilir. Alacaklı bu sürenin bitimine kadar susarsa, öneri reddedilmiş sayılır. Önerinin alacaklı tarafından kabul edilmesinden önce yeni bir iç üstlenme sözleşmesi yapılır ve bu ikinci üstlenmeye ilişkin olarak alacaklıya öneride bulunulursa, ilk öneride bulunan, önerisi ile bağlı olmaktan kurtulur.</a:t>
            </a:r>
          </a:p>
        </p:txBody>
      </p:sp>
    </p:spTree>
    <p:extLst>
      <p:ext uri="{BB962C8B-B14F-4D97-AF65-F5344CB8AC3E}">
        <p14:creationId xmlns:p14="http://schemas.microsoft.com/office/powerpoint/2010/main" val="2762665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5176802"/>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12. HAFTA</a:t>
            </a:r>
          </a:p>
          <a:p>
            <a:pPr marL="0" lvl="1" algn="just">
              <a:spcBef>
                <a:spcPct val="20000"/>
              </a:spcBef>
              <a:buClr>
                <a:schemeClr val="accent1"/>
              </a:buClr>
            </a:pPr>
            <a:r>
              <a:rPr lang="tr-TR" sz="2400" b="1" dirty="0">
                <a:solidFill>
                  <a:srgbClr val="C00000"/>
                </a:solidFill>
                <a:latin typeface="Arial" panose="020B0604020202020204" pitchFamily="34" charset="0"/>
                <a:cs typeface="Arial" panose="020B0604020202020204" pitchFamily="34" charset="0"/>
              </a:rPr>
              <a:t> 		BORÇ İLİŞKİSİNDE ÖZEL DURUMLAR </a:t>
            </a:r>
          </a:p>
          <a:p>
            <a:pPr marL="0" lvl="1" algn="just">
              <a:spcBef>
                <a:spcPct val="20000"/>
              </a:spcBef>
              <a:buClr>
                <a:schemeClr val="accent1"/>
              </a:buClr>
            </a:pPr>
            <a:r>
              <a:rPr lang="tr-TR" sz="2400" b="1" dirty="0">
                <a:solidFill>
                  <a:srgbClr val="C00000"/>
                </a:solidFill>
                <a:latin typeface="Arial" panose="020B0604020202020204" pitchFamily="34" charset="0"/>
                <a:cs typeface="Arial" panose="020B0604020202020204" pitchFamily="34" charset="0"/>
              </a:rPr>
              <a:t>  I. ŞARTA BAĞLI BORÇLAR</a:t>
            </a:r>
          </a:p>
          <a:p>
            <a:pPr marL="0" lvl="1" algn="just">
              <a:spcBef>
                <a:spcPct val="20000"/>
              </a:spcBef>
              <a:buClr>
                <a:schemeClr val="accent1"/>
              </a:buClr>
            </a:pPr>
            <a:r>
              <a:rPr lang="tr-TR" sz="2400" b="1" dirty="0">
                <a:solidFill>
                  <a:srgbClr val="C00000"/>
                </a:solidFill>
                <a:latin typeface="Arial" panose="020B0604020202020204" pitchFamily="34" charset="0"/>
                <a:cs typeface="Arial" panose="020B0604020202020204" pitchFamily="34" charset="0"/>
              </a:rPr>
              <a:t> II. CEZA KOŞULU, BAĞLANMA PARASI VE CAYMA PARASI</a:t>
            </a:r>
          </a:p>
          <a:p>
            <a:pPr marL="0" lvl="1" algn="just">
              <a:spcBef>
                <a:spcPct val="20000"/>
              </a:spcBef>
              <a:buClr>
                <a:schemeClr val="accent1"/>
              </a:buClr>
            </a:pPr>
            <a:r>
              <a:rPr lang="tr-TR" sz="2400" b="1" dirty="0">
                <a:solidFill>
                  <a:srgbClr val="C00000"/>
                </a:solidFill>
                <a:latin typeface="Arial" panose="020B0604020202020204" pitchFamily="34" charset="0"/>
                <a:cs typeface="Arial" panose="020B0604020202020204" pitchFamily="34" charset="0"/>
              </a:rPr>
              <a:t>III. BORÇ İLİŞKİLERİNDE TARAF DEĞİŞİKLİKLERİ</a:t>
            </a:r>
          </a:p>
          <a:p>
            <a:pPr marL="0" lvl="1" algn="just">
              <a:spcBef>
                <a:spcPct val="20000"/>
              </a:spcBef>
              <a:buClr>
                <a:schemeClr val="accent1"/>
              </a:buClr>
            </a:pPr>
            <a:r>
              <a:rPr lang="tr-TR" sz="2400" b="1" dirty="0">
                <a:solidFill>
                  <a:srgbClr val="C00000"/>
                </a:solidFill>
                <a:latin typeface="Arial" panose="020B0604020202020204" pitchFamily="34" charset="0"/>
                <a:cs typeface="Arial" panose="020B0604020202020204" pitchFamily="34" charset="0"/>
              </a:rPr>
              <a:t>IV.BORCU SONA ERDİREN SEBEPLER</a:t>
            </a:r>
          </a:p>
          <a:p>
            <a:pPr marL="0" lvl="1" algn="just">
              <a:spcBef>
                <a:spcPct val="20000"/>
              </a:spcBef>
              <a:buClr>
                <a:schemeClr val="accent1"/>
              </a:buClr>
            </a:pPr>
            <a:endParaRPr lang="tr-TR" sz="2400" b="1" dirty="0">
              <a:solidFill>
                <a:srgbClr val="C00000"/>
              </a:solidFill>
              <a:latin typeface="Arial" panose="020B0604020202020204" pitchFamily="34" charset="0"/>
              <a:cs typeface="Arial" panose="020B0604020202020204" pitchFamily="34" charset="0"/>
            </a:endParaRPr>
          </a:p>
          <a:p>
            <a:pPr marL="0" lvl="1" algn="just">
              <a:spcBef>
                <a:spcPct val="20000"/>
              </a:spcBef>
              <a:buClr>
                <a:schemeClr val="accent1"/>
              </a:buClr>
            </a:pPr>
            <a:endParaRPr lang="tr-TR" sz="2400" b="1" dirty="0">
              <a:solidFill>
                <a:srgbClr val="C00000"/>
              </a:solidFill>
              <a:latin typeface="Arial" panose="020B0604020202020204" pitchFamily="34" charset="0"/>
              <a:cs typeface="Arial" panose="020B0604020202020204" pitchFamily="34" charset="0"/>
            </a:endParaRPr>
          </a:p>
          <a:p>
            <a:pPr marL="0" lvl="1" algn="just">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202091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lumMod val="50000"/>
                  </a:schemeClr>
                </a:solidFill>
              </a:rPr>
              <a:t>BORÇ İLİŞKİSİNDE ÖZEL DURUMLAR </a:t>
            </a:r>
            <a:br>
              <a:rPr lang="tr-TR" sz="2400" dirty="0">
                <a:solidFill>
                  <a:schemeClr val="accent5">
                    <a:lumMod val="50000"/>
                  </a:schemeClr>
                </a:solidFill>
              </a:rPr>
            </a:br>
            <a:r>
              <a:rPr lang="tr-TR" sz="2400" dirty="0">
                <a:solidFill>
                  <a:schemeClr val="accent5"/>
                </a:solidFill>
              </a:rPr>
              <a:t>III. BORÇ İLİŞKİLERİNDE TARAF DEĞİŞİKLİKLERİ</a:t>
            </a:r>
            <a:br>
              <a:rPr lang="tr-TR" sz="2400" dirty="0">
                <a:solidFill>
                  <a:schemeClr val="accent5"/>
                </a:solidFill>
              </a:rPr>
            </a:b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3416320"/>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 </a:t>
            </a:r>
            <a:r>
              <a:rPr lang="tr-TR" sz="2400" b="1" dirty="0">
                <a:solidFill>
                  <a:schemeClr val="accent5"/>
                </a:solidFill>
                <a:latin typeface="Arial" panose="020B0604020202020204" pitchFamily="34" charset="0"/>
                <a:cs typeface="Arial" panose="020B0604020202020204" pitchFamily="34" charset="0"/>
              </a:rPr>
              <a:t>III. BORÇ İLİŞKİLERİNDE TARAF DEĞİŞİKLİKLERİ</a:t>
            </a:r>
          </a:p>
          <a:p>
            <a:r>
              <a:rPr lang="tr-TR" sz="2400" b="1" dirty="0">
                <a:solidFill>
                  <a:schemeClr val="accent5"/>
                </a:solidFill>
              </a:rPr>
              <a:t>B.  BORCUN ÜSTLENİLMESİ</a:t>
            </a:r>
          </a:p>
          <a:p>
            <a:r>
              <a:rPr lang="tr-TR" sz="2400" b="1" dirty="0">
                <a:solidFill>
                  <a:schemeClr val="accent5"/>
                </a:solidFill>
              </a:rPr>
              <a:t>c. Üstlenmenin Sonuçları</a:t>
            </a:r>
          </a:p>
          <a:p>
            <a:r>
              <a:rPr lang="tr-TR" sz="2400" b="1" dirty="0" err="1">
                <a:solidFill>
                  <a:schemeClr val="accent5"/>
                </a:solidFill>
              </a:rPr>
              <a:t>aa</a:t>
            </a:r>
            <a:r>
              <a:rPr lang="tr-TR" sz="2400" b="1" dirty="0">
                <a:solidFill>
                  <a:schemeClr val="accent5"/>
                </a:solidFill>
              </a:rPr>
              <a:t>. Bağlı hak ve borçlar </a:t>
            </a:r>
          </a:p>
          <a:p>
            <a:r>
              <a:rPr lang="tr-TR" sz="2400" dirty="0"/>
              <a:t>Borçlu değişmiş olsa bile, alacaklının borçlunun kişiliğine özgü olanlar dışındaki bağlı hakları saklı kalır. Bununla birlikte borcun güvencesi olarak rehin veren üçüncü kişinin ve kefilin sorumlulukları, ancak onların borcun üstlenilmesine yazılı olarak rıza göstermeleri hâlinde devam eder.</a:t>
            </a:r>
            <a:endParaRPr lang="tr-TR" sz="2400" b="1" dirty="0">
              <a:solidFill>
                <a:schemeClr val="accent5"/>
              </a:solidFill>
            </a:endParaRPr>
          </a:p>
        </p:txBody>
      </p:sp>
    </p:spTree>
    <p:extLst>
      <p:ext uri="{BB962C8B-B14F-4D97-AF65-F5344CB8AC3E}">
        <p14:creationId xmlns:p14="http://schemas.microsoft.com/office/powerpoint/2010/main" val="14006307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lumMod val="50000"/>
                  </a:schemeClr>
                </a:solidFill>
              </a:rPr>
              <a:t>BORÇ İLİŞKİSİNDE ÖZEL DURUMLAR </a:t>
            </a:r>
            <a:br>
              <a:rPr lang="tr-TR" sz="2400" dirty="0">
                <a:solidFill>
                  <a:schemeClr val="accent5">
                    <a:lumMod val="50000"/>
                  </a:schemeClr>
                </a:solidFill>
              </a:rPr>
            </a:br>
            <a:r>
              <a:rPr lang="tr-TR" sz="2400" dirty="0">
                <a:solidFill>
                  <a:schemeClr val="accent5"/>
                </a:solidFill>
              </a:rPr>
              <a:t>III. BORÇ İLİŞKİLERİNDE TARAF DEĞİŞİKLİKLERİ</a:t>
            </a:r>
            <a:br>
              <a:rPr lang="tr-TR" sz="2400" dirty="0">
                <a:solidFill>
                  <a:schemeClr val="accent5"/>
                </a:solidFill>
              </a:rPr>
            </a:b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3416320"/>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 </a:t>
            </a:r>
            <a:r>
              <a:rPr lang="tr-TR" sz="2400" b="1" dirty="0">
                <a:solidFill>
                  <a:schemeClr val="accent5"/>
                </a:solidFill>
                <a:latin typeface="Arial" panose="020B0604020202020204" pitchFamily="34" charset="0"/>
                <a:cs typeface="Arial" panose="020B0604020202020204" pitchFamily="34" charset="0"/>
              </a:rPr>
              <a:t>III. BORÇ İLİŞKİLERİNDE TARAF DEĞİŞİKLİKLERİ</a:t>
            </a:r>
          </a:p>
          <a:p>
            <a:r>
              <a:rPr lang="tr-TR" sz="2400" b="1" dirty="0">
                <a:solidFill>
                  <a:schemeClr val="accent5"/>
                </a:solidFill>
              </a:rPr>
              <a:t>B.  BORCUN ÜSTLENİLMESİ</a:t>
            </a:r>
          </a:p>
          <a:p>
            <a:r>
              <a:rPr lang="tr-TR" sz="2400" b="1" dirty="0">
                <a:solidFill>
                  <a:schemeClr val="accent5"/>
                </a:solidFill>
              </a:rPr>
              <a:t>c. Üstlenmenin Sonuçları</a:t>
            </a:r>
          </a:p>
          <a:p>
            <a:r>
              <a:rPr lang="tr-TR" sz="2400" b="1" dirty="0" err="1">
                <a:solidFill>
                  <a:schemeClr val="accent5"/>
                </a:solidFill>
              </a:rPr>
              <a:t>bb</a:t>
            </a:r>
            <a:r>
              <a:rPr lang="tr-TR" sz="2400" b="1" dirty="0">
                <a:solidFill>
                  <a:schemeClr val="accent5"/>
                </a:solidFill>
              </a:rPr>
              <a:t>. Savunmalar</a:t>
            </a:r>
            <a:r>
              <a:rPr lang="tr-TR" sz="2400" b="1" dirty="0"/>
              <a:t> </a:t>
            </a:r>
          </a:p>
          <a:p>
            <a:r>
              <a:rPr lang="tr-TR" sz="2400" dirty="0"/>
              <a:t>Üstlenilen borca ilişkin savunmaları ileri sürme hakkı, yeni borçluya geçer. Dış üstlenme sözleşmesinden aksi anlaşılmadıkça yeni borçlu, alacaklıya karşı önceki borçlunun ileri sürebileceği kişisel savunmalarda bulunamaz. Yeni borçlu, iç üstlenme sözleşmesinden kaynaklanan savunmaları alacaklıya karşı ileri süremez.</a:t>
            </a:r>
            <a:endParaRPr lang="tr-TR" sz="2400" b="1" dirty="0">
              <a:solidFill>
                <a:schemeClr val="accent5"/>
              </a:solidFill>
            </a:endParaRPr>
          </a:p>
        </p:txBody>
      </p:sp>
    </p:spTree>
    <p:extLst>
      <p:ext uri="{BB962C8B-B14F-4D97-AF65-F5344CB8AC3E}">
        <p14:creationId xmlns:p14="http://schemas.microsoft.com/office/powerpoint/2010/main" val="214881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lumMod val="50000"/>
                  </a:schemeClr>
                </a:solidFill>
              </a:rPr>
              <a:t>BORÇ İLİŞKİSİNDE ÖZEL DURUMLAR </a:t>
            </a:r>
            <a:br>
              <a:rPr lang="tr-TR" sz="2400" dirty="0">
                <a:solidFill>
                  <a:schemeClr val="accent5">
                    <a:lumMod val="50000"/>
                  </a:schemeClr>
                </a:solidFill>
              </a:rPr>
            </a:br>
            <a:r>
              <a:rPr lang="tr-TR" sz="2400" dirty="0">
                <a:solidFill>
                  <a:schemeClr val="accent5"/>
                </a:solidFill>
              </a:rPr>
              <a:t>III. BORÇ İLİŞKİLERİNDE TARAF DEĞİŞİKLİKLERİ</a:t>
            </a:r>
            <a:br>
              <a:rPr lang="tr-TR" sz="2400" dirty="0">
                <a:solidFill>
                  <a:schemeClr val="accent5"/>
                </a:solidFill>
              </a:rPr>
            </a:b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4154984"/>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 </a:t>
            </a:r>
            <a:r>
              <a:rPr lang="tr-TR" sz="2400" b="1" dirty="0">
                <a:solidFill>
                  <a:schemeClr val="accent5"/>
                </a:solidFill>
                <a:latin typeface="Arial" panose="020B0604020202020204" pitchFamily="34" charset="0"/>
                <a:cs typeface="Arial" panose="020B0604020202020204" pitchFamily="34" charset="0"/>
              </a:rPr>
              <a:t>III. BORÇ İLİŞKİLERİNDE TARAF DEĞİŞİKLİKLERİ</a:t>
            </a:r>
          </a:p>
          <a:p>
            <a:r>
              <a:rPr lang="tr-TR" sz="2400" b="1" dirty="0">
                <a:solidFill>
                  <a:schemeClr val="accent5"/>
                </a:solidFill>
              </a:rPr>
              <a:t>B.  BORCUN ÜSTLENİLMESİ</a:t>
            </a:r>
          </a:p>
          <a:p>
            <a:r>
              <a:rPr lang="tr-TR" sz="2400" b="1" dirty="0">
                <a:solidFill>
                  <a:schemeClr val="accent5"/>
                </a:solidFill>
              </a:rPr>
              <a:t>c. Sözleşmenin Hükümsüzlüğü</a:t>
            </a:r>
          </a:p>
          <a:p>
            <a:r>
              <a:rPr lang="tr-TR" sz="2400" dirty="0"/>
              <a:t>Dış üstlenme sözleşmesi hükümsüz hâle gelirse, iyiniyetli üçüncü kişilerin hakları saklı kalmak üzere, eski borç bütün bağlı borçlarıyla birlikte varlığını sürdürür. Bundan başka, borcu üstlenen üstlenme sözleşmesinin hükümsüz hâle gelmesinde ve alacaklının zarara uğramasında kendisine bir kusur yüklenemeyeceğini ispat etmedikçe alacaklı, önceden sağlanmış güvenceyi yitirmesi yüzünden veya başka herhangi bir sebeple uğradığı zararın giderilmesini üstlenenden isteyebilir.</a:t>
            </a:r>
            <a:endParaRPr lang="tr-TR" sz="2400" b="1" dirty="0">
              <a:solidFill>
                <a:schemeClr val="accent5"/>
              </a:solidFill>
            </a:endParaRPr>
          </a:p>
        </p:txBody>
      </p:sp>
    </p:spTree>
    <p:extLst>
      <p:ext uri="{BB962C8B-B14F-4D97-AF65-F5344CB8AC3E}">
        <p14:creationId xmlns:p14="http://schemas.microsoft.com/office/powerpoint/2010/main" val="37721684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lumMod val="50000"/>
                  </a:schemeClr>
                </a:solidFill>
              </a:rPr>
              <a:t>BORÇ İLİŞKİSİNDE ÖZEL DURUMLAR </a:t>
            </a:r>
            <a:br>
              <a:rPr lang="tr-TR" sz="2400" dirty="0">
                <a:solidFill>
                  <a:schemeClr val="accent5">
                    <a:lumMod val="50000"/>
                  </a:schemeClr>
                </a:solidFill>
              </a:rPr>
            </a:br>
            <a:r>
              <a:rPr lang="tr-TR" sz="2400" dirty="0">
                <a:solidFill>
                  <a:schemeClr val="accent5"/>
                </a:solidFill>
              </a:rPr>
              <a:t>III. BORÇ İLİŞKİLERİNDE TARAF DEĞİŞİKLİKLERİ</a:t>
            </a:r>
            <a:br>
              <a:rPr lang="tr-TR" sz="2400" dirty="0">
                <a:solidFill>
                  <a:schemeClr val="accent5"/>
                </a:solidFill>
              </a:rPr>
            </a:b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2677656"/>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 </a:t>
            </a:r>
            <a:r>
              <a:rPr lang="tr-TR" sz="2400" b="1" dirty="0">
                <a:solidFill>
                  <a:schemeClr val="accent5"/>
                </a:solidFill>
                <a:latin typeface="Arial" panose="020B0604020202020204" pitchFamily="34" charset="0"/>
                <a:cs typeface="Arial" panose="020B0604020202020204" pitchFamily="34" charset="0"/>
              </a:rPr>
              <a:t>III. BORÇ İLİŞKİLERİNDE TARAF DEĞİŞİKLİKLERİ</a:t>
            </a:r>
          </a:p>
          <a:p>
            <a:r>
              <a:rPr lang="tr-TR" sz="2400" b="1" dirty="0">
                <a:solidFill>
                  <a:schemeClr val="accent5"/>
                </a:solidFill>
              </a:rPr>
              <a:t>B.  BORCUN ÜSTLENİLMESİ</a:t>
            </a:r>
          </a:p>
          <a:p>
            <a:r>
              <a:rPr lang="tr-TR" sz="2400" b="1" dirty="0">
                <a:solidFill>
                  <a:schemeClr val="accent5"/>
                </a:solidFill>
              </a:rPr>
              <a:t>d. Borca Katılma</a:t>
            </a:r>
          </a:p>
          <a:p>
            <a:pPr algn="just"/>
            <a:r>
              <a:rPr lang="tr-TR" sz="2400" dirty="0"/>
              <a:t>Borca katılma, mevcut bir borca borçlunun yanında yer almak üzere, katılan ile alacaklı arasında yapılan ve katılanın, borçlu ile birlikte borçtan sorumlu olması sonucunu doğuran bir sözleşmedir. Borca katılan ile borçlu, alacaklıya karşı </a:t>
            </a:r>
            <a:r>
              <a:rPr lang="tr-TR" sz="2400" dirty="0" err="1"/>
              <a:t>müteselsilen</a:t>
            </a:r>
            <a:r>
              <a:rPr lang="tr-TR" sz="2400" dirty="0"/>
              <a:t> sorumlu olurlar.</a:t>
            </a:r>
            <a:endParaRPr lang="tr-TR" sz="2400" b="1" dirty="0">
              <a:solidFill>
                <a:schemeClr val="accent5"/>
              </a:solidFill>
            </a:endParaRPr>
          </a:p>
        </p:txBody>
      </p:sp>
    </p:spTree>
    <p:extLst>
      <p:ext uri="{BB962C8B-B14F-4D97-AF65-F5344CB8AC3E}">
        <p14:creationId xmlns:p14="http://schemas.microsoft.com/office/powerpoint/2010/main" val="19740982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lumMod val="50000"/>
                  </a:schemeClr>
                </a:solidFill>
              </a:rPr>
              <a:t>BORÇ İLİŞKİSİNDE ÖZEL DURUMLAR </a:t>
            </a:r>
            <a:br>
              <a:rPr lang="tr-TR" sz="2400" dirty="0">
                <a:solidFill>
                  <a:schemeClr val="accent5">
                    <a:lumMod val="50000"/>
                  </a:schemeClr>
                </a:solidFill>
              </a:rPr>
            </a:br>
            <a:r>
              <a:rPr lang="tr-TR" sz="2400" dirty="0">
                <a:solidFill>
                  <a:schemeClr val="accent5"/>
                </a:solidFill>
              </a:rPr>
              <a:t>III. BORÇ İLİŞKİLERİNDE TARAF DEĞİŞİKLİKLERİ</a:t>
            </a:r>
            <a:br>
              <a:rPr lang="tr-TR" sz="2400" dirty="0">
                <a:solidFill>
                  <a:schemeClr val="accent5"/>
                </a:solidFill>
              </a:rPr>
            </a:b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4524315"/>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 </a:t>
            </a:r>
            <a:r>
              <a:rPr lang="tr-TR" sz="2400" b="1" dirty="0">
                <a:solidFill>
                  <a:schemeClr val="accent5"/>
                </a:solidFill>
                <a:latin typeface="Arial" panose="020B0604020202020204" pitchFamily="34" charset="0"/>
                <a:cs typeface="Arial" panose="020B0604020202020204" pitchFamily="34" charset="0"/>
              </a:rPr>
              <a:t>III. BORÇ İLİŞKİLERİNDE TARAF DEĞİŞİKLİKLERİ</a:t>
            </a:r>
          </a:p>
          <a:p>
            <a:r>
              <a:rPr lang="tr-TR" sz="2400" b="1" dirty="0">
                <a:solidFill>
                  <a:schemeClr val="accent5"/>
                </a:solidFill>
              </a:rPr>
              <a:t>C.  SÖZLEŞMENİN DEVRİ</a:t>
            </a:r>
          </a:p>
          <a:p>
            <a:r>
              <a:rPr lang="tr-TR" sz="2400" b="1" dirty="0">
                <a:solidFill>
                  <a:schemeClr val="accent5"/>
                </a:solidFill>
              </a:rPr>
              <a:t>a. Borca Katılma</a:t>
            </a:r>
          </a:p>
          <a:p>
            <a:pPr algn="just"/>
            <a:r>
              <a:rPr lang="tr-TR" sz="2400" dirty="0"/>
              <a:t>Sözleşmenin devri, sözleşmeyi devralan ile devreden ve sözleşmede kalan taraf arasında yapılan ve devredenin bu sözleşmeden doğan taraf olma sıfatı ile birlikte bütün hak ve borçlarını devralana geçiren bir anlaşmadır. Sözleşmeyi devralan ile devreden arasında yapılan ve sözleşmede kalan diğer tarafça önceden verilen izne dayanan veya sonradan onaylanan anlaşma da, sözleşmenin devri hükümlerine tabidir. Sözleşmenin devrinin geçerliliği, devredilen sözleşmenin şekline bağlıdır. Kanundan doğan </a:t>
            </a:r>
            <a:r>
              <a:rPr lang="tr-TR" sz="2400" dirty="0" err="1"/>
              <a:t>halefiyet</a:t>
            </a:r>
            <a:r>
              <a:rPr lang="tr-TR" sz="2400" dirty="0"/>
              <a:t> hâlleri ile diğer özel hükümler saklıdır.</a:t>
            </a:r>
            <a:endParaRPr lang="tr-TR" sz="2400" b="1" dirty="0">
              <a:solidFill>
                <a:schemeClr val="accent5"/>
              </a:solidFill>
            </a:endParaRPr>
          </a:p>
        </p:txBody>
      </p:sp>
    </p:spTree>
    <p:extLst>
      <p:ext uri="{BB962C8B-B14F-4D97-AF65-F5344CB8AC3E}">
        <p14:creationId xmlns:p14="http://schemas.microsoft.com/office/powerpoint/2010/main" val="39481059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lumMod val="50000"/>
                  </a:schemeClr>
                </a:solidFill>
              </a:rPr>
              <a:t>BORÇ İLİŞKİSİNDE ÖZEL DURUMLAR </a:t>
            </a:r>
            <a:br>
              <a:rPr lang="tr-TR" sz="2400" dirty="0">
                <a:solidFill>
                  <a:schemeClr val="accent5">
                    <a:lumMod val="50000"/>
                  </a:schemeClr>
                </a:solidFill>
              </a:rPr>
            </a:br>
            <a:r>
              <a:rPr lang="tr-TR" sz="2400" dirty="0">
                <a:solidFill>
                  <a:schemeClr val="accent5"/>
                </a:solidFill>
              </a:rPr>
              <a:t>III. BORÇ İLİŞKİLERİNDE TARAF DEĞİŞİKLİKLERİ</a:t>
            </a:r>
            <a:br>
              <a:rPr lang="tr-TR" sz="2400" dirty="0">
                <a:solidFill>
                  <a:schemeClr val="accent5"/>
                </a:solidFill>
              </a:rPr>
            </a:b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4154984"/>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 </a:t>
            </a:r>
            <a:r>
              <a:rPr lang="tr-TR" sz="2400" b="1" dirty="0">
                <a:solidFill>
                  <a:schemeClr val="accent5"/>
                </a:solidFill>
                <a:latin typeface="Arial" panose="020B0604020202020204" pitchFamily="34" charset="0"/>
                <a:cs typeface="Arial" panose="020B0604020202020204" pitchFamily="34" charset="0"/>
              </a:rPr>
              <a:t>III. BORÇ İLİŞKİLERİNDE TARAF DEĞİŞİKLİKLERİ</a:t>
            </a:r>
          </a:p>
          <a:p>
            <a:r>
              <a:rPr lang="tr-TR" sz="2400" b="1" dirty="0">
                <a:solidFill>
                  <a:schemeClr val="accent5"/>
                </a:solidFill>
              </a:rPr>
              <a:t>C.  SÖZLEŞMENİN DEVRİ</a:t>
            </a:r>
          </a:p>
          <a:p>
            <a:r>
              <a:rPr lang="tr-TR" sz="2400" b="1" dirty="0">
                <a:solidFill>
                  <a:schemeClr val="accent5"/>
                </a:solidFill>
              </a:rPr>
              <a:t>b. Sözleşmeye Katılma</a:t>
            </a:r>
          </a:p>
          <a:p>
            <a:pPr algn="just"/>
            <a:r>
              <a:rPr lang="tr-TR" sz="2400" dirty="0"/>
              <a:t>Sözleşmeye katılma, mevcut bir sözleşmeye taraflardan birinin yanında yer almak üzere, katılan ile bu sözleşmenin tarafları arasında yapılan ve katılanın, yanında yer aldığı tarafla birlikte, onun hak ve borçlarına sahip olması sonucunu doğuran bir anlaşmadır. Anlaşmada aksi kararlaştırılmamışsa, sözleşmeye katılan ile yanında yer aldığı taraf, sözleşmenin diğer tarafına karşı </a:t>
            </a:r>
            <a:r>
              <a:rPr lang="tr-TR" sz="2400" dirty="0" err="1"/>
              <a:t>müteselsilen</a:t>
            </a:r>
            <a:r>
              <a:rPr lang="tr-TR" sz="2400" dirty="0"/>
              <a:t> alacaklı ve borçlu olurlar. Sözleşmeye katılmanın geçerliliği, katılma konusu sözleşmenin şekline bağlıdır.</a:t>
            </a:r>
            <a:endParaRPr lang="tr-TR" sz="2400" b="1" dirty="0">
              <a:solidFill>
                <a:schemeClr val="accent5"/>
              </a:solidFill>
            </a:endParaRPr>
          </a:p>
        </p:txBody>
      </p:sp>
    </p:spTree>
    <p:extLst>
      <p:ext uri="{BB962C8B-B14F-4D97-AF65-F5344CB8AC3E}">
        <p14:creationId xmlns:p14="http://schemas.microsoft.com/office/powerpoint/2010/main" val="17604756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solidFill>
              </a:rPr>
              <a:t>BORÇ İLİŞKİSİNDE ÖZEL DURUMLAR </a:t>
            </a:r>
            <a:br>
              <a:rPr lang="tr-TR" sz="2400" dirty="0">
                <a:solidFill>
                  <a:schemeClr val="accent5"/>
                </a:solidFill>
              </a:rPr>
            </a:br>
            <a:r>
              <a:rPr lang="tr-TR" sz="2400" dirty="0">
                <a:solidFill>
                  <a:schemeClr val="accent5"/>
                </a:solidFill>
              </a:rPr>
              <a:t>IV.BORCU SONA ERDİREN SEBEPLER</a:t>
            </a:r>
            <a:br>
              <a:rPr lang="tr-TR" sz="2400" dirty="0">
                <a:solidFill>
                  <a:srgbClr val="C00000"/>
                </a:solidFill>
              </a:rPr>
            </a:br>
            <a:br>
              <a:rPr lang="tr-TR" sz="2400" dirty="0">
                <a:solidFill>
                  <a:schemeClr val="accent5"/>
                </a:solidFill>
              </a:rPr>
            </a:b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3416320"/>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 </a:t>
            </a:r>
            <a:r>
              <a:rPr lang="tr-TR" sz="2400" b="1" dirty="0">
                <a:solidFill>
                  <a:schemeClr val="accent5"/>
                </a:solidFill>
                <a:latin typeface="Arial" panose="020B0604020202020204" pitchFamily="34" charset="0"/>
                <a:cs typeface="Arial" panose="020B0604020202020204" pitchFamily="34" charset="0"/>
              </a:rPr>
              <a:t>IV. BORCU SONA ERDİREN SEBEPLER</a:t>
            </a:r>
          </a:p>
          <a:p>
            <a:pPr marL="457200" indent="-457200">
              <a:buAutoNum type="alphaUcPeriod"/>
            </a:pPr>
            <a:r>
              <a:rPr lang="tr-TR" sz="2400" dirty="0">
                <a:solidFill>
                  <a:schemeClr val="accent5"/>
                </a:solidFill>
              </a:rPr>
              <a:t>ASIL BORCA BAĞLI HAK VE BORÇLARIN SONA ERMESİ </a:t>
            </a:r>
          </a:p>
          <a:p>
            <a:r>
              <a:rPr lang="tr-TR" sz="2400" dirty="0"/>
              <a:t>Asıl borç ifa ya da diğer bir sebeple sona erdiği takdirde, rehin, kefalet, faiz ve ceza koşulu gibi buna bağlı hak ve borçlar da sona ermiş olur. İşlemiş faizin ve ceza koşulunun ifasını isteme hakkı sözleşmeyle veya ifa anına kadar yapılacak bir bildirimle saklı tutulmuş ise ya da durum ve koşullardan saklı tutulduğu anlaşılmaktaysa, bu faizler ve ceza koşulu istenebilir. Taşınmaz </a:t>
            </a:r>
            <a:r>
              <a:rPr lang="tr-TR" sz="2400" dirty="0" err="1"/>
              <a:t>rehnine</a:t>
            </a:r>
            <a:r>
              <a:rPr lang="tr-TR" sz="2400" dirty="0"/>
              <a:t>, kıymetli evraka ve konkordatoya ilişkin özel hükümler saklıdır</a:t>
            </a:r>
            <a:endParaRPr lang="tr-TR" sz="2400" b="1" dirty="0">
              <a:solidFill>
                <a:schemeClr val="accent5"/>
              </a:solidFill>
            </a:endParaRPr>
          </a:p>
        </p:txBody>
      </p:sp>
    </p:spTree>
    <p:extLst>
      <p:ext uri="{BB962C8B-B14F-4D97-AF65-F5344CB8AC3E}">
        <p14:creationId xmlns:p14="http://schemas.microsoft.com/office/powerpoint/2010/main" val="35435653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solidFill>
              </a:rPr>
              <a:t>BORÇ İLİŞKİSİNDE ÖZEL DURUMLAR </a:t>
            </a:r>
            <a:br>
              <a:rPr lang="tr-TR" sz="2400" dirty="0">
                <a:solidFill>
                  <a:schemeClr val="accent5"/>
                </a:solidFill>
              </a:rPr>
            </a:br>
            <a:r>
              <a:rPr lang="tr-TR" sz="2400" dirty="0">
                <a:solidFill>
                  <a:schemeClr val="accent5"/>
                </a:solidFill>
              </a:rPr>
              <a:t>IV.BORCU SONA ERDİREN SEBEPLER</a:t>
            </a:r>
            <a:br>
              <a:rPr lang="tr-TR" sz="2400" dirty="0">
                <a:solidFill>
                  <a:srgbClr val="C00000"/>
                </a:solidFill>
              </a:rPr>
            </a:br>
            <a:br>
              <a:rPr lang="tr-TR" sz="2400" dirty="0">
                <a:solidFill>
                  <a:schemeClr val="accent5"/>
                </a:solidFill>
              </a:rPr>
            </a:b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1938992"/>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 </a:t>
            </a:r>
            <a:r>
              <a:rPr lang="tr-TR" sz="2400" b="1" dirty="0">
                <a:solidFill>
                  <a:schemeClr val="accent5"/>
                </a:solidFill>
                <a:latin typeface="Arial" panose="020B0604020202020204" pitchFamily="34" charset="0"/>
                <a:cs typeface="Arial" panose="020B0604020202020204" pitchFamily="34" charset="0"/>
              </a:rPr>
              <a:t>IV. BORCU SONA ERDİREN SEBEPLER</a:t>
            </a:r>
          </a:p>
          <a:p>
            <a:r>
              <a:rPr lang="tr-TR" sz="2400" dirty="0">
                <a:solidFill>
                  <a:schemeClr val="accent5"/>
                </a:solidFill>
              </a:rPr>
              <a:t>B.  İBRA</a:t>
            </a:r>
          </a:p>
          <a:p>
            <a:r>
              <a:rPr lang="tr-TR" sz="2400" dirty="0"/>
              <a:t>Borcu doğuran işlem kanunen veya taraflarca belli bir şekle bağlı tutulmuş olsa bile borç, tarafların şekle bağlı olmaksızın yapacakları ibra sözleşmesiyle tamamen veya kısmen ortadan kaldırılabilir. </a:t>
            </a:r>
            <a:endParaRPr lang="tr-TR" sz="2400" b="1" dirty="0">
              <a:solidFill>
                <a:schemeClr val="accent5"/>
              </a:solidFill>
            </a:endParaRPr>
          </a:p>
        </p:txBody>
      </p:sp>
    </p:spTree>
    <p:extLst>
      <p:ext uri="{BB962C8B-B14F-4D97-AF65-F5344CB8AC3E}">
        <p14:creationId xmlns:p14="http://schemas.microsoft.com/office/powerpoint/2010/main" val="37790184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solidFill>
              </a:rPr>
              <a:t>BORÇ İLİŞKİSİNDE ÖZEL DURUMLAR </a:t>
            </a:r>
            <a:br>
              <a:rPr lang="tr-TR" sz="2400" dirty="0">
                <a:solidFill>
                  <a:schemeClr val="accent5"/>
                </a:solidFill>
              </a:rPr>
            </a:br>
            <a:r>
              <a:rPr lang="tr-TR" sz="2400" dirty="0">
                <a:solidFill>
                  <a:schemeClr val="accent5"/>
                </a:solidFill>
              </a:rPr>
              <a:t>IV.BORCU SONA ERDİREN SEBEPLER</a:t>
            </a:r>
            <a:br>
              <a:rPr lang="tr-TR" sz="2400" dirty="0">
                <a:solidFill>
                  <a:srgbClr val="C00000"/>
                </a:solidFill>
              </a:rPr>
            </a:br>
            <a:br>
              <a:rPr lang="tr-TR" sz="2400" dirty="0">
                <a:solidFill>
                  <a:schemeClr val="accent5"/>
                </a:solidFill>
              </a:rPr>
            </a:b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3046988"/>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 </a:t>
            </a:r>
            <a:r>
              <a:rPr lang="tr-TR" sz="2400" b="1" dirty="0">
                <a:solidFill>
                  <a:schemeClr val="accent5"/>
                </a:solidFill>
                <a:latin typeface="Arial" panose="020B0604020202020204" pitchFamily="34" charset="0"/>
                <a:cs typeface="Arial" panose="020B0604020202020204" pitchFamily="34" charset="0"/>
              </a:rPr>
              <a:t>IV. BORCU SONA ERDİREN SEBEPLER</a:t>
            </a:r>
          </a:p>
          <a:p>
            <a:r>
              <a:rPr lang="tr-TR" sz="2400" dirty="0">
                <a:solidFill>
                  <a:schemeClr val="accent5"/>
                </a:solidFill>
              </a:rPr>
              <a:t>C.  YENİLEME</a:t>
            </a:r>
          </a:p>
          <a:p>
            <a:r>
              <a:rPr lang="tr-TR" sz="2400" dirty="0">
                <a:solidFill>
                  <a:schemeClr val="accent5"/>
                </a:solidFill>
              </a:rPr>
              <a:t>a. Genel Olarak</a:t>
            </a:r>
          </a:p>
          <a:p>
            <a:r>
              <a:rPr lang="tr-TR" sz="2400" dirty="0"/>
              <a:t>Yeni bir borçla mevcut bir borcun sona erdirilmesi, ancak tarafların bu yöndeki açık iradesi ile olur. Özellikle mevcut borç için kambiyo taahhüdünde bulunulması veya yeni bir alacak senedi ya da yeni bir kefalet senedi düzenlenmesi, tarafların açık yenileme iradeleri olmadıkça yenileme sayılmaz</a:t>
            </a:r>
            <a:endParaRPr lang="tr-TR" sz="2400" dirty="0">
              <a:solidFill>
                <a:schemeClr val="accent5"/>
              </a:solidFill>
            </a:endParaRPr>
          </a:p>
        </p:txBody>
      </p:sp>
    </p:spTree>
    <p:extLst>
      <p:ext uri="{BB962C8B-B14F-4D97-AF65-F5344CB8AC3E}">
        <p14:creationId xmlns:p14="http://schemas.microsoft.com/office/powerpoint/2010/main" val="38454354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solidFill>
              </a:rPr>
              <a:t>BORÇ İLİŞKİSİNDE ÖZEL DURUMLAR </a:t>
            </a:r>
            <a:br>
              <a:rPr lang="tr-TR" sz="2400" dirty="0">
                <a:solidFill>
                  <a:schemeClr val="accent5"/>
                </a:solidFill>
              </a:rPr>
            </a:br>
            <a:r>
              <a:rPr lang="tr-TR" sz="2400" dirty="0">
                <a:solidFill>
                  <a:schemeClr val="accent5"/>
                </a:solidFill>
              </a:rPr>
              <a:t>IV.BORCU SONA ERDİREN SEBEPLER</a:t>
            </a:r>
            <a:br>
              <a:rPr lang="tr-TR" sz="2400" dirty="0">
                <a:solidFill>
                  <a:srgbClr val="C00000"/>
                </a:solidFill>
              </a:rPr>
            </a:br>
            <a:br>
              <a:rPr lang="tr-TR" sz="2400" dirty="0">
                <a:solidFill>
                  <a:schemeClr val="accent5"/>
                </a:solidFill>
              </a:rPr>
            </a:b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3046988"/>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 </a:t>
            </a:r>
            <a:r>
              <a:rPr lang="tr-TR" sz="2400" b="1" dirty="0">
                <a:solidFill>
                  <a:schemeClr val="accent5"/>
                </a:solidFill>
                <a:latin typeface="Arial" panose="020B0604020202020204" pitchFamily="34" charset="0"/>
                <a:cs typeface="Arial" panose="020B0604020202020204" pitchFamily="34" charset="0"/>
              </a:rPr>
              <a:t>IV. BORCU SONA ERDİREN SEBEPLER</a:t>
            </a:r>
          </a:p>
          <a:p>
            <a:r>
              <a:rPr lang="tr-TR" sz="2400" dirty="0">
                <a:solidFill>
                  <a:schemeClr val="accent5"/>
                </a:solidFill>
              </a:rPr>
              <a:t>C.  YENİLEME</a:t>
            </a:r>
          </a:p>
          <a:p>
            <a:r>
              <a:rPr lang="tr-TR" sz="2400" dirty="0">
                <a:solidFill>
                  <a:schemeClr val="accent5"/>
                </a:solidFill>
              </a:rPr>
              <a:t>b. Cari Hesaplar</a:t>
            </a:r>
          </a:p>
          <a:p>
            <a:r>
              <a:rPr lang="tr-TR" sz="2400" dirty="0"/>
              <a:t>Çeşitli kalemlerin bir cari hesaba sadece kaydedilmiş olması, borcun yenilenmiş olduğu anlamına gelmez. Ancak, hesabın kesilmiş ve hesap sonucu diğer tarafça kabul edilmiş olması durumunda, borç yenilenmiş olur. Kalemlerden birinin güvencesi varsa, aksi kararlaştırılmadıkça, hesap kesilip sonucun kabul edilmiş olması, güvenceyi sona erdirmez.</a:t>
            </a:r>
            <a:endParaRPr lang="tr-TR" sz="2400" dirty="0">
              <a:solidFill>
                <a:schemeClr val="accent5"/>
              </a:solidFill>
            </a:endParaRPr>
          </a:p>
        </p:txBody>
      </p:sp>
    </p:spTree>
    <p:extLst>
      <p:ext uri="{BB962C8B-B14F-4D97-AF65-F5344CB8AC3E}">
        <p14:creationId xmlns:p14="http://schemas.microsoft.com/office/powerpoint/2010/main" val="771843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lgn="just">
              <a:spcBef>
                <a:spcPct val="20000"/>
              </a:spcBef>
              <a:buClr>
                <a:schemeClr val="accent1"/>
              </a:buClr>
            </a:pPr>
            <a:r>
              <a:rPr lang="tr-TR" sz="2400" dirty="0">
                <a:solidFill>
                  <a:schemeClr val="accent5">
                    <a:lumMod val="50000"/>
                  </a:schemeClr>
                </a:solidFill>
              </a:rPr>
              <a:t>BORÇ İLİŞKİSİNDE ÖZEL DURUMLAR </a:t>
            </a:r>
            <a:br>
              <a:rPr lang="tr-TR" sz="2400" dirty="0">
                <a:solidFill>
                  <a:schemeClr val="accent5">
                    <a:lumMod val="50000"/>
                  </a:schemeClr>
                </a:solidFill>
              </a:rPr>
            </a:br>
            <a:r>
              <a:rPr lang="tr-TR" sz="2400" dirty="0">
                <a:solidFill>
                  <a:schemeClr val="accent5">
                    <a:lumMod val="50000"/>
                  </a:schemeClr>
                </a:solidFill>
              </a:rPr>
              <a:t>  I. ŞARTA BAĞLI BORÇLAR</a:t>
            </a: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2677656"/>
          </a:xfrm>
          <a:prstGeom prst="rect">
            <a:avLst/>
          </a:prstGeom>
        </p:spPr>
        <p:txBody>
          <a:bodyPr wrap="square">
            <a:spAutoFit/>
          </a:bodyPr>
          <a:lstStyle/>
          <a:p>
            <a:r>
              <a:rPr lang="tr-TR" sz="2400" b="1" dirty="0">
                <a:solidFill>
                  <a:schemeClr val="accent5"/>
                </a:solidFill>
              </a:rPr>
              <a:t>I. ŞARTA BAĞLI BORÇLAR</a:t>
            </a:r>
          </a:p>
          <a:p>
            <a:pPr marL="285750" indent="-285750">
              <a:buFont typeface="Arial" panose="020B0604020202020204" pitchFamily="34" charset="0"/>
              <a:buChar char="•"/>
            </a:pPr>
            <a:r>
              <a:rPr lang="tr-TR" dirty="0"/>
              <a:t>Şart hukuki işlemin sonuçlarına etkisi bakımından ikiye ayrılır:</a:t>
            </a:r>
          </a:p>
          <a:p>
            <a:pPr marL="285750" indent="-285750">
              <a:buFont typeface="Arial" panose="020B0604020202020204" pitchFamily="34" charset="0"/>
              <a:buChar char="•"/>
            </a:pPr>
            <a:r>
              <a:rPr lang="tr-TR" dirty="0">
                <a:solidFill>
                  <a:schemeClr val="accent5"/>
                </a:solidFill>
              </a:rPr>
              <a:t>1) Geciktirici (Erteleyici-Taliki</a:t>
            </a:r>
            <a:r>
              <a:rPr lang="tr-TR" dirty="0"/>
              <a:t>) Şart: Hukuki işlemin sonuçlarını doğurabilmesinin gelecekte gerçekleşmesi şüpheli bir olaya bağlanmasıdır.</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solidFill>
                  <a:schemeClr val="accent5"/>
                </a:solidFill>
              </a:rPr>
              <a:t>2) Bozucu (</a:t>
            </a:r>
            <a:r>
              <a:rPr lang="tr-TR" dirty="0" err="1">
                <a:solidFill>
                  <a:schemeClr val="accent5"/>
                </a:solidFill>
              </a:rPr>
              <a:t>İnfisahi</a:t>
            </a:r>
            <a:r>
              <a:rPr lang="tr-TR" dirty="0">
                <a:solidFill>
                  <a:schemeClr val="accent5"/>
                </a:solidFill>
              </a:rPr>
              <a:t>) Şart: </a:t>
            </a:r>
            <a:r>
              <a:rPr lang="tr-TR" dirty="0"/>
              <a:t>Hukuki sonuçlarını doğurmuş olan bir işlemin ortadan kalkmasının gelecekte gerçekleşmesi şüpheli bir olaya bağlanmasıdır. Hukuki işlemin bağlanmış olduğu gelecekteki şüpheli olayın geciktirici şart mı yoksa bozucu şart mı olduğu hususunda tereddüt olunursa, kural olarak hukuki işlemin geciktirici şarta bağlandığı kabul edilir.</a:t>
            </a:r>
          </a:p>
        </p:txBody>
      </p:sp>
    </p:spTree>
    <p:extLst>
      <p:ext uri="{BB962C8B-B14F-4D97-AF65-F5344CB8AC3E}">
        <p14:creationId xmlns:p14="http://schemas.microsoft.com/office/powerpoint/2010/main" val="38842047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solidFill>
              </a:rPr>
              <a:t>BORÇ İLİŞKİSİNDE ÖZEL DURUMLAR </a:t>
            </a:r>
            <a:br>
              <a:rPr lang="tr-TR" sz="2400" dirty="0">
                <a:solidFill>
                  <a:schemeClr val="accent5"/>
                </a:solidFill>
              </a:rPr>
            </a:br>
            <a:r>
              <a:rPr lang="tr-TR" sz="2400" dirty="0">
                <a:solidFill>
                  <a:schemeClr val="accent5"/>
                </a:solidFill>
              </a:rPr>
              <a:t>IV.BORCU SONA ERDİREN SEBEPLER</a:t>
            </a:r>
            <a:br>
              <a:rPr lang="tr-TR" sz="2400" dirty="0">
                <a:solidFill>
                  <a:srgbClr val="C00000"/>
                </a:solidFill>
              </a:rPr>
            </a:br>
            <a:br>
              <a:rPr lang="tr-TR" sz="2400" dirty="0">
                <a:solidFill>
                  <a:schemeClr val="accent5"/>
                </a:solidFill>
              </a:rPr>
            </a:b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2677656"/>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 </a:t>
            </a:r>
            <a:r>
              <a:rPr lang="tr-TR" sz="2400" b="1" dirty="0">
                <a:solidFill>
                  <a:schemeClr val="accent5"/>
                </a:solidFill>
                <a:latin typeface="Arial" panose="020B0604020202020204" pitchFamily="34" charset="0"/>
                <a:cs typeface="Arial" panose="020B0604020202020204" pitchFamily="34" charset="0"/>
              </a:rPr>
              <a:t>IV. BORCU SONA ERDİREN SEBEPLER</a:t>
            </a:r>
          </a:p>
          <a:p>
            <a:pPr marL="457200" indent="-457200">
              <a:buAutoNum type="alphaUcPeriod" startAt="4"/>
            </a:pPr>
            <a:r>
              <a:rPr lang="tr-TR" sz="2400" dirty="0">
                <a:solidFill>
                  <a:schemeClr val="accent5"/>
                </a:solidFill>
              </a:rPr>
              <a:t>BİRLEŞME</a:t>
            </a:r>
          </a:p>
          <a:p>
            <a:r>
              <a:rPr lang="tr-TR" sz="2400" dirty="0"/>
              <a:t>Alacaklı ve borçlu sıfatlarının aynı kişide birleşmesiyle borç sona erer. Ancak, üçüncü kişilerin alacak üzerinde önceden mevcut olan hakları birleşmeden etkilenmez. Birleşme geçmişe etkili olarak ortadan kalkarsa, borç varlığını sürdürür. Taşınmaz </a:t>
            </a:r>
            <a:r>
              <a:rPr lang="tr-TR" sz="2400" dirty="0" err="1"/>
              <a:t>rehni</a:t>
            </a:r>
            <a:r>
              <a:rPr lang="tr-TR" sz="2400" dirty="0"/>
              <a:t> ve kıymetli evraka ilişkin özel hükümler saklıdır. </a:t>
            </a:r>
          </a:p>
        </p:txBody>
      </p:sp>
    </p:spTree>
    <p:extLst>
      <p:ext uri="{BB962C8B-B14F-4D97-AF65-F5344CB8AC3E}">
        <p14:creationId xmlns:p14="http://schemas.microsoft.com/office/powerpoint/2010/main" val="17301745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solidFill>
              </a:rPr>
              <a:t>BORÇ İLİŞKİSİNDE ÖZEL DURUMLAR </a:t>
            </a:r>
            <a:br>
              <a:rPr lang="tr-TR" sz="2400" dirty="0">
                <a:solidFill>
                  <a:schemeClr val="accent5"/>
                </a:solidFill>
              </a:rPr>
            </a:br>
            <a:r>
              <a:rPr lang="tr-TR" sz="2400" dirty="0">
                <a:solidFill>
                  <a:schemeClr val="accent5"/>
                </a:solidFill>
              </a:rPr>
              <a:t>IV.BORCU SONA ERDİREN SEBEPLER</a:t>
            </a:r>
            <a:br>
              <a:rPr lang="tr-TR" sz="2400" dirty="0">
                <a:solidFill>
                  <a:srgbClr val="C00000"/>
                </a:solidFill>
              </a:rPr>
            </a:br>
            <a:br>
              <a:rPr lang="tr-TR" sz="2400" dirty="0">
                <a:solidFill>
                  <a:schemeClr val="accent5"/>
                </a:solidFill>
              </a:rPr>
            </a:b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4893647"/>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 </a:t>
            </a:r>
            <a:r>
              <a:rPr lang="tr-TR" sz="2400" b="1" dirty="0">
                <a:solidFill>
                  <a:schemeClr val="accent5"/>
                </a:solidFill>
                <a:latin typeface="Arial" panose="020B0604020202020204" pitchFamily="34" charset="0"/>
                <a:cs typeface="Arial" panose="020B0604020202020204" pitchFamily="34" charset="0"/>
              </a:rPr>
              <a:t>IV. BORCU SONA ERDİREN SEBEPLER</a:t>
            </a:r>
          </a:p>
          <a:p>
            <a:pPr marL="457200" indent="-457200">
              <a:buAutoNum type="alphaUcPeriod" startAt="5"/>
            </a:pPr>
            <a:r>
              <a:rPr lang="tr-TR" sz="2400" dirty="0">
                <a:solidFill>
                  <a:schemeClr val="accent5"/>
                </a:solidFill>
              </a:rPr>
              <a:t>İFA İMKANSIZLIĞI</a:t>
            </a:r>
          </a:p>
          <a:p>
            <a:pPr marL="457200" indent="-457200">
              <a:buAutoNum type="alphaLcPeriod"/>
            </a:pPr>
            <a:r>
              <a:rPr lang="tr-TR" sz="2400" dirty="0">
                <a:solidFill>
                  <a:schemeClr val="accent5"/>
                </a:solidFill>
              </a:rPr>
              <a:t>Genel Olarak</a:t>
            </a:r>
          </a:p>
          <a:p>
            <a:r>
              <a:rPr lang="tr-TR" sz="2400" dirty="0"/>
              <a:t>Borcun ifası borçlunun sorumlu tutulamayacağı sebeplerle imkânsızlaşırsa, borç sona erer. Karşılıklı borç yükleyen sözleşmelerde imkânsızlık sebebiyle borçtan kurtulan borçlu, karşı taraftan almış olduğu edimi sebepsiz zenginleşme hükümleri uyarınca geri vermekle yükümlü olup, henüz kendisine ifa edilmemiş olan edimi isteme hakkını kaybeder. Kanun veya sözleşmeyle borcun ifasından önce doğan hasarın alacaklıya yükletilmiş olduğu durumlar, bu hükmün dışındadır. Borçlu ifanın imkânsızlaştığını alacaklıya gecikmeksizin bildirmez ve zararın artmaması için gerekli önlemleri almazsa, bundan doğan zararları gidermekle yükümlüdür.</a:t>
            </a:r>
            <a:endParaRPr lang="tr-TR" sz="2400" dirty="0">
              <a:solidFill>
                <a:schemeClr val="accent5"/>
              </a:solidFill>
            </a:endParaRPr>
          </a:p>
        </p:txBody>
      </p:sp>
    </p:spTree>
    <p:extLst>
      <p:ext uri="{BB962C8B-B14F-4D97-AF65-F5344CB8AC3E}">
        <p14:creationId xmlns:p14="http://schemas.microsoft.com/office/powerpoint/2010/main" val="25065896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solidFill>
              </a:rPr>
              <a:t>BORÇ İLİŞKİSİNDE ÖZEL DURUMLAR </a:t>
            </a:r>
            <a:br>
              <a:rPr lang="tr-TR" sz="2400" dirty="0">
                <a:solidFill>
                  <a:schemeClr val="accent5"/>
                </a:solidFill>
              </a:rPr>
            </a:br>
            <a:r>
              <a:rPr lang="tr-TR" sz="2400" dirty="0">
                <a:solidFill>
                  <a:schemeClr val="accent5"/>
                </a:solidFill>
              </a:rPr>
              <a:t>IV.BORCU SONA ERDİREN SEBEPLER</a:t>
            </a:r>
            <a:br>
              <a:rPr lang="tr-TR" sz="2400" dirty="0">
                <a:solidFill>
                  <a:srgbClr val="C00000"/>
                </a:solidFill>
              </a:rPr>
            </a:br>
            <a:br>
              <a:rPr lang="tr-TR" sz="2400" dirty="0">
                <a:solidFill>
                  <a:schemeClr val="accent5"/>
                </a:solidFill>
              </a:rPr>
            </a:b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4893647"/>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 </a:t>
            </a:r>
            <a:r>
              <a:rPr lang="tr-TR" sz="2400" b="1" dirty="0">
                <a:solidFill>
                  <a:schemeClr val="accent5"/>
                </a:solidFill>
                <a:latin typeface="Arial" panose="020B0604020202020204" pitchFamily="34" charset="0"/>
                <a:cs typeface="Arial" panose="020B0604020202020204" pitchFamily="34" charset="0"/>
              </a:rPr>
              <a:t>IV. BORCU SONA ERDİREN SEBEPLER</a:t>
            </a:r>
          </a:p>
          <a:p>
            <a:pPr marL="457200" indent="-457200">
              <a:buAutoNum type="alphaUcPeriod" startAt="5"/>
            </a:pPr>
            <a:r>
              <a:rPr lang="tr-TR" sz="2400" dirty="0">
                <a:solidFill>
                  <a:schemeClr val="accent5"/>
                </a:solidFill>
              </a:rPr>
              <a:t>İFA İMKANSIZLIĞI</a:t>
            </a:r>
          </a:p>
          <a:p>
            <a:pPr marL="457200" indent="-457200">
              <a:buAutoNum type="alphaLcPeriod" startAt="2"/>
            </a:pPr>
            <a:r>
              <a:rPr lang="tr-TR" sz="2400" dirty="0">
                <a:solidFill>
                  <a:schemeClr val="accent5"/>
                </a:solidFill>
              </a:rPr>
              <a:t>Kısmi İfa İmkansızlığı</a:t>
            </a:r>
          </a:p>
          <a:p>
            <a:r>
              <a:rPr lang="tr-TR" sz="2400" dirty="0"/>
              <a:t>Borcun ifası borçlunun sorumlu tutulamayacağı sebeplerle kısmen imkânsızlaşırsa borçlu, borcunun sadece imkânsızlaşan kısmından kurtulur. Ancak, bu kısmi ifa imkânsızlığı önceden öngörülseydi taraflarca böyle bir sözleşmenin yapılmayacağı açıkça anlaşılırsa, borcun tamamı sona erer. </a:t>
            </a:r>
          </a:p>
          <a:p>
            <a:r>
              <a:rPr lang="tr-TR" sz="2400" dirty="0"/>
              <a:t>Karşılıklı borç yükleyen sözleşmelerde, bir tarafın borcu kısmen imkânsızlaşır ve alacaklı kısmi ifaya razı olursa, karşı edim de o oranda ifa edilir. Alacaklının böyle bir ifaya razı olmaması veya karşı edimin bölünemeyen nitelikte olması durumunda, tam imkânsızlık hükümleri uygulanır.</a:t>
            </a:r>
            <a:endParaRPr lang="tr-TR" sz="2400" dirty="0">
              <a:solidFill>
                <a:schemeClr val="accent5"/>
              </a:solidFill>
            </a:endParaRPr>
          </a:p>
        </p:txBody>
      </p:sp>
    </p:spTree>
    <p:extLst>
      <p:ext uri="{BB962C8B-B14F-4D97-AF65-F5344CB8AC3E}">
        <p14:creationId xmlns:p14="http://schemas.microsoft.com/office/powerpoint/2010/main" val="8614583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solidFill>
              </a:rPr>
              <a:t>BORÇ İLİŞKİSİNDE ÖZEL DURUMLAR </a:t>
            </a:r>
            <a:br>
              <a:rPr lang="tr-TR" sz="2400" dirty="0">
                <a:solidFill>
                  <a:schemeClr val="accent5"/>
                </a:solidFill>
              </a:rPr>
            </a:br>
            <a:r>
              <a:rPr lang="tr-TR" sz="2400" dirty="0">
                <a:solidFill>
                  <a:schemeClr val="accent5"/>
                </a:solidFill>
              </a:rPr>
              <a:t>IV.BORCU SONA ERDİREN SEBEPLER</a:t>
            </a:r>
            <a:br>
              <a:rPr lang="tr-TR" sz="2400" dirty="0">
                <a:solidFill>
                  <a:srgbClr val="C00000"/>
                </a:solidFill>
              </a:rPr>
            </a:br>
            <a:br>
              <a:rPr lang="tr-TR" sz="2400" dirty="0">
                <a:solidFill>
                  <a:schemeClr val="accent5"/>
                </a:solidFill>
              </a:rPr>
            </a:b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3970318"/>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 </a:t>
            </a:r>
            <a:r>
              <a:rPr lang="tr-TR" sz="2400" b="1" dirty="0">
                <a:solidFill>
                  <a:schemeClr val="accent5"/>
                </a:solidFill>
                <a:latin typeface="Arial" panose="020B0604020202020204" pitchFamily="34" charset="0"/>
                <a:cs typeface="Arial" panose="020B0604020202020204" pitchFamily="34" charset="0"/>
              </a:rPr>
              <a:t>IV. BORCU SONA ERDİREN SEBEPLER</a:t>
            </a:r>
          </a:p>
          <a:p>
            <a:pPr marL="457200" indent="-457200">
              <a:buAutoNum type="alphaUcPeriod" startAt="5"/>
            </a:pPr>
            <a:r>
              <a:rPr lang="tr-TR" sz="2400" dirty="0">
                <a:solidFill>
                  <a:schemeClr val="accent5"/>
                </a:solidFill>
              </a:rPr>
              <a:t>İFA İMKANSIZLIĞI</a:t>
            </a:r>
          </a:p>
          <a:p>
            <a:r>
              <a:rPr lang="tr-TR" sz="2400" dirty="0">
                <a:solidFill>
                  <a:schemeClr val="accent5"/>
                </a:solidFill>
              </a:rPr>
              <a:t>c.   Aşırı İfa Güçlüğü</a:t>
            </a:r>
            <a:endParaRPr lang="tr-TR" sz="2400" dirty="0"/>
          </a:p>
          <a:p>
            <a:pPr marL="342900" indent="-342900">
              <a:buFont typeface="Arial" panose="020B0604020202020204" pitchFamily="34" charset="0"/>
              <a:buChar char="•"/>
            </a:pPr>
            <a:r>
              <a:rPr lang="tr-TR" sz="2000" dirty="0"/>
              <a:t>Sözleşmenin yapıldığı sırada taraflarca öngörülmeyen ve öngörülmesi de beklenmeyen olağanüstü bir durum, borçludan kaynaklanmayan bir sebeple ortaya çıkar ve sözleşmenin yapıldığı sırada mevcut olguları, kendisinden ifanın istenmesini dürüstlük kurallarına aykırı düşecek derecede borçlu aleyhine değiştirir ve borçlu da borcunu henüz ifa etmemiş veya ifanın aşırı ölçüde güçleşmesinden doğan haklarını saklı tutarak ifa etmiş olursa borçlu, hâkimden sözleşmenin yeni koşullara uyarlanmasını isteme, bu mümkün olmadığı takdirde sözleşmeden dönme hakkına sahiptir. Sürekli edimli sözleşmelerde borçlu, kural olarak dönme hakkının yerine fesih hakkını kullanır.</a:t>
            </a:r>
            <a:endParaRPr lang="tr-TR" sz="2000" dirty="0">
              <a:solidFill>
                <a:schemeClr val="accent5"/>
              </a:solidFill>
            </a:endParaRPr>
          </a:p>
        </p:txBody>
      </p:sp>
    </p:spTree>
    <p:extLst>
      <p:ext uri="{BB962C8B-B14F-4D97-AF65-F5344CB8AC3E}">
        <p14:creationId xmlns:p14="http://schemas.microsoft.com/office/powerpoint/2010/main" val="29550141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solidFill>
              </a:rPr>
              <a:t>BORÇ İLİŞKİSİNDE ÖZEL DURUMLAR </a:t>
            </a:r>
            <a:br>
              <a:rPr lang="tr-TR" sz="2400" dirty="0">
                <a:solidFill>
                  <a:schemeClr val="accent5"/>
                </a:solidFill>
              </a:rPr>
            </a:br>
            <a:r>
              <a:rPr lang="tr-TR" sz="2400" dirty="0">
                <a:solidFill>
                  <a:schemeClr val="accent5"/>
                </a:solidFill>
              </a:rPr>
              <a:t>IV.BORCU SONA ERDİREN SEBEPLER</a:t>
            </a:r>
            <a:br>
              <a:rPr lang="tr-TR" sz="2400" dirty="0">
                <a:solidFill>
                  <a:srgbClr val="C00000"/>
                </a:solidFill>
              </a:rPr>
            </a:br>
            <a:br>
              <a:rPr lang="tr-TR" sz="2400" dirty="0">
                <a:solidFill>
                  <a:schemeClr val="accent5"/>
                </a:solidFill>
              </a:rPr>
            </a:b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3046988"/>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 </a:t>
            </a:r>
            <a:r>
              <a:rPr lang="tr-TR" sz="2400" b="1" dirty="0">
                <a:solidFill>
                  <a:schemeClr val="accent5"/>
                </a:solidFill>
                <a:latin typeface="Arial" panose="020B0604020202020204" pitchFamily="34" charset="0"/>
                <a:cs typeface="Arial" panose="020B0604020202020204" pitchFamily="34" charset="0"/>
              </a:rPr>
              <a:t>IV. BORCU SONA ERDİREN SEBEPLER</a:t>
            </a:r>
          </a:p>
          <a:p>
            <a:pPr marL="457200" indent="-457200">
              <a:buAutoNum type="alphaUcPeriod" startAt="6"/>
            </a:pPr>
            <a:r>
              <a:rPr lang="tr-TR" sz="2400" dirty="0">
                <a:solidFill>
                  <a:schemeClr val="accent5"/>
                </a:solidFill>
              </a:rPr>
              <a:t>TAKAS</a:t>
            </a:r>
          </a:p>
          <a:p>
            <a:pPr marL="457200" indent="-457200">
              <a:buAutoNum type="alphaLcPeriod"/>
            </a:pPr>
            <a:r>
              <a:rPr lang="tr-TR" sz="2400" dirty="0">
                <a:solidFill>
                  <a:schemeClr val="accent5"/>
                </a:solidFill>
              </a:rPr>
              <a:t>Koşulları</a:t>
            </a:r>
          </a:p>
          <a:p>
            <a:pPr marL="342900" indent="-342900">
              <a:buFont typeface="Arial" panose="020B0604020202020204" pitchFamily="34" charset="0"/>
              <a:buChar char="•"/>
            </a:pPr>
            <a:r>
              <a:rPr lang="tr-TR" sz="2000" dirty="0"/>
              <a:t>İki kişi, karşılıklı olarak bir miktar para veya özdeş diğer edimleri birbirine borçlu oldukları takdirde, her iki borç muaccel ise her biri alacağını borcuyla takas edebilir. Alacaklardan biri çekişmeli olsa bile takas ileri sürülebilir. Zamanaşımına uğramış bir alacağın takası, ancak takas edilebileceği anda henüz zamanaşımına uğramamış olması koşuluyla ileri sürülebilir.</a:t>
            </a:r>
          </a:p>
          <a:p>
            <a:pPr marL="342900" indent="-342900">
              <a:buFont typeface="Arial" panose="020B0604020202020204" pitchFamily="34" charset="0"/>
              <a:buChar char="•"/>
            </a:pPr>
            <a:endParaRPr lang="tr-TR" sz="2000" dirty="0">
              <a:solidFill>
                <a:schemeClr val="accent5"/>
              </a:solidFill>
            </a:endParaRPr>
          </a:p>
        </p:txBody>
      </p:sp>
    </p:spTree>
    <p:extLst>
      <p:ext uri="{BB962C8B-B14F-4D97-AF65-F5344CB8AC3E}">
        <p14:creationId xmlns:p14="http://schemas.microsoft.com/office/powerpoint/2010/main" val="18536178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solidFill>
              </a:rPr>
              <a:t>BORÇ İLİŞKİSİNDE ÖZEL DURUMLAR </a:t>
            </a:r>
            <a:br>
              <a:rPr lang="tr-TR" sz="2400" dirty="0">
                <a:solidFill>
                  <a:schemeClr val="accent5"/>
                </a:solidFill>
              </a:rPr>
            </a:br>
            <a:r>
              <a:rPr lang="tr-TR" sz="2400" dirty="0">
                <a:solidFill>
                  <a:schemeClr val="accent5"/>
                </a:solidFill>
              </a:rPr>
              <a:t>IV.BORCU SONA ERDİREN SEBEPLER</a:t>
            </a:r>
            <a:br>
              <a:rPr lang="tr-TR" sz="2400" dirty="0">
                <a:solidFill>
                  <a:srgbClr val="C00000"/>
                </a:solidFill>
              </a:rPr>
            </a:br>
            <a:br>
              <a:rPr lang="tr-TR" sz="2400" dirty="0">
                <a:solidFill>
                  <a:schemeClr val="accent5"/>
                </a:solidFill>
              </a:rPr>
            </a:b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3046988"/>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 </a:t>
            </a:r>
            <a:r>
              <a:rPr lang="tr-TR" sz="2400" b="1" dirty="0">
                <a:solidFill>
                  <a:schemeClr val="accent5"/>
                </a:solidFill>
                <a:latin typeface="Arial" panose="020B0604020202020204" pitchFamily="34" charset="0"/>
                <a:cs typeface="Arial" panose="020B0604020202020204" pitchFamily="34" charset="0"/>
              </a:rPr>
              <a:t>IV. BORCU SONA ERDİREN SEBEPLER</a:t>
            </a:r>
          </a:p>
          <a:p>
            <a:pPr marL="457200" indent="-457200">
              <a:buAutoNum type="alphaUcPeriod" startAt="6"/>
            </a:pPr>
            <a:r>
              <a:rPr lang="tr-TR" sz="2400" dirty="0">
                <a:solidFill>
                  <a:schemeClr val="accent5"/>
                </a:solidFill>
              </a:rPr>
              <a:t>TAKAS</a:t>
            </a:r>
          </a:p>
          <a:p>
            <a:r>
              <a:rPr lang="tr-TR" sz="2400" dirty="0">
                <a:solidFill>
                  <a:schemeClr val="accent5"/>
                </a:solidFill>
              </a:rPr>
              <a:t>b.  Özel Durumlar</a:t>
            </a:r>
          </a:p>
          <a:p>
            <a:pPr marL="342900" indent="-342900">
              <a:buFont typeface="Arial" panose="020B0604020202020204" pitchFamily="34" charset="0"/>
              <a:buChar char="•"/>
            </a:pPr>
            <a:r>
              <a:rPr lang="tr-TR" sz="2000" dirty="0"/>
              <a:t>Kefalet hâlinde asıl borçlunun takası ileri sürme hakkı bulundukça, kefili de alacaklıya ifada bulunmaktan kaçınabilir. </a:t>
            </a:r>
          </a:p>
          <a:p>
            <a:pPr marL="342900" indent="-342900">
              <a:buFont typeface="Arial" panose="020B0604020202020204" pitchFamily="34" charset="0"/>
              <a:buChar char="•"/>
            </a:pPr>
            <a:r>
              <a:rPr lang="tr-TR" sz="2000" dirty="0"/>
              <a:t>Üçüncü kişi yararına sözleşme hâlinde üçüncü kişi yararına borçlanan kişi, bu borcu ile sözleşmenin diğer tarafından olan alacağını takas edemez.</a:t>
            </a:r>
          </a:p>
          <a:p>
            <a:pPr marL="342900" indent="-342900">
              <a:buFont typeface="Arial" panose="020B0604020202020204" pitchFamily="34" charset="0"/>
              <a:buChar char="•"/>
            </a:pPr>
            <a:r>
              <a:rPr lang="tr-TR" sz="2000" dirty="0"/>
              <a:t>Borçlunun iflası hâlinde alacaklılar, muaccel olmasalar bile, alacaklarını, müflise olan borçları ile takas edebilirler.</a:t>
            </a:r>
            <a:endParaRPr lang="tr-TR" sz="2000" dirty="0">
              <a:solidFill>
                <a:schemeClr val="accent5"/>
              </a:solidFill>
            </a:endParaRPr>
          </a:p>
        </p:txBody>
      </p:sp>
    </p:spTree>
    <p:extLst>
      <p:ext uri="{BB962C8B-B14F-4D97-AF65-F5344CB8AC3E}">
        <p14:creationId xmlns:p14="http://schemas.microsoft.com/office/powerpoint/2010/main" val="8723163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solidFill>
              </a:rPr>
              <a:t>BORÇ İLİŞKİSİNDE ÖZEL DURUMLAR </a:t>
            </a:r>
            <a:br>
              <a:rPr lang="tr-TR" sz="2400" dirty="0">
                <a:solidFill>
                  <a:schemeClr val="accent5"/>
                </a:solidFill>
              </a:rPr>
            </a:br>
            <a:r>
              <a:rPr lang="tr-TR" sz="2400" dirty="0">
                <a:solidFill>
                  <a:schemeClr val="accent5"/>
                </a:solidFill>
              </a:rPr>
              <a:t>IV.BORCU SONA ERDİREN SEBEPLER</a:t>
            </a:r>
            <a:br>
              <a:rPr lang="tr-TR" sz="2400" dirty="0">
                <a:solidFill>
                  <a:srgbClr val="C00000"/>
                </a:solidFill>
              </a:rPr>
            </a:br>
            <a:br>
              <a:rPr lang="tr-TR" sz="2400" dirty="0">
                <a:solidFill>
                  <a:schemeClr val="accent5"/>
                </a:solidFill>
              </a:rPr>
            </a:b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2431435"/>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 </a:t>
            </a:r>
            <a:r>
              <a:rPr lang="tr-TR" sz="2400" b="1" dirty="0">
                <a:solidFill>
                  <a:schemeClr val="accent5"/>
                </a:solidFill>
                <a:latin typeface="Arial" panose="020B0604020202020204" pitchFamily="34" charset="0"/>
                <a:cs typeface="Arial" panose="020B0604020202020204" pitchFamily="34" charset="0"/>
              </a:rPr>
              <a:t>IV. BORCU SONA ERDİREN SEBEPLER</a:t>
            </a:r>
          </a:p>
          <a:p>
            <a:pPr marL="457200" indent="-457200">
              <a:buAutoNum type="alphaUcPeriod" startAt="6"/>
            </a:pPr>
            <a:r>
              <a:rPr lang="tr-TR" sz="2400" dirty="0">
                <a:solidFill>
                  <a:schemeClr val="accent5"/>
                </a:solidFill>
              </a:rPr>
              <a:t>TAKAS</a:t>
            </a:r>
          </a:p>
          <a:p>
            <a:r>
              <a:rPr lang="tr-TR" sz="2400" dirty="0">
                <a:solidFill>
                  <a:schemeClr val="accent5"/>
                </a:solidFill>
              </a:rPr>
              <a:t>c.  Hükümleri</a:t>
            </a:r>
          </a:p>
          <a:p>
            <a:pPr marL="342900" indent="-342900">
              <a:buFont typeface="Arial" panose="020B0604020202020204" pitchFamily="34" charset="0"/>
              <a:buChar char="•"/>
            </a:pPr>
            <a:r>
              <a:rPr lang="tr-TR" sz="2000" dirty="0"/>
              <a:t>Takas, ancak borçlunun takas iradesini alacaklıya bildirmesiyle gerçekleşir. Bu durumda her iki borç, takas edilebilecekleri anda daha az olan borç tutarınca sona erer. Cari hesapla ilgili ticarete ilişkin özel teamüller saklıdır.</a:t>
            </a:r>
          </a:p>
          <a:p>
            <a:pPr marL="342900" indent="-342900">
              <a:buFont typeface="Arial" panose="020B0604020202020204" pitchFamily="34" charset="0"/>
              <a:buChar char="•"/>
            </a:pPr>
            <a:r>
              <a:rPr lang="tr-TR" sz="2000" dirty="0"/>
              <a:t>Borçlu, takas hakkından önceden de feragat edebilir.</a:t>
            </a:r>
            <a:endParaRPr lang="tr-TR" sz="2000" dirty="0">
              <a:solidFill>
                <a:schemeClr val="accent5"/>
              </a:solidFill>
            </a:endParaRPr>
          </a:p>
        </p:txBody>
      </p:sp>
    </p:spTree>
    <p:extLst>
      <p:ext uri="{BB962C8B-B14F-4D97-AF65-F5344CB8AC3E}">
        <p14:creationId xmlns:p14="http://schemas.microsoft.com/office/powerpoint/2010/main" val="9547787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solidFill>
              </a:rPr>
              <a:t>BORÇ İLİŞKİSİNDE ÖZEL DURUMLAR </a:t>
            </a:r>
            <a:br>
              <a:rPr lang="tr-TR" sz="2400" dirty="0">
                <a:solidFill>
                  <a:schemeClr val="accent5"/>
                </a:solidFill>
              </a:rPr>
            </a:br>
            <a:r>
              <a:rPr lang="tr-TR" sz="2400" dirty="0">
                <a:solidFill>
                  <a:schemeClr val="accent5"/>
                </a:solidFill>
              </a:rPr>
              <a:t>IV.BORCU SONA ERDİREN SEBEPLER</a:t>
            </a:r>
            <a:br>
              <a:rPr lang="tr-TR" sz="2400" dirty="0">
                <a:solidFill>
                  <a:srgbClr val="C00000"/>
                </a:solidFill>
              </a:rPr>
            </a:br>
            <a:br>
              <a:rPr lang="tr-TR" sz="2400" dirty="0">
                <a:solidFill>
                  <a:schemeClr val="accent5"/>
                </a:solidFill>
              </a:rPr>
            </a:b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4154984"/>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 </a:t>
            </a:r>
            <a:r>
              <a:rPr lang="tr-TR" sz="2400" b="1" dirty="0">
                <a:solidFill>
                  <a:schemeClr val="accent5"/>
                </a:solidFill>
                <a:latin typeface="Arial" panose="020B0604020202020204" pitchFamily="34" charset="0"/>
                <a:cs typeface="Arial" panose="020B0604020202020204" pitchFamily="34" charset="0"/>
              </a:rPr>
              <a:t>IV. BORCU SONA ERDİREN SEBEPLER</a:t>
            </a:r>
          </a:p>
          <a:p>
            <a:pPr marL="457200" indent="-457200">
              <a:buAutoNum type="alphaUcPeriod" startAt="6"/>
            </a:pPr>
            <a:r>
              <a:rPr lang="tr-TR" sz="2400" dirty="0">
                <a:solidFill>
                  <a:schemeClr val="accent5"/>
                </a:solidFill>
              </a:rPr>
              <a:t>TAKAS</a:t>
            </a:r>
          </a:p>
          <a:p>
            <a:r>
              <a:rPr lang="tr-TR" sz="2400" dirty="0">
                <a:solidFill>
                  <a:schemeClr val="accent5"/>
                </a:solidFill>
              </a:rPr>
              <a:t>d. Takas Edilebilir Alacaklar</a:t>
            </a:r>
          </a:p>
          <a:p>
            <a:r>
              <a:rPr lang="tr-TR" sz="2400" dirty="0"/>
              <a:t>Aşağıdaki alacaklar takas haklarının doğumundan sonra, ancak alacaklıların rızasıyla takas edilebilir: </a:t>
            </a:r>
          </a:p>
          <a:p>
            <a:r>
              <a:rPr lang="tr-TR" sz="2400" dirty="0"/>
              <a:t>1. Tevdi edilmiş eşyanın geri verilmesine veya bedeline ilişkin alacaklar. 2. Haksız olarak alınmış veya aldatma sonucunda alıkonulmuş eşyanın geri verilmesine veya bedeline ilişkin alacaklar.</a:t>
            </a:r>
          </a:p>
          <a:p>
            <a:r>
              <a:rPr lang="tr-TR" sz="2400" dirty="0"/>
              <a:t>3. Nafaka ve işçi ücreti gibi, borçlunun ve ailesinin bakımı için zorunlu olup, özel niteliği gereği, doğrudan alacaklıya verilmesi gereken alacaklar.</a:t>
            </a:r>
            <a:endParaRPr lang="tr-TR" sz="2400" dirty="0">
              <a:solidFill>
                <a:schemeClr val="accent5"/>
              </a:solidFill>
            </a:endParaRPr>
          </a:p>
        </p:txBody>
      </p:sp>
    </p:spTree>
    <p:extLst>
      <p:ext uri="{BB962C8B-B14F-4D97-AF65-F5344CB8AC3E}">
        <p14:creationId xmlns:p14="http://schemas.microsoft.com/office/powerpoint/2010/main" val="39842587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solidFill>
              </a:rPr>
              <a:t>BORÇ İLİŞKİSİNDE ÖZEL DURUMLAR </a:t>
            </a:r>
            <a:br>
              <a:rPr lang="tr-TR" sz="2400" dirty="0">
                <a:solidFill>
                  <a:schemeClr val="accent5"/>
                </a:solidFill>
              </a:rPr>
            </a:br>
            <a:r>
              <a:rPr lang="tr-TR" sz="2400" dirty="0">
                <a:solidFill>
                  <a:schemeClr val="accent5"/>
                </a:solidFill>
              </a:rPr>
              <a:t>V.ZAMANAŞIMI</a:t>
            </a:r>
            <a:br>
              <a:rPr lang="tr-TR" sz="2400" dirty="0">
                <a:solidFill>
                  <a:srgbClr val="C00000"/>
                </a:solidFill>
              </a:rPr>
            </a:br>
            <a:br>
              <a:rPr lang="tr-TR" sz="2400" dirty="0">
                <a:solidFill>
                  <a:schemeClr val="accent5"/>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4154984"/>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V.ZAMANAŞIMI </a:t>
            </a:r>
          </a:p>
          <a:p>
            <a:pPr lvl="1" indent="-457200" algn="just">
              <a:spcBef>
                <a:spcPct val="20000"/>
              </a:spcBef>
              <a:buClr>
                <a:schemeClr val="accent1"/>
              </a:buClr>
              <a:buAutoNum type="alphaUcPeriod"/>
            </a:pPr>
            <a:r>
              <a:rPr lang="tr-TR" sz="2400" dirty="0">
                <a:solidFill>
                  <a:schemeClr val="accent5"/>
                </a:solidFill>
              </a:rPr>
              <a:t>SÜRELER</a:t>
            </a:r>
          </a:p>
          <a:p>
            <a:pPr marL="0" lvl="1" algn="just">
              <a:spcBef>
                <a:spcPct val="20000"/>
              </a:spcBef>
              <a:buClr>
                <a:schemeClr val="accent1"/>
              </a:buClr>
            </a:pPr>
            <a:r>
              <a:rPr lang="tr-TR" sz="2400" dirty="0"/>
              <a:t>Bu ayırımda belirlenen zamanaşımı süreleri, sözleşmeyle değiştirilemez.</a:t>
            </a:r>
          </a:p>
          <a:p>
            <a:pPr marL="0" lvl="1" algn="just">
              <a:spcBef>
                <a:spcPct val="20000"/>
              </a:spcBef>
              <a:buClr>
                <a:schemeClr val="accent1"/>
              </a:buClr>
            </a:pPr>
            <a:r>
              <a:rPr lang="tr-TR" sz="2400" dirty="0"/>
              <a:t>Asıl alacak zamanaşımına uğrayınca, ona bağlı faiz ve diğer alacaklar da zamanaşımına uğramış olur.</a:t>
            </a:r>
            <a:endParaRPr lang="tr-TR" sz="2400" dirty="0">
              <a:solidFill>
                <a:schemeClr val="accent5"/>
              </a:solidFill>
            </a:endParaRPr>
          </a:p>
          <a:p>
            <a:pPr lvl="1" indent="-457200" algn="just">
              <a:spcBef>
                <a:spcPct val="20000"/>
              </a:spcBef>
              <a:buClr>
                <a:schemeClr val="accent1"/>
              </a:buClr>
              <a:buAutoNum type="arabicPeriod"/>
            </a:pPr>
            <a:r>
              <a:rPr lang="tr-TR" sz="2400" dirty="0">
                <a:solidFill>
                  <a:schemeClr val="accent5"/>
                </a:solidFill>
              </a:rPr>
              <a:t>ON YILLIK SÜRELER</a:t>
            </a:r>
          </a:p>
          <a:p>
            <a:pPr marL="0" lvl="1" algn="just">
              <a:spcBef>
                <a:spcPct val="20000"/>
              </a:spcBef>
              <a:buClr>
                <a:schemeClr val="accent1"/>
              </a:buClr>
            </a:pPr>
            <a:r>
              <a:rPr lang="tr-TR" sz="2400" dirty="0"/>
              <a:t>Kanunda aksine bir hüküm bulunmadıkça, her alacak on yıllık zamanaşımına tabidir.</a:t>
            </a:r>
            <a:endParaRPr lang="tr-TR" sz="2400" dirty="0">
              <a:solidFill>
                <a:schemeClr val="accent5"/>
              </a:solidFill>
            </a:endParaRPr>
          </a:p>
          <a:p>
            <a:endParaRPr lang="tr-TR" sz="2400" dirty="0">
              <a:solidFill>
                <a:schemeClr val="accent5"/>
              </a:solidFill>
            </a:endParaRPr>
          </a:p>
        </p:txBody>
      </p:sp>
    </p:spTree>
    <p:extLst>
      <p:ext uri="{BB962C8B-B14F-4D97-AF65-F5344CB8AC3E}">
        <p14:creationId xmlns:p14="http://schemas.microsoft.com/office/powerpoint/2010/main" val="74951423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solidFill>
              </a:rPr>
              <a:t>BORÇ İLİŞKİSİNDE ÖZEL DURUMLAR </a:t>
            </a:r>
            <a:br>
              <a:rPr lang="tr-TR" sz="2400" dirty="0">
                <a:solidFill>
                  <a:schemeClr val="accent5"/>
                </a:solidFill>
              </a:rPr>
            </a:br>
            <a:r>
              <a:rPr lang="tr-TR" sz="2400" dirty="0">
                <a:solidFill>
                  <a:schemeClr val="accent5"/>
                </a:solidFill>
              </a:rPr>
              <a:t>V.ZAMANAŞIMI</a:t>
            </a:r>
            <a:br>
              <a:rPr lang="tr-TR" sz="2400" dirty="0">
                <a:solidFill>
                  <a:srgbClr val="C00000"/>
                </a:solidFill>
              </a:rPr>
            </a:br>
            <a:br>
              <a:rPr lang="tr-TR" sz="2400" dirty="0">
                <a:solidFill>
                  <a:schemeClr val="accent5"/>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4438138"/>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V.ZAMANAŞIMI </a:t>
            </a:r>
          </a:p>
          <a:p>
            <a:pPr lvl="1" indent="-457200" algn="just">
              <a:spcBef>
                <a:spcPct val="20000"/>
              </a:spcBef>
              <a:buClr>
                <a:schemeClr val="accent1"/>
              </a:buClr>
              <a:buAutoNum type="alphaUcPeriod"/>
            </a:pPr>
            <a:r>
              <a:rPr lang="tr-TR" sz="2400" dirty="0">
                <a:solidFill>
                  <a:schemeClr val="accent5"/>
                </a:solidFill>
              </a:rPr>
              <a:t>SÜRELER</a:t>
            </a:r>
          </a:p>
          <a:p>
            <a:pPr marL="0" lvl="1" algn="just">
              <a:spcBef>
                <a:spcPct val="20000"/>
              </a:spcBef>
              <a:buClr>
                <a:schemeClr val="accent1"/>
              </a:buClr>
            </a:pPr>
            <a:r>
              <a:rPr lang="tr-TR" sz="2400" dirty="0">
                <a:solidFill>
                  <a:schemeClr val="accent5"/>
                </a:solidFill>
              </a:rPr>
              <a:t>2. BEŞ YILLIK SÜRELER</a:t>
            </a:r>
          </a:p>
          <a:p>
            <a:pPr marL="0" lvl="1" algn="just">
              <a:spcBef>
                <a:spcPct val="20000"/>
              </a:spcBef>
              <a:buClr>
                <a:schemeClr val="accent1"/>
              </a:buClr>
            </a:pPr>
            <a:r>
              <a:rPr lang="tr-TR" dirty="0"/>
              <a:t>Aşağıdaki alacaklar için beş yıllık zamanaşımı uygulanır: </a:t>
            </a:r>
          </a:p>
          <a:p>
            <a:pPr marL="0" lvl="1" algn="just">
              <a:spcBef>
                <a:spcPct val="20000"/>
              </a:spcBef>
              <a:buClr>
                <a:schemeClr val="accent1"/>
              </a:buClr>
            </a:pPr>
            <a:r>
              <a:rPr lang="tr-TR" sz="1600" dirty="0"/>
              <a:t>1.Kira bedelleri, anapara faizleri ve ücret gibi diğer dönemsel edimler.</a:t>
            </a:r>
          </a:p>
          <a:p>
            <a:pPr marL="0" lvl="1" algn="just">
              <a:spcBef>
                <a:spcPct val="20000"/>
              </a:spcBef>
              <a:buClr>
                <a:schemeClr val="accent1"/>
              </a:buClr>
            </a:pPr>
            <a:r>
              <a:rPr lang="tr-TR" sz="1600" dirty="0"/>
              <a:t> 2. Otel, motel, pansiyon ve tatil köyü gibi yerlerdeki konaklama bedelleri ile lokanta ve benzeri yerlerdeki yeme içme bedelleri. </a:t>
            </a:r>
          </a:p>
          <a:p>
            <a:pPr marL="0" lvl="1" algn="just">
              <a:spcBef>
                <a:spcPct val="20000"/>
              </a:spcBef>
              <a:buClr>
                <a:schemeClr val="accent1"/>
              </a:buClr>
            </a:pPr>
            <a:r>
              <a:rPr lang="tr-TR" sz="1600" dirty="0"/>
              <a:t>3. Küçük sanat işlerinden ve küçük çapta perakende satışlardan doğan alacaklar. </a:t>
            </a:r>
          </a:p>
          <a:p>
            <a:pPr marL="0" lvl="1" algn="just">
              <a:spcBef>
                <a:spcPct val="20000"/>
              </a:spcBef>
              <a:buClr>
                <a:schemeClr val="accent1"/>
              </a:buClr>
            </a:pPr>
            <a:r>
              <a:rPr lang="tr-TR" sz="1600" dirty="0"/>
              <a:t>4. Bir ortaklıkta, ortaklık sözleşmesinden doğan ve ortakların birbirleri veya kendileri ile ortaklık arasındaki; bir ortaklığın müdürleri, temsilcileri, denetçileri ile ortaklık veya ortaklar arasındaki alacaklar. </a:t>
            </a:r>
          </a:p>
          <a:p>
            <a:pPr marL="0" lvl="1" algn="just">
              <a:spcBef>
                <a:spcPct val="20000"/>
              </a:spcBef>
              <a:buClr>
                <a:schemeClr val="accent1"/>
              </a:buClr>
            </a:pPr>
            <a:r>
              <a:rPr lang="tr-TR" sz="1600" dirty="0"/>
              <a:t>5. Vekâlet, komisyon ve </a:t>
            </a:r>
            <a:r>
              <a:rPr lang="tr-TR" sz="1600" dirty="0" err="1"/>
              <a:t>acentalık</a:t>
            </a:r>
            <a:r>
              <a:rPr lang="tr-TR" sz="1600" dirty="0"/>
              <a:t> sözleşmelerinden, ticari simsarlık ücreti alacağı dışında, simsarlık sözleşmesinden doğan alacaklar.</a:t>
            </a:r>
          </a:p>
          <a:p>
            <a:pPr marL="0" lvl="1" algn="just">
              <a:spcBef>
                <a:spcPct val="20000"/>
              </a:spcBef>
              <a:buClr>
                <a:schemeClr val="accent1"/>
              </a:buClr>
            </a:pPr>
            <a:r>
              <a:rPr lang="tr-TR" sz="1600" dirty="0"/>
              <a:t> 6. Yüklenicinin yükümlülüklerini ağır kusuruyla hiç ya da gereği gibi ifa etmemesi dışında, eser sözleşmesinden doğan alacaklar.</a:t>
            </a:r>
            <a:endParaRPr lang="tr-TR" sz="1600" dirty="0">
              <a:solidFill>
                <a:schemeClr val="accent5"/>
              </a:solidFill>
            </a:endParaRPr>
          </a:p>
        </p:txBody>
      </p:sp>
    </p:spTree>
    <p:extLst>
      <p:ext uri="{BB962C8B-B14F-4D97-AF65-F5344CB8AC3E}">
        <p14:creationId xmlns:p14="http://schemas.microsoft.com/office/powerpoint/2010/main" val="1464058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lgn="just">
              <a:spcBef>
                <a:spcPct val="20000"/>
              </a:spcBef>
              <a:buClr>
                <a:schemeClr val="accent1"/>
              </a:buClr>
            </a:pPr>
            <a:r>
              <a:rPr lang="tr-TR" sz="2400" dirty="0">
                <a:solidFill>
                  <a:schemeClr val="accent5">
                    <a:lumMod val="50000"/>
                  </a:schemeClr>
                </a:solidFill>
              </a:rPr>
              <a:t>BORÇ İLİŞKİSİNDE ÖZEL DURUMLAR </a:t>
            </a:r>
            <a:br>
              <a:rPr lang="tr-TR" sz="2400" dirty="0">
                <a:solidFill>
                  <a:schemeClr val="accent5">
                    <a:lumMod val="50000"/>
                  </a:schemeClr>
                </a:solidFill>
              </a:rPr>
            </a:br>
            <a:r>
              <a:rPr lang="tr-TR" sz="2400" dirty="0">
                <a:solidFill>
                  <a:schemeClr val="accent5">
                    <a:lumMod val="50000"/>
                  </a:schemeClr>
                </a:solidFill>
              </a:rPr>
              <a:t>II. CEZA KOŞULU, BAĞLANMA PARASI VE CAYMA PARASI</a:t>
            </a: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3877985"/>
          </a:xfrm>
          <a:prstGeom prst="rect">
            <a:avLst/>
          </a:prstGeom>
        </p:spPr>
        <p:txBody>
          <a:bodyPr wrap="square">
            <a:spAutoFit/>
          </a:bodyPr>
          <a:lstStyle/>
          <a:p>
            <a:r>
              <a:rPr lang="tr-TR" sz="2400" b="1" dirty="0">
                <a:solidFill>
                  <a:schemeClr val="accent5"/>
                </a:solidFill>
              </a:rPr>
              <a:t>II. CEZA KOŞULU, BAĞLANMA PARASI VE CAYMA</a:t>
            </a:r>
          </a:p>
          <a:p>
            <a:r>
              <a:rPr lang="tr-TR" sz="2400" b="1" dirty="0">
                <a:solidFill>
                  <a:schemeClr val="accent5"/>
                </a:solidFill>
              </a:rPr>
              <a:t>A. CEZA KOŞULU</a:t>
            </a:r>
          </a:p>
          <a:p>
            <a:pPr marL="285750" indent="-285750">
              <a:buFont typeface="Arial" panose="020B0604020202020204" pitchFamily="34" charset="0"/>
              <a:buChar char="•"/>
            </a:pPr>
            <a:r>
              <a:rPr lang="tr-TR" dirty="0"/>
              <a:t>Borcun hiç ya da gereği ifa edilmemesi durumunda borçlu tarafından alacaklıya ödenmesi önceden kararlaştırılan edimdir. Cezai şart borçluyu, ifaya zorlayıcı bir baskı aracı olduğu gibi alacağın teminatını da oluşturur.</a:t>
            </a:r>
          </a:p>
          <a:p>
            <a:pPr fontAlgn="base"/>
            <a:r>
              <a:rPr lang="tr-TR" b="1" dirty="0"/>
              <a:t>Cezai şartın unsurları şunlardır:</a:t>
            </a:r>
            <a:endParaRPr lang="tr-TR" dirty="0"/>
          </a:p>
          <a:p>
            <a:pPr fontAlgn="base"/>
            <a:r>
              <a:rPr lang="tr-TR" b="1" dirty="0"/>
              <a:t>a)  Geçerli bir asıl borcun bulunması: </a:t>
            </a:r>
            <a:r>
              <a:rPr lang="tr-TR" dirty="0"/>
              <a:t>Asıl borcun hangi borç kaynağından doğduğu önemli değildir. Eksik borçlardan zamanaşımına uğramış borçla, ahlaki bir ödevin yerine getirilmesi borcu cezai şarta bağlanabilir.</a:t>
            </a:r>
          </a:p>
          <a:p>
            <a:pPr fontAlgn="base"/>
            <a:r>
              <a:rPr lang="tr-TR" b="1" dirty="0"/>
              <a:t>b) Cezai şart asıl borcun yanında ondan bağımsız ayrı bir edim yüklenimidir: </a:t>
            </a:r>
            <a:r>
              <a:rPr lang="tr-TR" dirty="0"/>
              <a:t>Cezai şart olarak kararlaştırılan edim mali bir değer taşıyan bağımsız bir edimdir.</a:t>
            </a:r>
          </a:p>
          <a:p>
            <a:pPr fontAlgn="base"/>
            <a:r>
              <a:rPr lang="tr-TR" b="1" dirty="0"/>
              <a:t>c)  Cezai şarttan doğan borç asıl borcun yanında </a:t>
            </a:r>
            <a:r>
              <a:rPr lang="tr-TR" b="1" dirty="0" err="1"/>
              <a:t>fer’i</a:t>
            </a:r>
            <a:r>
              <a:rPr lang="tr-TR" b="1" dirty="0"/>
              <a:t> bir borç niteliğindedir.</a:t>
            </a:r>
            <a:endParaRPr lang="tr-TR" dirty="0"/>
          </a:p>
          <a:p>
            <a:pPr marL="285750" indent="-285750">
              <a:buFont typeface="Arial" panose="020B0604020202020204" pitchFamily="34" charset="0"/>
              <a:buChar char="•"/>
            </a:pPr>
            <a:endParaRPr lang="tr-TR" dirty="0"/>
          </a:p>
        </p:txBody>
      </p:sp>
    </p:spTree>
    <p:extLst>
      <p:ext uri="{BB962C8B-B14F-4D97-AF65-F5344CB8AC3E}">
        <p14:creationId xmlns:p14="http://schemas.microsoft.com/office/powerpoint/2010/main" val="226400418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solidFill>
              </a:rPr>
              <a:t>BORÇ İLİŞKİSİNDE ÖZEL DURUMLAR </a:t>
            </a:r>
            <a:br>
              <a:rPr lang="tr-TR" sz="2400" dirty="0">
                <a:solidFill>
                  <a:schemeClr val="accent5"/>
                </a:solidFill>
              </a:rPr>
            </a:br>
            <a:r>
              <a:rPr lang="tr-TR" sz="2400" dirty="0">
                <a:solidFill>
                  <a:schemeClr val="accent5"/>
                </a:solidFill>
              </a:rPr>
              <a:t>V.ZAMANAŞIMI</a:t>
            </a:r>
            <a:br>
              <a:rPr lang="tr-TR" sz="2400" dirty="0">
                <a:solidFill>
                  <a:srgbClr val="C00000"/>
                </a:solidFill>
              </a:rPr>
            </a:br>
            <a:br>
              <a:rPr lang="tr-TR" sz="2400" dirty="0">
                <a:solidFill>
                  <a:schemeClr val="accent5"/>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4438138"/>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V.ZAMANAŞIMI </a:t>
            </a:r>
          </a:p>
          <a:p>
            <a:pPr lvl="1" indent="-457200" algn="just">
              <a:spcBef>
                <a:spcPct val="20000"/>
              </a:spcBef>
              <a:buClr>
                <a:schemeClr val="accent1"/>
              </a:buClr>
              <a:buAutoNum type="alphaUcPeriod"/>
            </a:pPr>
            <a:r>
              <a:rPr lang="tr-TR" sz="2400" b="1" dirty="0">
                <a:solidFill>
                  <a:schemeClr val="accent5"/>
                </a:solidFill>
              </a:rPr>
              <a:t>SÜRELER</a:t>
            </a:r>
          </a:p>
          <a:p>
            <a:pPr marL="0" lvl="1" algn="just">
              <a:spcBef>
                <a:spcPct val="20000"/>
              </a:spcBef>
              <a:buClr>
                <a:schemeClr val="accent1"/>
              </a:buClr>
            </a:pPr>
            <a:r>
              <a:rPr lang="tr-TR" sz="2400" dirty="0">
                <a:solidFill>
                  <a:schemeClr val="accent5"/>
                </a:solidFill>
              </a:rPr>
              <a:t>2. BEŞ YILLIK SÜRELER</a:t>
            </a:r>
          </a:p>
          <a:p>
            <a:pPr marL="0" lvl="1" algn="just">
              <a:spcBef>
                <a:spcPct val="20000"/>
              </a:spcBef>
              <a:buClr>
                <a:schemeClr val="accent1"/>
              </a:buClr>
            </a:pPr>
            <a:r>
              <a:rPr lang="tr-TR" dirty="0"/>
              <a:t>Aşağıdaki alacaklar için beş yıllık zamanaşımı uygulanır: </a:t>
            </a:r>
          </a:p>
          <a:p>
            <a:pPr marL="0" lvl="1" algn="just">
              <a:spcBef>
                <a:spcPct val="20000"/>
              </a:spcBef>
              <a:buClr>
                <a:schemeClr val="accent1"/>
              </a:buClr>
            </a:pPr>
            <a:r>
              <a:rPr lang="tr-TR" sz="1600" dirty="0"/>
              <a:t>1.Kira bedelleri, anapara faizleri ve ücret gibi diğer dönemsel edimler.</a:t>
            </a:r>
          </a:p>
          <a:p>
            <a:pPr marL="0" lvl="1" algn="just">
              <a:spcBef>
                <a:spcPct val="20000"/>
              </a:spcBef>
              <a:buClr>
                <a:schemeClr val="accent1"/>
              </a:buClr>
            </a:pPr>
            <a:r>
              <a:rPr lang="tr-TR" sz="1600" dirty="0"/>
              <a:t> 2. Otel, motel, pansiyon ve tatil köyü gibi yerlerdeki konaklama bedelleri ile lokanta ve benzeri yerlerdeki yeme içme bedelleri. </a:t>
            </a:r>
          </a:p>
          <a:p>
            <a:pPr marL="0" lvl="1" algn="just">
              <a:spcBef>
                <a:spcPct val="20000"/>
              </a:spcBef>
              <a:buClr>
                <a:schemeClr val="accent1"/>
              </a:buClr>
            </a:pPr>
            <a:r>
              <a:rPr lang="tr-TR" sz="1600" dirty="0"/>
              <a:t>3. Küçük sanat işlerinden ve küçük çapta perakende satışlardan doğan alacaklar. </a:t>
            </a:r>
          </a:p>
          <a:p>
            <a:pPr marL="0" lvl="1" algn="just">
              <a:spcBef>
                <a:spcPct val="20000"/>
              </a:spcBef>
              <a:buClr>
                <a:schemeClr val="accent1"/>
              </a:buClr>
            </a:pPr>
            <a:r>
              <a:rPr lang="tr-TR" sz="1600" dirty="0"/>
              <a:t>4. Bir ortaklıkta, ortaklık sözleşmesinden doğan ve ortakların birbirleri veya kendileri ile ortaklık arasındaki; bir ortaklığın müdürleri, temsilcileri, denetçileri ile ortaklık veya ortaklar arasındaki alacaklar. </a:t>
            </a:r>
          </a:p>
          <a:p>
            <a:pPr marL="0" lvl="1" algn="just">
              <a:spcBef>
                <a:spcPct val="20000"/>
              </a:spcBef>
              <a:buClr>
                <a:schemeClr val="accent1"/>
              </a:buClr>
            </a:pPr>
            <a:r>
              <a:rPr lang="tr-TR" sz="1600" dirty="0"/>
              <a:t>5. Vekâlet, komisyon ve </a:t>
            </a:r>
            <a:r>
              <a:rPr lang="tr-TR" sz="1600" dirty="0" err="1"/>
              <a:t>acentalık</a:t>
            </a:r>
            <a:r>
              <a:rPr lang="tr-TR" sz="1600" dirty="0"/>
              <a:t> sözleşmelerinden, ticari simsarlık ücreti alacağı dışında, simsarlık sözleşmesinden doğan alacaklar.</a:t>
            </a:r>
          </a:p>
          <a:p>
            <a:pPr marL="0" lvl="1" algn="just">
              <a:spcBef>
                <a:spcPct val="20000"/>
              </a:spcBef>
              <a:buClr>
                <a:schemeClr val="accent1"/>
              </a:buClr>
            </a:pPr>
            <a:r>
              <a:rPr lang="tr-TR" sz="1600" dirty="0"/>
              <a:t> 6. Yüklenicinin yükümlülüklerini ağır kusuruyla hiç ya da gereği gibi ifa etmemesi dışında, eser sözleşmesinden doğan alacaklar.</a:t>
            </a:r>
            <a:endParaRPr lang="tr-TR" sz="1600" dirty="0">
              <a:solidFill>
                <a:schemeClr val="accent5"/>
              </a:solidFill>
            </a:endParaRPr>
          </a:p>
        </p:txBody>
      </p:sp>
    </p:spTree>
    <p:extLst>
      <p:ext uri="{BB962C8B-B14F-4D97-AF65-F5344CB8AC3E}">
        <p14:creationId xmlns:p14="http://schemas.microsoft.com/office/powerpoint/2010/main" val="171000742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solidFill>
              </a:rPr>
              <a:t>BORÇ İLİŞKİSİNDE ÖZEL DURUMLAR </a:t>
            </a:r>
            <a:br>
              <a:rPr lang="tr-TR" sz="2400" dirty="0">
                <a:solidFill>
                  <a:schemeClr val="accent5"/>
                </a:solidFill>
              </a:rPr>
            </a:br>
            <a:r>
              <a:rPr lang="tr-TR" sz="2400" dirty="0">
                <a:solidFill>
                  <a:schemeClr val="accent5"/>
                </a:solidFill>
              </a:rPr>
              <a:t>V.ZAMANAŞIMI</a:t>
            </a:r>
            <a:br>
              <a:rPr lang="tr-TR" sz="2400" dirty="0">
                <a:solidFill>
                  <a:srgbClr val="C00000"/>
                </a:solidFill>
              </a:rPr>
            </a:br>
            <a:br>
              <a:rPr lang="tr-TR" sz="2400" dirty="0">
                <a:solidFill>
                  <a:schemeClr val="accent5"/>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4524315"/>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V.ZAMANAŞIMI </a:t>
            </a:r>
          </a:p>
          <a:p>
            <a:pPr marL="0" lvl="1" algn="just">
              <a:spcBef>
                <a:spcPct val="20000"/>
              </a:spcBef>
              <a:buClr>
                <a:schemeClr val="accent1"/>
              </a:buClr>
            </a:pPr>
            <a:r>
              <a:rPr lang="tr-TR" sz="2400" b="1" dirty="0">
                <a:solidFill>
                  <a:schemeClr val="accent5"/>
                </a:solidFill>
              </a:rPr>
              <a:t>B. ZAMANAŞIMI BAŞLANGICI</a:t>
            </a:r>
          </a:p>
          <a:p>
            <a:pPr marL="0" lvl="1" algn="just">
              <a:spcBef>
                <a:spcPct val="20000"/>
              </a:spcBef>
              <a:buClr>
                <a:schemeClr val="accent1"/>
              </a:buClr>
            </a:pPr>
            <a:r>
              <a:rPr lang="tr-TR" sz="2400" dirty="0"/>
              <a:t>1 . Genel olarak </a:t>
            </a:r>
          </a:p>
          <a:p>
            <a:pPr marL="0" lvl="1" algn="just">
              <a:spcBef>
                <a:spcPct val="20000"/>
              </a:spcBef>
              <a:buClr>
                <a:schemeClr val="accent1"/>
              </a:buClr>
            </a:pPr>
            <a:r>
              <a:rPr lang="tr-TR" sz="2400" dirty="0"/>
              <a:t>Zamanaşımı, alacağın muaccel olmasıyla işlemeye başlar. Alacağın muaccel olmasının bir bildirime bağlı olduğu hâllerde, zamanaşımı bu bildirimin yapılabileceği günden işlemeye başlar. </a:t>
            </a:r>
          </a:p>
          <a:p>
            <a:pPr marL="0" lvl="1" algn="just">
              <a:spcBef>
                <a:spcPct val="20000"/>
              </a:spcBef>
              <a:buClr>
                <a:schemeClr val="accent1"/>
              </a:buClr>
            </a:pPr>
            <a:r>
              <a:rPr lang="tr-TR" sz="2400" dirty="0"/>
              <a:t>2. Dönemsel edimlerde </a:t>
            </a:r>
          </a:p>
          <a:p>
            <a:pPr marL="0" lvl="1" algn="just">
              <a:spcBef>
                <a:spcPct val="20000"/>
              </a:spcBef>
              <a:buClr>
                <a:schemeClr val="accent1"/>
              </a:buClr>
            </a:pPr>
            <a:r>
              <a:rPr lang="tr-TR" sz="2400" dirty="0"/>
              <a:t>Ömür boyunca gelir ve benzeri dönemsel edimlerde, alacağın tamamı için zamanaşımı, ifa edilmemiş ilk dönemsel edimin muaccel olduğu günde işlemeye başlar. Alacağın tamamı zamanaşımına uğramışsa, ifa edilmemiş dönemsel edimler de zamanaşımına uğramış olur.</a:t>
            </a:r>
            <a:endParaRPr lang="tr-TR" sz="2400" b="1" dirty="0">
              <a:solidFill>
                <a:schemeClr val="accent5"/>
              </a:solidFill>
            </a:endParaRPr>
          </a:p>
        </p:txBody>
      </p:sp>
    </p:spTree>
    <p:extLst>
      <p:ext uri="{BB962C8B-B14F-4D97-AF65-F5344CB8AC3E}">
        <p14:creationId xmlns:p14="http://schemas.microsoft.com/office/powerpoint/2010/main" val="39143208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solidFill>
              </a:rPr>
              <a:t>BORÇ İLİŞKİSİNDE ÖZEL DURUMLAR </a:t>
            </a:r>
            <a:br>
              <a:rPr lang="tr-TR" sz="2400" dirty="0">
                <a:solidFill>
                  <a:schemeClr val="accent5"/>
                </a:solidFill>
              </a:rPr>
            </a:br>
            <a:r>
              <a:rPr lang="tr-TR" sz="2400" dirty="0">
                <a:solidFill>
                  <a:schemeClr val="accent5"/>
                </a:solidFill>
              </a:rPr>
              <a:t>V.ZAMANAŞIMI</a:t>
            </a:r>
            <a:br>
              <a:rPr lang="tr-TR" sz="2400" dirty="0">
                <a:solidFill>
                  <a:srgbClr val="C00000"/>
                </a:solidFill>
              </a:rPr>
            </a:br>
            <a:br>
              <a:rPr lang="tr-TR" sz="2400" dirty="0">
                <a:solidFill>
                  <a:schemeClr val="accent5"/>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2825389"/>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V.ZAMANAŞIMI </a:t>
            </a:r>
          </a:p>
          <a:p>
            <a:pPr marL="0" lvl="1" algn="just">
              <a:spcBef>
                <a:spcPct val="20000"/>
              </a:spcBef>
              <a:buClr>
                <a:schemeClr val="accent1"/>
              </a:buClr>
            </a:pPr>
            <a:r>
              <a:rPr lang="tr-TR" sz="2400" b="1" dirty="0">
                <a:solidFill>
                  <a:schemeClr val="accent5"/>
                </a:solidFill>
              </a:rPr>
              <a:t>C. ZAMANAŞIMI SÜRESİNİN HESAPLANMASI</a:t>
            </a:r>
          </a:p>
          <a:p>
            <a:pPr marL="0" lvl="1" algn="just">
              <a:spcBef>
                <a:spcPct val="20000"/>
              </a:spcBef>
              <a:buClr>
                <a:schemeClr val="accent1"/>
              </a:buClr>
            </a:pPr>
            <a:r>
              <a:rPr lang="tr-TR" sz="2400" dirty="0"/>
              <a:t>Süreler hesaplanırken zamanaşımının başladığı gün sayılmaz ve zamanaşımı ancak sürenin son günü de hak kullanılmaksızın geçince gerçekleşmiş olur. Zamanaşımı sürelerinin hesaplanmasında da, borçların ifasındaki sürelerin hesaplanmasına ilişkin hükümler uygulanır.</a:t>
            </a:r>
            <a:endParaRPr lang="tr-TR" sz="2400" b="1" dirty="0">
              <a:solidFill>
                <a:schemeClr val="accent5"/>
              </a:solidFill>
            </a:endParaRPr>
          </a:p>
        </p:txBody>
      </p:sp>
    </p:spTree>
    <p:extLst>
      <p:ext uri="{BB962C8B-B14F-4D97-AF65-F5344CB8AC3E}">
        <p14:creationId xmlns:p14="http://schemas.microsoft.com/office/powerpoint/2010/main" val="39270865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solidFill>
              </a:rPr>
              <a:t>BORÇ İLİŞKİSİNDE ÖZEL DURUMLAR </a:t>
            </a:r>
            <a:br>
              <a:rPr lang="tr-TR" sz="2400" dirty="0">
                <a:solidFill>
                  <a:schemeClr val="accent5"/>
                </a:solidFill>
              </a:rPr>
            </a:br>
            <a:r>
              <a:rPr lang="tr-TR" sz="2400" dirty="0">
                <a:solidFill>
                  <a:schemeClr val="accent5"/>
                </a:solidFill>
              </a:rPr>
              <a:t>V.ZAMANAŞIMI</a:t>
            </a:r>
            <a:br>
              <a:rPr lang="tr-TR" sz="2400" dirty="0">
                <a:solidFill>
                  <a:srgbClr val="C00000"/>
                </a:solidFill>
              </a:rPr>
            </a:br>
            <a:br>
              <a:rPr lang="tr-TR" sz="2400" dirty="0">
                <a:solidFill>
                  <a:schemeClr val="accent5"/>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4967514"/>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V.ZAMANAŞIMI </a:t>
            </a:r>
          </a:p>
          <a:p>
            <a:pPr marL="0" lvl="1" algn="just">
              <a:spcBef>
                <a:spcPct val="20000"/>
              </a:spcBef>
              <a:buClr>
                <a:schemeClr val="accent1"/>
              </a:buClr>
            </a:pPr>
            <a:r>
              <a:rPr lang="tr-TR" sz="2400" b="1" dirty="0">
                <a:solidFill>
                  <a:schemeClr val="accent5"/>
                </a:solidFill>
              </a:rPr>
              <a:t>D. ZAMANAŞIMININ DURMASI</a:t>
            </a:r>
          </a:p>
          <a:p>
            <a:pPr marL="0" lvl="1" algn="just">
              <a:spcBef>
                <a:spcPct val="20000"/>
              </a:spcBef>
              <a:buClr>
                <a:schemeClr val="accent1"/>
              </a:buClr>
            </a:pPr>
            <a:r>
              <a:rPr lang="tr-TR" sz="2400" dirty="0"/>
              <a:t>Zamanaşımını durduran sebeplerin ortadan kalktığı günün bitiminde zamanaşımı işlemeye başlar veya durmadan önce başlamış olan işlemesini sürdürür. Aşağıdaki durumlarda zamanaşımı işlemeye başlamaz, başlamışsa durur: </a:t>
            </a:r>
          </a:p>
          <a:p>
            <a:pPr marL="0" lvl="1" algn="just">
              <a:spcBef>
                <a:spcPct val="20000"/>
              </a:spcBef>
              <a:buClr>
                <a:schemeClr val="accent1"/>
              </a:buClr>
            </a:pPr>
            <a:r>
              <a:rPr lang="tr-TR" sz="2400" dirty="0"/>
              <a:t>1. Velayet süresince, çocukların ana ve babalarından olan alacakları için. </a:t>
            </a:r>
          </a:p>
          <a:p>
            <a:pPr marL="0" lvl="1" algn="just">
              <a:spcBef>
                <a:spcPct val="20000"/>
              </a:spcBef>
              <a:buClr>
                <a:schemeClr val="accent1"/>
              </a:buClr>
            </a:pPr>
            <a:r>
              <a:rPr lang="tr-TR" sz="2400" dirty="0"/>
              <a:t>2. Vesayet süresince, vesayet altında bulunanların vasiden veya vesayet işlemleri sebebiyle Devletten olan alacakları için. </a:t>
            </a:r>
          </a:p>
          <a:p>
            <a:pPr marL="0" lvl="1" algn="just">
              <a:spcBef>
                <a:spcPct val="20000"/>
              </a:spcBef>
              <a:buClr>
                <a:schemeClr val="accent1"/>
              </a:buClr>
            </a:pPr>
            <a:r>
              <a:rPr lang="tr-TR" sz="2400" dirty="0"/>
              <a:t>3. Evlilik devam ettiği sürece, eşlerin diğerinden olan alacakları için.</a:t>
            </a:r>
          </a:p>
          <a:p>
            <a:pPr marL="0" lvl="1" algn="just">
              <a:spcBef>
                <a:spcPct val="20000"/>
              </a:spcBef>
              <a:buClr>
                <a:schemeClr val="accent1"/>
              </a:buClr>
            </a:pPr>
            <a:r>
              <a:rPr lang="tr-TR" sz="2400" dirty="0"/>
              <a:t> </a:t>
            </a:r>
            <a:endParaRPr lang="tr-TR" sz="2400" b="1" dirty="0">
              <a:solidFill>
                <a:schemeClr val="accent5"/>
              </a:solidFill>
            </a:endParaRPr>
          </a:p>
        </p:txBody>
      </p:sp>
    </p:spTree>
    <p:extLst>
      <p:ext uri="{BB962C8B-B14F-4D97-AF65-F5344CB8AC3E}">
        <p14:creationId xmlns:p14="http://schemas.microsoft.com/office/powerpoint/2010/main" val="108913075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solidFill>
              </a:rPr>
              <a:t>BORÇ İLİŞKİSİNDE ÖZEL DURUMLAR </a:t>
            </a:r>
            <a:br>
              <a:rPr lang="tr-TR" sz="2400" dirty="0">
                <a:solidFill>
                  <a:schemeClr val="accent5"/>
                </a:solidFill>
              </a:rPr>
            </a:br>
            <a:r>
              <a:rPr lang="tr-TR" sz="2400" dirty="0">
                <a:solidFill>
                  <a:schemeClr val="accent5"/>
                </a:solidFill>
              </a:rPr>
              <a:t>V.ZAMANAŞIMI</a:t>
            </a:r>
            <a:br>
              <a:rPr lang="tr-TR" sz="2400" dirty="0">
                <a:solidFill>
                  <a:srgbClr val="C00000"/>
                </a:solidFill>
              </a:rPr>
            </a:br>
            <a:br>
              <a:rPr lang="tr-TR" sz="2400" dirty="0">
                <a:solidFill>
                  <a:schemeClr val="accent5"/>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4228850"/>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V.ZAMANAŞIMI </a:t>
            </a:r>
          </a:p>
          <a:p>
            <a:pPr marL="0" lvl="1" algn="just">
              <a:spcBef>
                <a:spcPct val="20000"/>
              </a:spcBef>
              <a:buClr>
                <a:schemeClr val="accent1"/>
              </a:buClr>
            </a:pPr>
            <a:r>
              <a:rPr lang="tr-TR" sz="2400" b="1" dirty="0">
                <a:solidFill>
                  <a:schemeClr val="accent5"/>
                </a:solidFill>
              </a:rPr>
              <a:t>D. ZAMANAŞIMININ DURMASI</a:t>
            </a:r>
          </a:p>
          <a:p>
            <a:pPr marL="0" lvl="1" algn="just">
              <a:spcBef>
                <a:spcPct val="20000"/>
              </a:spcBef>
              <a:buClr>
                <a:schemeClr val="accent1"/>
              </a:buClr>
            </a:pPr>
            <a:r>
              <a:rPr lang="tr-TR" sz="2400" dirty="0"/>
              <a:t>4. Hizmet ilişkisi süresince, ev hizmetlilerinin onları çalıştıranlardan olan alacakları için.</a:t>
            </a:r>
          </a:p>
          <a:p>
            <a:pPr marL="0" lvl="1" algn="just">
              <a:spcBef>
                <a:spcPct val="20000"/>
              </a:spcBef>
              <a:buClr>
                <a:schemeClr val="accent1"/>
              </a:buClr>
            </a:pPr>
            <a:r>
              <a:rPr lang="tr-TR" sz="2400" dirty="0"/>
              <a:t>5. Borçlu, alacak üzerinde intifa hakkına sahip olduğu sürece</a:t>
            </a:r>
            <a:r>
              <a:rPr lang="tr-TR" sz="2800" dirty="0"/>
              <a:t>.</a:t>
            </a:r>
            <a:endParaRPr lang="tr-TR" sz="2800" b="1" dirty="0">
              <a:solidFill>
                <a:schemeClr val="accent5"/>
              </a:solidFill>
            </a:endParaRPr>
          </a:p>
          <a:p>
            <a:pPr marL="0" lvl="1" algn="just">
              <a:spcBef>
                <a:spcPct val="20000"/>
              </a:spcBef>
              <a:buClr>
                <a:schemeClr val="accent1"/>
              </a:buClr>
            </a:pPr>
            <a:r>
              <a:rPr lang="tr-TR" sz="2400" dirty="0"/>
              <a:t>6. Alacağı, Türk mahkemelerinde ileri sürme imkânının bulunmadığı sürece. </a:t>
            </a:r>
          </a:p>
          <a:p>
            <a:pPr marL="0" lvl="1" algn="just">
              <a:spcBef>
                <a:spcPct val="20000"/>
              </a:spcBef>
              <a:buClr>
                <a:schemeClr val="accent1"/>
              </a:buClr>
            </a:pPr>
            <a:r>
              <a:rPr lang="tr-TR" sz="2400" dirty="0"/>
              <a:t>7. Alacaklı ve borçlu sıfatının aynı kişide birleşmesinde, birleşmenin ileride geçmişe etkili olarak ortadan kalkması durumunda, bu durumun ortaya çıkmasına kadar geçecek sürece. </a:t>
            </a:r>
            <a:endParaRPr lang="tr-TR" sz="2400" b="1" dirty="0">
              <a:solidFill>
                <a:schemeClr val="accent5"/>
              </a:solidFill>
            </a:endParaRPr>
          </a:p>
        </p:txBody>
      </p:sp>
    </p:spTree>
    <p:extLst>
      <p:ext uri="{BB962C8B-B14F-4D97-AF65-F5344CB8AC3E}">
        <p14:creationId xmlns:p14="http://schemas.microsoft.com/office/powerpoint/2010/main" val="207593217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solidFill>
              </a:rPr>
              <a:t>BORÇ İLİŞKİSİNDE ÖZEL DURUMLAR </a:t>
            </a:r>
            <a:br>
              <a:rPr lang="tr-TR" sz="2400" dirty="0">
                <a:solidFill>
                  <a:schemeClr val="accent5"/>
                </a:solidFill>
              </a:rPr>
            </a:br>
            <a:r>
              <a:rPr lang="tr-TR" sz="2400" dirty="0">
                <a:solidFill>
                  <a:schemeClr val="accent5"/>
                </a:solidFill>
              </a:rPr>
              <a:t>V.ZAMANAŞIMI</a:t>
            </a:r>
            <a:br>
              <a:rPr lang="tr-TR" sz="2400" dirty="0">
                <a:solidFill>
                  <a:srgbClr val="C00000"/>
                </a:solidFill>
              </a:rPr>
            </a:br>
            <a:br>
              <a:rPr lang="tr-TR" sz="2400" dirty="0">
                <a:solidFill>
                  <a:schemeClr val="accent5"/>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3785652"/>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V.ZAMANAŞIMI </a:t>
            </a:r>
          </a:p>
          <a:p>
            <a:pPr marL="0" lvl="1" algn="just">
              <a:spcBef>
                <a:spcPct val="20000"/>
              </a:spcBef>
              <a:buClr>
                <a:schemeClr val="accent1"/>
              </a:buClr>
            </a:pPr>
            <a:r>
              <a:rPr lang="tr-TR" sz="2400" b="1" dirty="0">
                <a:solidFill>
                  <a:schemeClr val="accent5"/>
                </a:solidFill>
              </a:rPr>
              <a:t>E. ZAMANAŞIMININ KESİLMESİ</a:t>
            </a:r>
          </a:p>
          <a:p>
            <a:pPr marL="0" lvl="1" algn="just">
              <a:spcBef>
                <a:spcPct val="20000"/>
              </a:spcBef>
              <a:buClr>
                <a:schemeClr val="accent1"/>
              </a:buClr>
            </a:pPr>
            <a:r>
              <a:rPr lang="tr-TR" sz="2400" b="1" dirty="0">
                <a:solidFill>
                  <a:schemeClr val="accent1"/>
                </a:solidFill>
              </a:rPr>
              <a:t>a. Sebepleri </a:t>
            </a:r>
          </a:p>
          <a:p>
            <a:pPr marL="0" lvl="1" algn="just">
              <a:spcBef>
                <a:spcPct val="20000"/>
              </a:spcBef>
              <a:buClr>
                <a:schemeClr val="accent1"/>
              </a:buClr>
            </a:pPr>
            <a:r>
              <a:rPr lang="tr-TR" sz="2400" dirty="0"/>
              <a:t>Aşağıdaki durumlarda zamanaşımı kesilir: </a:t>
            </a:r>
          </a:p>
          <a:p>
            <a:pPr marL="0" lvl="1" algn="just">
              <a:spcBef>
                <a:spcPct val="20000"/>
              </a:spcBef>
              <a:buClr>
                <a:schemeClr val="accent1"/>
              </a:buClr>
            </a:pPr>
            <a:r>
              <a:rPr lang="tr-TR" sz="2400" dirty="0"/>
              <a:t>1.  Borçlu borcu ikrar etmişse, özellikle faiz ödemiş veya kısmen ifada bulunmuşsa ya da rehin vermiş veya kefil göstermişse. </a:t>
            </a:r>
          </a:p>
          <a:p>
            <a:pPr marL="0" lvl="1" algn="just">
              <a:spcBef>
                <a:spcPct val="20000"/>
              </a:spcBef>
              <a:buClr>
                <a:schemeClr val="accent1"/>
              </a:buClr>
            </a:pPr>
            <a:r>
              <a:rPr lang="tr-TR" sz="2400" dirty="0"/>
              <a:t>2. Alacaklı, dava veya def’i yoluyla mahkemeye veya hakeme başvurmuşsa, icra takibinde bulunmuşsa ya da iflas masasına başvurmuşsa. </a:t>
            </a:r>
            <a:endParaRPr lang="tr-TR" sz="2400" b="1" dirty="0">
              <a:solidFill>
                <a:schemeClr val="accent5"/>
              </a:solidFill>
            </a:endParaRPr>
          </a:p>
        </p:txBody>
      </p:sp>
    </p:spTree>
    <p:extLst>
      <p:ext uri="{BB962C8B-B14F-4D97-AF65-F5344CB8AC3E}">
        <p14:creationId xmlns:p14="http://schemas.microsoft.com/office/powerpoint/2010/main" val="197973098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solidFill>
              </a:rPr>
              <a:t>BORÇ İLİŞKİSİNDE ÖZEL DURUMLAR </a:t>
            </a:r>
            <a:br>
              <a:rPr lang="tr-TR" sz="2400" dirty="0">
                <a:solidFill>
                  <a:schemeClr val="accent5"/>
                </a:solidFill>
              </a:rPr>
            </a:br>
            <a:r>
              <a:rPr lang="tr-TR" sz="2400" dirty="0">
                <a:solidFill>
                  <a:schemeClr val="accent5"/>
                </a:solidFill>
              </a:rPr>
              <a:t>V.ZAMANAŞIMI</a:t>
            </a:r>
            <a:br>
              <a:rPr lang="tr-TR" sz="2400" dirty="0">
                <a:solidFill>
                  <a:srgbClr val="C00000"/>
                </a:solidFill>
              </a:rPr>
            </a:br>
            <a:br>
              <a:rPr lang="tr-TR" sz="2400" dirty="0">
                <a:solidFill>
                  <a:schemeClr val="accent5"/>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2899255"/>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V.ZAMANAŞIMI </a:t>
            </a:r>
          </a:p>
          <a:p>
            <a:pPr marL="0" lvl="1" algn="just">
              <a:spcBef>
                <a:spcPct val="20000"/>
              </a:spcBef>
              <a:buClr>
                <a:schemeClr val="accent1"/>
              </a:buClr>
            </a:pPr>
            <a:r>
              <a:rPr lang="tr-TR" sz="2400" b="1" dirty="0">
                <a:solidFill>
                  <a:schemeClr val="accent5"/>
                </a:solidFill>
              </a:rPr>
              <a:t>E. ZAMANAŞIMININ KESİLMESİ</a:t>
            </a:r>
          </a:p>
          <a:p>
            <a:pPr marL="0" lvl="1" algn="just">
              <a:spcBef>
                <a:spcPct val="20000"/>
              </a:spcBef>
              <a:buClr>
                <a:schemeClr val="accent1"/>
              </a:buClr>
            </a:pPr>
            <a:r>
              <a:rPr lang="tr-TR" sz="2400" b="1" dirty="0">
                <a:solidFill>
                  <a:schemeClr val="accent1"/>
                </a:solidFill>
              </a:rPr>
              <a:t>b. Birlikte borçlulara etkisi </a:t>
            </a:r>
          </a:p>
          <a:p>
            <a:pPr marL="0" lvl="1" algn="just">
              <a:spcBef>
                <a:spcPct val="20000"/>
              </a:spcBef>
              <a:buClr>
                <a:schemeClr val="accent1"/>
              </a:buClr>
            </a:pPr>
            <a:r>
              <a:rPr lang="tr-TR" sz="2400" dirty="0"/>
              <a:t>Zamanaşımı müteselsil borçlulardan veya bölünemeyen borcun borçlularından birine karşı kesilince, diğerlerine karşı da kesilmiş olur. Zamanaşımı asıl borçluya karşı kesilince, kefile karşı da kesilmiş olur. Zamanaşımı kefile karşı kesilince, asıl borçluya karşı kesilmiş olmaz.</a:t>
            </a:r>
            <a:endParaRPr lang="tr-TR" sz="2400" b="1" dirty="0">
              <a:solidFill>
                <a:schemeClr val="accent5"/>
              </a:solidFill>
            </a:endParaRPr>
          </a:p>
        </p:txBody>
      </p:sp>
    </p:spTree>
    <p:extLst>
      <p:ext uri="{BB962C8B-B14F-4D97-AF65-F5344CB8AC3E}">
        <p14:creationId xmlns:p14="http://schemas.microsoft.com/office/powerpoint/2010/main" val="40344273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solidFill>
              </a:rPr>
              <a:t>BORÇ İLİŞKİSİNDE ÖZEL DURUMLAR </a:t>
            </a:r>
            <a:br>
              <a:rPr lang="tr-TR" sz="2400" dirty="0">
                <a:solidFill>
                  <a:schemeClr val="accent5"/>
                </a:solidFill>
              </a:rPr>
            </a:br>
            <a:r>
              <a:rPr lang="tr-TR" sz="2400" dirty="0">
                <a:solidFill>
                  <a:schemeClr val="accent5"/>
                </a:solidFill>
              </a:rPr>
              <a:t>V.ZAMANAŞIMI</a:t>
            </a:r>
            <a:br>
              <a:rPr lang="tr-TR" sz="2400" dirty="0">
                <a:solidFill>
                  <a:srgbClr val="C00000"/>
                </a:solidFill>
              </a:rPr>
            </a:br>
            <a:br>
              <a:rPr lang="tr-TR" sz="2400" dirty="0">
                <a:solidFill>
                  <a:schemeClr val="accent5"/>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3988784"/>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V.ZAMANAŞIMI </a:t>
            </a:r>
          </a:p>
          <a:p>
            <a:pPr marL="0" lvl="1" algn="just">
              <a:spcBef>
                <a:spcPct val="20000"/>
              </a:spcBef>
              <a:buClr>
                <a:schemeClr val="accent1"/>
              </a:buClr>
            </a:pPr>
            <a:r>
              <a:rPr lang="tr-TR" sz="2400" b="1" dirty="0">
                <a:solidFill>
                  <a:schemeClr val="accent5"/>
                </a:solidFill>
              </a:rPr>
              <a:t>E. ZAMANAŞIMININ </a:t>
            </a:r>
            <a:r>
              <a:rPr lang="tr-TR" sz="2400" b="1" dirty="0">
                <a:solidFill>
                  <a:schemeClr val="accent1"/>
                </a:solidFill>
              </a:rPr>
              <a:t>KESİLMESİ</a:t>
            </a:r>
          </a:p>
          <a:p>
            <a:pPr marL="0" lvl="1" algn="just">
              <a:spcBef>
                <a:spcPct val="20000"/>
              </a:spcBef>
              <a:buClr>
                <a:schemeClr val="accent1"/>
              </a:buClr>
            </a:pPr>
            <a:r>
              <a:rPr lang="tr-TR" sz="2000" b="1" dirty="0">
                <a:solidFill>
                  <a:schemeClr val="accent1"/>
                </a:solidFill>
              </a:rPr>
              <a:t>c. Yeni sürenin başlaması </a:t>
            </a:r>
          </a:p>
          <a:p>
            <a:pPr marL="0" lvl="1" algn="just">
              <a:spcBef>
                <a:spcPct val="20000"/>
              </a:spcBef>
              <a:buClr>
                <a:schemeClr val="accent1"/>
              </a:buClr>
            </a:pPr>
            <a:r>
              <a:rPr lang="tr-TR" dirty="0"/>
              <a:t>1. Borcun ikrar edilmesi veya karara bağlanması hâlinde</a:t>
            </a:r>
          </a:p>
          <a:p>
            <a:pPr marL="0" lvl="1" algn="just">
              <a:spcBef>
                <a:spcPct val="20000"/>
              </a:spcBef>
              <a:buClr>
                <a:schemeClr val="accent1"/>
              </a:buClr>
            </a:pPr>
            <a:r>
              <a:rPr lang="tr-TR" dirty="0"/>
              <a:t>Zamanaşımının kesilmesiyle, yeni bir süre işlemeye başlar. Borç bir senetle ikrar edilmiş veya bir mahkeme ya da hakem kararına bağlanmış ise, yeni süre her zaman on yıldır. </a:t>
            </a:r>
          </a:p>
          <a:p>
            <a:pPr marL="0" lvl="1" algn="just">
              <a:spcBef>
                <a:spcPct val="20000"/>
              </a:spcBef>
              <a:buClr>
                <a:schemeClr val="accent1"/>
              </a:buClr>
            </a:pPr>
            <a:r>
              <a:rPr lang="tr-TR" dirty="0"/>
              <a:t>2. Alacaklının fiili hâlinde </a:t>
            </a:r>
          </a:p>
          <a:p>
            <a:pPr marL="0" lvl="1" algn="just">
              <a:spcBef>
                <a:spcPct val="20000"/>
              </a:spcBef>
              <a:buClr>
                <a:schemeClr val="accent1"/>
              </a:buClr>
            </a:pPr>
            <a:r>
              <a:rPr lang="tr-TR" dirty="0"/>
              <a:t>Bir dava veya def’i yoluyla kesilmiş olan zamanaşımı, dava süresince tarafların yargılamaya ilişkin her işleminden veya hâkimin her kararından sonra yeniden işlemeye başlar. Zamanaşımı, icra takibiyle kesilmişse, alacağın takibine ilişkin her işlemden sonra yeniden işlemeye başlar. Zamanaşımı, iflas masasına başvurma sebebiyle kesilmişse, iflasa ilişkin hükümlere göre alacağın yeniden istenmesi imkânının doğumundan itibaren yeniden işlemeye başlar.</a:t>
            </a:r>
            <a:endParaRPr lang="tr-TR" b="1" dirty="0">
              <a:solidFill>
                <a:schemeClr val="accent5"/>
              </a:solidFill>
            </a:endParaRPr>
          </a:p>
        </p:txBody>
      </p:sp>
    </p:spTree>
    <p:extLst>
      <p:ext uri="{BB962C8B-B14F-4D97-AF65-F5344CB8AC3E}">
        <p14:creationId xmlns:p14="http://schemas.microsoft.com/office/powerpoint/2010/main" val="83816202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solidFill>
              </a:rPr>
              <a:t>BORÇ İLİŞKİSİNDE ÖZEL DURUMLAR </a:t>
            </a:r>
            <a:br>
              <a:rPr lang="tr-TR" sz="2400" dirty="0">
                <a:solidFill>
                  <a:schemeClr val="accent5"/>
                </a:solidFill>
              </a:rPr>
            </a:br>
            <a:r>
              <a:rPr lang="tr-TR" sz="2400" dirty="0">
                <a:solidFill>
                  <a:schemeClr val="accent5"/>
                </a:solidFill>
              </a:rPr>
              <a:t>V.ZAMANAŞIMI</a:t>
            </a:r>
            <a:br>
              <a:rPr lang="tr-TR" sz="2400" dirty="0">
                <a:solidFill>
                  <a:srgbClr val="C00000"/>
                </a:solidFill>
              </a:rPr>
            </a:br>
            <a:br>
              <a:rPr lang="tr-TR" sz="2400" dirty="0">
                <a:solidFill>
                  <a:schemeClr val="accent5"/>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2825389"/>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V.ZAMANAŞIMI </a:t>
            </a:r>
          </a:p>
          <a:p>
            <a:pPr marL="0" lvl="1" algn="just">
              <a:spcBef>
                <a:spcPct val="20000"/>
              </a:spcBef>
              <a:buClr>
                <a:schemeClr val="accent1"/>
              </a:buClr>
            </a:pPr>
            <a:r>
              <a:rPr lang="tr-TR" sz="2400" b="1" dirty="0">
                <a:solidFill>
                  <a:schemeClr val="accent5"/>
                </a:solidFill>
              </a:rPr>
              <a:t>F. DAVANIN REDDİ HALİNDE EK SÜRE</a:t>
            </a:r>
          </a:p>
          <a:p>
            <a:pPr marL="342900" lvl="1" indent="-342900">
              <a:spcBef>
                <a:spcPct val="20000"/>
              </a:spcBef>
              <a:buClr>
                <a:schemeClr val="accent1"/>
              </a:buClr>
              <a:buFont typeface="Arial" panose="020B0604020202020204" pitchFamily="34" charset="0"/>
              <a:buChar char="•"/>
            </a:pPr>
            <a:r>
              <a:rPr lang="tr-TR" sz="2400" dirty="0"/>
              <a:t>Dava veya def’i; mahkemenin yetkili veya görevli olmaması ya da düzeltilebilecek bir yanlışlık yapılması yahut vaktinden önce açılmış olması nedeniyle reddedilmiş olup da o arada zamanaşımı veya hak düşürücü süre dolmuşsa, alacaklı altmış günlük ek süre içinde haklarını kullanabilir</a:t>
            </a:r>
            <a:endParaRPr lang="tr-TR" sz="2400" dirty="0">
              <a:solidFill>
                <a:schemeClr val="accent1"/>
              </a:solidFill>
            </a:endParaRPr>
          </a:p>
        </p:txBody>
      </p:sp>
    </p:spTree>
    <p:extLst>
      <p:ext uri="{BB962C8B-B14F-4D97-AF65-F5344CB8AC3E}">
        <p14:creationId xmlns:p14="http://schemas.microsoft.com/office/powerpoint/2010/main" val="349264486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solidFill>
              </a:rPr>
              <a:t>BORÇ İLİŞKİSİNDE ÖZEL DURUMLAR </a:t>
            </a:r>
            <a:br>
              <a:rPr lang="tr-TR" sz="2400" dirty="0">
                <a:solidFill>
                  <a:schemeClr val="accent5"/>
                </a:solidFill>
              </a:rPr>
            </a:br>
            <a:r>
              <a:rPr lang="tr-TR" sz="2400" dirty="0">
                <a:solidFill>
                  <a:schemeClr val="accent5"/>
                </a:solidFill>
              </a:rPr>
              <a:t>V.ZAMANAŞIMI</a:t>
            </a:r>
            <a:br>
              <a:rPr lang="tr-TR" sz="2400" dirty="0">
                <a:solidFill>
                  <a:srgbClr val="C00000"/>
                </a:solidFill>
              </a:rPr>
            </a:br>
            <a:br>
              <a:rPr lang="tr-TR" sz="2400" dirty="0">
                <a:solidFill>
                  <a:schemeClr val="accent5"/>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2086725"/>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V.ZAMANAŞIMI </a:t>
            </a:r>
          </a:p>
          <a:p>
            <a:pPr marL="0" lvl="1" algn="just">
              <a:spcBef>
                <a:spcPct val="20000"/>
              </a:spcBef>
              <a:buClr>
                <a:schemeClr val="accent1"/>
              </a:buClr>
            </a:pPr>
            <a:r>
              <a:rPr lang="tr-TR" sz="2400" b="1" dirty="0">
                <a:solidFill>
                  <a:schemeClr val="accent5"/>
                </a:solidFill>
              </a:rPr>
              <a:t>G. </a:t>
            </a:r>
            <a:r>
              <a:rPr lang="tr-TR" sz="2400" b="1" dirty="0">
                <a:solidFill>
                  <a:schemeClr val="accent1"/>
                </a:solidFill>
              </a:rPr>
              <a:t>TAŞINIR REHNİ İLE GÜVENCEYE BAĞLANMIŞ ALACAKTA</a:t>
            </a:r>
          </a:p>
          <a:p>
            <a:pPr marL="342900" lvl="1" indent="-342900">
              <a:spcBef>
                <a:spcPct val="20000"/>
              </a:spcBef>
              <a:buClr>
                <a:schemeClr val="accent1"/>
              </a:buClr>
              <a:buFont typeface="Arial" panose="020B0604020202020204" pitchFamily="34" charset="0"/>
              <a:buChar char="•"/>
            </a:pPr>
            <a:r>
              <a:rPr lang="tr-TR" sz="2400" dirty="0"/>
              <a:t>Alacağın bir taşınır </a:t>
            </a:r>
            <a:r>
              <a:rPr lang="tr-TR" sz="2400" dirty="0" err="1"/>
              <a:t>rehniyle</a:t>
            </a:r>
            <a:r>
              <a:rPr lang="tr-TR" sz="2400" dirty="0"/>
              <a:t> güvenceye bağlanmış olması, bu alacak için zamanaşımının işlemesine engel olmaz; bununla birlikte alacaklının, hakkını rehinden alma yetkisi devam ede</a:t>
            </a:r>
            <a:endParaRPr lang="tr-TR" sz="2400" dirty="0">
              <a:solidFill>
                <a:schemeClr val="accent1"/>
              </a:solidFill>
            </a:endParaRPr>
          </a:p>
        </p:txBody>
      </p:sp>
    </p:spTree>
    <p:extLst>
      <p:ext uri="{BB962C8B-B14F-4D97-AF65-F5344CB8AC3E}">
        <p14:creationId xmlns:p14="http://schemas.microsoft.com/office/powerpoint/2010/main" val="2959639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lgn="just">
              <a:spcBef>
                <a:spcPct val="20000"/>
              </a:spcBef>
              <a:buClr>
                <a:schemeClr val="accent1"/>
              </a:buClr>
            </a:pPr>
            <a:r>
              <a:rPr lang="tr-TR" sz="2400" dirty="0">
                <a:solidFill>
                  <a:schemeClr val="accent5">
                    <a:lumMod val="50000"/>
                  </a:schemeClr>
                </a:solidFill>
              </a:rPr>
              <a:t>BORÇ İLİŞKİSİNDE ÖZEL DURUMLAR </a:t>
            </a:r>
            <a:br>
              <a:rPr lang="tr-TR" sz="2400" dirty="0">
                <a:solidFill>
                  <a:schemeClr val="accent5">
                    <a:lumMod val="50000"/>
                  </a:schemeClr>
                </a:solidFill>
              </a:rPr>
            </a:br>
            <a:r>
              <a:rPr lang="tr-TR" sz="2400" dirty="0">
                <a:solidFill>
                  <a:schemeClr val="accent5">
                    <a:lumMod val="50000"/>
                  </a:schemeClr>
                </a:solidFill>
              </a:rPr>
              <a:t>II. CEZA KOŞULU, BAĞLANMA PARASI VE CAYMA PARASI</a:t>
            </a: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4801314"/>
          </a:xfrm>
          <a:prstGeom prst="rect">
            <a:avLst/>
          </a:prstGeom>
        </p:spPr>
        <p:txBody>
          <a:bodyPr wrap="square">
            <a:spAutoFit/>
          </a:bodyPr>
          <a:lstStyle/>
          <a:p>
            <a:r>
              <a:rPr lang="tr-TR" sz="2400" b="1" dirty="0">
                <a:solidFill>
                  <a:schemeClr val="accent5"/>
                </a:solidFill>
              </a:rPr>
              <a:t>II. CEZA KOŞULU, BAĞLANMA PARASI VE CAYMA</a:t>
            </a:r>
          </a:p>
          <a:p>
            <a:pPr marL="457200" indent="-457200">
              <a:buAutoNum type="alphaUcPeriod"/>
            </a:pPr>
            <a:r>
              <a:rPr lang="tr-TR" sz="2400" b="1" dirty="0">
                <a:solidFill>
                  <a:schemeClr val="accent5"/>
                </a:solidFill>
              </a:rPr>
              <a:t>CEZA KOŞULU</a:t>
            </a:r>
          </a:p>
          <a:p>
            <a:pPr fontAlgn="base"/>
            <a:r>
              <a:rPr lang="tr-TR" b="1" dirty="0"/>
              <a:t>Cezai şartın üç türü vardır:</a:t>
            </a:r>
            <a:endParaRPr lang="tr-TR" dirty="0"/>
          </a:p>
          <a:p>
            <a:pPr fontAlgn="base"/>
            <a:r>
              <a:rPr lang="tr-TR" b="1" dirty="0"/>
              <a:t>1) Seçimlik cezai şart:</a:t>
            </a:r>
            <a:r>
              <a:rPr lang="tr-TR" dirty="0"/>
              <a:t> Cezai şart; borcun hiç veya gereği gibi ifa edilmemesi durumunda ödenmek üzere konulmuş ise aksi kararlaştırılmamış olduğu takdirde alacaklı ya borcun ifasını veya cezai şartın ödenmesini isteyebilir.</a:t>
            </a:r>
          </a:p>
          <a:p>
            <a:pPr fontAlgn="base"/>
            <a:r>
              <a:rPr lang="tr-TR" b="1" dirty="0"/>
              <a:t>2) İfaya eklenen cezai şart:</a:t>
            </a:r>
            <a:r>
              <a:rPr lang="tr-TR" dirty="0"/>
              <a:t> Cezai şart; borcun zamanında ve belirlenen yerde ifa edilmemesi halinde ödenmek üzere konulmuş ise aksi kararlaştırılmamış olduğu takdirde alacaklı hem borcun aynen ifasını hem de cezai şartın ödenmesini birlikte talep edebilir. Fakat alacaklı bu hakkından feragat etmiş veya bir çekince ileri sürmeksizin yalnızca ifayı kabul etmişse, cezai şartı talep etmekten vazgeçmiş kabul edilir.</a:t>
            </a:r>
          </a:p>
          <a:p>
            <a:pPr fontAlgn="base"/>
            <a:r>
              <a:rPr lang="tr-TR" b="1" dirty="0"/>
              <a:t>3) Dönme cezai şartı:</a:t>
            </a:r>
            <a:r>
              <a:rPr lang="tr-TR" dirty="0"/>
              <a:t> Alacaklı bu cezai şartta sadece cezai şartı talep edebilir. Borçlu cezai şartın sözleşmeden dönme için kararlaştırılmış olduğunu ispat ederek ve de cezai şartı ödeyerek sözleşmeden dönebilir.</a:t>
            </a:r>
          </a:p>
          <a:p>
            <a:endParaRPr lang="tr-TR" sz="2400" b="1" dirty="0">
              <a:solidFill>
                <a:schemeClr val="accent5"/>
              </a:solidFill>
            </a:endParaRPr>
          </a:p>
          <a:p>
            <a:pPr marL="285750" indent="-285750">
              <a:buFont typeface="Arial" panose="020B0604020202020204" pitchFamily="34" charset="0"/>
              <a:buChar char="•"/>
            </a:pPr>
            <a:endParaRPr lang="tr-TR" dirty="0"/>
          </a:p>
        </p:txBody>
      </p:sp>
    </p:spTree>
    <p:extLst>
      <p:ext uri="{BB962C8B-B14F-4D97-AF65-F5344CB8AC3E}">
        <p14:creationId xmlns:p14="http://schemas.microsoft.com/office/powerpoint/2010/main" val="11821744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solidFill>
              </a:rPr>
              <a:t>BORÇ İLİŞKİSİNDE ÖZEL DURUMLAR </a:t>
            </a:r>
            <a:br>
              <a:rPr lang="tr-TR" sz="2400" dirty="0">
                <a:solidFill>
                  <a:schemeClr val="accent5"/>
                </a:solidFill>
              </a:rPr>
            </a:br>
            <a:r>
              <a:rPr lang="tr-TR" sz="2400" dirty="0">
                <a:solidFill>
                  <a:schemeClr val="accent5"/>
                </a:solidFill>
              </a:rPr>
              <a:t>V.ZAMANAŞIMI</a:t>
            </a:r>
            <a:br>
              <a:rPr lang="tr-TR" sz="2400" dirty="0">
                <a:solidFill>
                  <a:srgbClr val="C00000"/>
                </a:solidFill>
              </a:rPr>
            </a:br>
            <a:br>
              <a:rPr lang="tr-TR" sz="2400" dirty="0">
                <a:solidFill>
                  <a:schemeClr val="accent5"/>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2973122"/>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V.ZAMANAŞIMI </a:t>
            </a:r>
          </a:p>
          <a:p>
            <a:pPr marL="0" lvl="1" algn="just">
              <a:spcBef>
                <a:spcPct val="20000"/>
              </a:spcBef>
              <a:buClr>
                <a:schemeClr val="accent1"/>
              </a:buClr>
            </a:pPr>
            <a:r>
              <a:rPr lang="tr-TR" sz="2400" b="1" dirty="0">
                <a:solidFill>
                  <a:schemeClr val="accent5"/>
                </a:solidFill>
              </a:rPr>
              <a:t>H. ZAMANAŞIMINDAN FERAGAT</a:t>
            </a:r>
            <a:endParaRPr lang="tr-TR" sz="2400" b="1" dirty="0">
              <a:solidFill>
                <a:schemeClr val="accent1"/>
              </a:solidFill>
            </a:endParaRPr>
          </a:p>
          <a:p>
            <a:pPr marL="342900" lvl="1" indent="-342900">
              <a:spcBef>
                <a:spcPct val="20000"/>
              </a:spcBef>
              <a:buClr>
                <a:schemeClr val="accent1"/>
              </a:buClr>
              <a:buFont typeface="Arial" panose="020B0604020202020204" pitchFamily="34" charset="0"/>
              <a:buChar char="•"/>
            </a:pPr>
            <a:r>
              <a:rPr lang="tr-TR" sz="2400" dirty="0"/>
              <a:t>Zamanaşımından önceden feragat edilemez. Müteselsil borçlulardan birinin feragat etmiş olması, diğerlerine karşı ileri sürülemez. </a:t>
            </a:r>
          </a:p>
          <a:p>
            <a:pPr marL="342900" lvl="1" indent="-342900">
              <a:spcBef>
                <a:spcPct val="20000"/>
              </a:spcBef>
              <a:buClr>
                <a:schemeClr val="accent1"/>
              </a:buClr>
              <a:buFont typeface="Arial" panose="020B0604020202020204" pitchFamily="34" charset="0"/>
              <a:buChar char="•"/>
            </a:pPr>
            <a:r>
              <a:rPr lang="tr-TR" sz="2400" dirty="0"/>
              <a:t>Bölünemez bir borcun borçlularından birinin feragat etmiş olması durumunda da aynı hüküm uygulanır.</a:t>
            </a:r>
          </a:p>
          <a:p>
            <a:pPr marL="342900" lvl="1" indent="-342900">
              <a:spcBef>
                <a:spcPct val="20000"/>
              </a:spcBef>
              <a:buClr>
                <a:schemeClr val="accent1"/>
              </a:buClr>
              <a:buFont typeface="Arial" panose="020B0604020202020204" pitchFamily="34" charset="0"/>
              <a:buChar char="•"/>
            </a:pPr>
            <a:r>
              <a:rPr lang="tr-TR" sz="2400" dirty="0"/>
              <a:t>Asıl borçlunun feragati de kefile karşı ileri sürülemez</a:t>
            </a:r>
            <a:endParaRPr lang="tr-TR" sz="2400" dirty="0">
              <a:solidFill>
                <a:schemeClr val="accent1"/>
              </a:solidFill>
            </a:endParaRPr>
          </a:p>
        </p:txBody>
      </p:sp>
    </p:spTree>
    <p:extLst>
      <p:ext uri="{BB962C8B-B14F-4D97-AF65-F5344CB8AC3E}">
        <p14:creationId xmlns:p14="http://schemas.microsoft.com/office/powerpoint/2010/main" val="170985389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solidFill>
              </a:rPr>
              <a:t>BORÇ İLİŞKİSİNDE ÖZEL DURUMLAR </a:t>
            </a:r>
            <a:br>
              <a:rPr lang="tr-TR" sz="2400" dirty="0">
                <a:solidFill>
                  <a:schemeClr val="accent5"/>
                </a:solidFill>
              </a:rPr>
            </a:br>
            <a:r>
              <a:rPr lang="tr-TR" sz="2400" dirty="0">
                <a:solidFill>
                  <a:schemeClr val="accent5"/>
                </a:solidFill>
              </a:rPr>
              <a:t>V.ZAMANAŞIMI</a:t>
            </a:r>
            <a:br>
              <a:rPr lang="tr-TR" sz="2400" dirty="0">
                <a:solidFill>
                  <a:srgbClr val="C00000"/>
                </a:solidFill>
              </a:rPr>
            </a:br>
            <a:br>
              <a:rPr lang="tr-TR" sz="2400" dirty="0">
                <a:solidFill>
                  <a:schemeClr val="accent5"/>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2160591"/>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V.ZAMANAŞIMI </a:t>
            </a:r>
          </a:p>
          <a:p>
            <a:pPr marL="514350" lvl="1" indent="-514350" algn="just">
              <a:spcBef>
                <a:spcPct val="20000"/>
              </a:spcBef>
              <a:buClr>
                <a:schemeClr val="accent1"/>
              </a:buClr>
              <a:buAutoNum type="romanUcPeriod"/>
            </a:pPr>
            <a:r>
              <a:rPr lang="tr-TR" sz="2400" dirty="0">
                <a:solidFill>
                  <a:schemeClr val="accent1"/>
                </a:solidFill>
              </a:rPr>
              <a:t>İLERİ SÜRÜLMESİ </a:t>
            </a:r>
          </a:p>
          <a:p>
            <a:pPr marL="0" lvl="1" algn="just">
              <a:spcBef>
                <a:spcPct val="20000"/>
              </a:spcBef>
              <a:buClr>
                <a:schemeClr val="accent1"/>
              </a:buClr>
            </a:pPr>
            <a:r>
              <a:rPr lang="tr-TR" sz="2400" dirty="0"/>
              <a:t>Zamanaşımı ileri sürülmedikçe, hâkim bunu kendiliğinden göz önüne alamaz.</a:t>
            </a:r>
            <a:r>
              <a:rPr lang="tr-TR" sz="2400" b="1" dirty="0">
                <a:solidFill>
                  <a:schemeClr val="accent5"/>
                </a:solidFill>
              </a:rPr>
              <a:t> </a:t>
            </a:r>
          </a:p>
          <a:p>
            <a:pPr marL="0" lvl="1" algn="just">
              <a:spcBef>
                <a:spcPct val="20000"/>
              </a:spcBef>
              <a:buClr>
                <a:schemeClr val="accent1"/>
              </a:buClr>
            </a:pPr>
            <a:endParaRPr lang="tr-TR" sz="2400" b="1" dirty="0">
              <a:solidFill>
                <a:schemeClr val="accent1"/>
              </a:solidFill>
            </a:endParaRPr>
          </a:p>
        </p:txBody>
      </p:sp>
    </p:spTree>
    <p:extLst>
      <p:ext uri="{BB962C8B-B14F-4D97-AF65-F5344CB8AC3E}">
        <p14:creationId xmlns:p14="http://schemas.microsoft.com/office/powerpoint/2010/main" val="2983828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lgn="just">
              <a:spcBef>
                <a:spcPct val="20000"/>
              </a:spcBef>
              <a:buClr>
                <a:schemeClr val="accent1"/>
              </a:buClr>
            </a:pPr>
            <a:r>
              <a:rPr lang="tr-TR" sz="2400" dirty="0">
                <a:solidFill>
                  <a:schemeClr val="accent5">
                    <a:lumMod val="50000"/>
                  </a:schemeClr>
                </a:solidFill>
              </a:rPr>
              <a:t>BORÇ İLİŞKİSİNDE ÖZEL DURUMLAR </a:t>
            </a:r>
            <a:br>
              <a:rPr lang="tr-TR" sz="2400" dirty="0">
                <a:solidFill>
                  <a:schemeClr val="accent5">
                    <a:lumMod val="50000"/>
                  </a:schemeClr>
                </a:solidFill>
              </a:rPr>
            </a:br>
            <a:r>
              <a:rPr lang="tr-TR" sz="2400" dirty="0">
                <a:solidFill>
                  <a:schemeClr val="accent5">
                    <a:lumMod val="50000"/>
                  </a:schemeClr>
                </a:solidFill>
              </a:rPr>
              <a:t>II. CEZA KOŞULU, BAĞLANMA PARASI VE CAYMA PARASI</a:t>
            </a: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4247317"/>
          </a:xfrm>
          <a:prstGeom prst="rect">
            <a:avLst/>
          </a:prstGeom>
        </p:spPr>
        <p:txBody>
          <a:bodyPr wrap="square">
            <a:spAutoFit/>
          </a:bodyPr>
          <a:lstStyle/>
          <a:p>
            <a:r>
              <a:rPr lang="tr-TR" sz="2400" b="1" dirty="0">
                <a:solidFill>
                  <a:schemeClr val="accent5"/>
                </a:solidFill>
              </a:rPr>
              <a:t>II. CEZA KOŞULU, BAĞLANMA PARASI VE CAYMA</a:t>
            </a:r>
          </a:p>
          <a:p>
            <a:pPr marL="457200" indent="-457200">
              <a:buAutoNum type="alphaUcPeriod"/>
            </a:pPr>
            <a:r>
              <a:rPr lang="tr-TR" sz="2400" b="1" dirty="0">
                <a:solidFill>
                  <a:schemeClr val="accent5"/>
                </a:solidFill>
              </a:rPr>
              <a:t>CEZA KOŞULU</a:t>
            </a:r>
          </a:p>
          <a:p>
            <a:r>
              <a:rPr lang="tr-TR" sz="2400" b="1" dirty="0">
                <a:solidFill>
                  <a:schemeClr val="accent5"/>
                </a:solidFill>
              </a:rPr>
              <a:t>a.  Cezai şartın hükümleri</a:t>
            </a:r>
            <a:r>
              <a:rPr lang="tr-TR" b="1" dirty="0">
                <a:solidFill>
                  <a:schemeClr val="accent5"/>
                </a:solidFill>
              </a:rPr>
              <a:t>: </a:t>
            </a:r>
          </a:p>
          <a:p>
            <a:pPr marL="342900" indent="-342900">
              <a:buFont typeface="Arial" panose="020B0604020202020204" pitchFamily="34" charset="0"/>
              <a:buChar char="•"/>
            </a:pPr>
            <a:r>
              <a:rPr lang="tr-TR" dirty="0"/>
              <a:t>Cezai şartın talep edilebilmesi için öncelikle asıl borcun muaccel olması (vadesinin gelmiş olması) gerekir. Ayrıca asıl borcun hiç veya gereği gibi veya zamanında veya belirlenen yerde ifa edilememiş olması gerekir. Fakat borcun hiç veya gereği gibi yerine getirilmemesi borçluya yükletilemeyen sebeplerden meydana gelmişse cezai şart ödenmesi gerekmez. Cezai şartın miktarını taraflar diledikleri gibi belirleyebilirler. Fakat hakim aşırı (fahiş) gördüğü cezai şartı indirmekle yükümlüdür. Bu kural tacirler arasında prensip olarak geçerli değildir. Cezai şartın şartları gerçekleşince alacaklı, hiçbir zarara uğramamış olsa bile bu cezai şartın ödenmesini isteyebilir.</a:t>
            </a:r>
          </a:p>
          <a:p>
            <a:pPr marL="342900" indent="-342900">
              <a:buFont typeface="Arial" panose="020B0604020202020204" pitchFamily="34" charset="0"/>
              <a:buChar char="•"/>
            </a:pPr>
            <a:r>
              <a:rPr lang="tr-TR" dirty="0"/>
              <a:t>Alacaklı cezai şart miktarından daha fazla bir zarara uğrarsa, uğradığı bu zararı borçlunun kusurunu  ispat ederek talep edebilir.</a:t>
            </a:r>
            <a:endParaRPr lang="tr-TR" sz="2400" b="1" dirty="0">
              <a:solidFill>
                <a:schemeClr val="accent5"/>
              </a:solidFill>
            </a:endParaRPr>
          </a:p>
          <a:p>
            <a:pPr marL="285750" indent="-285750">
              <a:buFont typeface="Arial" panose="020B0604020202020204" pitchFamily="34" charset="0"/>
              <a:buChar char="•"/>
            </a:pPr>
            <a:endParaRPr lang="tr-TR" dirty="0"/>
          </a:p>
        </p:txBody>
      </p:sp>
    </p:spTree>
    <p:extLst>
      <p:ext uri="{BB962C8B-B14F-4D97-AF65-F5344CB8AC3E}">
        <p14:creationId xmlns:p14="http://schemas.microsoft.com/office/powerpoint/2010/main" val="1015791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lgn="just">
              <a:spcBef>
                <a:spcPct val="20000"/>
              </a:spcBef>
              <a:buClr>
                <a:schemeClr val="accent1"/>
              </a:buClr>
            </a:pPr>
            <a:r>
              <a:rPr lang="tr-TR" sz="2400" dirty="0">
                <a:solidFill>
                  <a:schemeClr val="accent5">
                    <a:lumMod val="50000"/>
                  </a:schemeClr>
                </a:solidFill>
              </a:rPr>
              <a:t>BORÇ İLİŞKİSİNDE ÖZEL DURUMLAR </a:t>
            </a:r>
            <a:br>
              <a:rPr lang="tr-TR" sz="2400" dirty="0">
                <a:solidFill>
                  <a:schemeClr val="accent5">
                    <a:lumMod val="50000"/>
                  </a:schemeClr>
                </a:solidFill>
              </a:rPr>
            </a:br>
            <a:r>
              <a:rPr lang="tr-TR" sz="2400" dirty="0">
                <a:solidFill>
                  <a:schemeClr val="accent5">
                    <a:lumMod val="50000"/>
                  </a:schemeClr>
                </a:solidFill>
              </a:rPr>
              <a:t>II. CEZA KOŞULU, BAĞLANMA PARASI VE CAYMA PARASI</a:t>
            </a: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3323987"/>
          </a:xfrm>
          <a:prstGeom prst="rect">
            <a:avLst/>
          </a:prstGeom>
        </p:spPr>
        <p:txBody>
          <a:bodyPr wrap="square">
            <a:spAutoFit/>
          </a:bodyPr>
          <a:lstStyle/>
          <a:p>
            <a:r>
              <a:rPr lang="tr-TR" sz="2400" b="1" dirty="0">
                <a:solidFill>
                  <a:schemeClr val="accent5"/>
                </a:solidFill>
              </a:rPr>
              <a:t>II. CEZA KOŞULU, BAĞLANMA PARASI VE CAYMA</a:t>
            </a:r>
          </a:p>
          <a:p>
            <a:r>
              <a:rPr lang="tr-TR" sz="2400" b="1" dirty="0">
                <a:solidFill>
                  <a:schemeClr val="accent5"/>
                </a:solidFill>
              </a:rPr>
              <a:t>B.  BAĞLANMA PARASI</a:t>
            </a:r>
          </a:p>
          <a:p>
            <a:pPr marL="342900" indent="-342900">
              <a:buFont typeface="Arial" panose="020B0604020202020204" pitchFamily="34" charset="0"/>
              <a:buChar char="•"/>
            </a:pPr>
            <a:r>
              <a:rPr lang="tr-TR" dirty="0"/>
              <a:t>Taraflar arasında bir sözleşmenin yapılmış olduğunun teyidi amacıyla taraflardan birinin diğerine verdiği bir miktar para veya menkul bir </a:t>
            </a:r>
            <a:r>
              <a:rPr lang="tr-TR" dirty="0" err="1"/>
              <a:t>maldır.Kanuna</a:t>
            </a:r>
            <a:r>
              <a:rPr lang="tr-TR" dirty="0"/>
              <a:t> göre aksine bir yerel adet veya sözleşme olmadıkça yoksa pey akçesi alan onu alacağına mahsup etmeyerek ona sahip olabilir. Fakat ülkemizde pey akçesi alan tarafın onu alacağından mahsup edeceği (düşeceği) kabul edilir.</a:t>
            </a:r>
          </a:p>
          <a:p>
            <a:pPr marL="342900" indent="-342900">
              <a:buFont typeface="Arial" panose="020B0604020202020204" pitchFamily="34" charset="0"/>
              <a:buChar char="•"/>
            </a:pPr>
            <a:r>
              <a:rPr lang="tr-TR" dirty="0"/>
              <a:t>Sözleşme yapılırken bir kimsenin vermiş olduğu bir miktar para, cayma parası olarak değil sözleşmenin yapıldığına kanıt olarak verilmiş sayılır. </a:t>
            </a:r>
          </a:p>
          <a:p>
            <a:pPr marL="342900" indent="-342900">
              <a:buFont typeface="Arial" panose="020B0604020202020204" pitchFamily="34" charset="0"/>
              <a:buChar char="•"/>
            </a:pPr>
            <a:r>
              <a:rPr lang="tr-TR" dirty="0"/>
              <a:t>Aksine sözleşme veya yerel âdet olmadıkça, bağlanma parası esas alacaktan düşülür.</a:t>
            </a:r>
          </a:p>
          <a:p>
            <a:pPr marL="342900" indent="-342900">
              <a:buFont typeface="Arial" panose="020B0604020202020204" pitchFamily="34" charset="0"/>
              <a:buChar char="•"/>
            </a:pPr>
            <a:endParaRPr lang="tr-TR" dirty="0"/>
          </a:p>
        </p:txBody>
      </p:sp>
    </p:spTree>
    <p:extLst>
      <p:ext uri="{BB962C8B-B14F-4D97-AF65-F5344CB8AC3E}">
        <p14:creationId xmlns:p14="http://schemas.microsoft.com/office/powerpoint/2010/main" val="2611289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lgn="just">
              <a:spcBef>
                <a:spcPct val="20000"/>
              </a:spcBef>
              <a:buClr>
                <a:schemeClr val="accent1"/>
              </a:buClr>
            </a:pPr>
            <a:r>
              <a:rPr lang="tr-TR" sz="2400" dirty="0">
                <a:solidFill>
                  <a:schemeClr val="accent5">
                    <a:lumMod val="50000"/>
                  </a:schemeClr>
                </a:solidFill>
              </a:rPr>
              <a:t>BORÇ İLİŞKİSİNDE ÖZEL DURUMLAR </a:t>
            </a:r>
            <a:br>
              <a:rPr lang="tr-TR" sz="2400" dirty="0">
                <a:solidFill>
                  <a:schemeClr val="accent5">
                    <a:lumMod val="50000"/>
                  </a:schemeClr>
                </a:solidFill>
              </a:rPr>
            </a:br>
            <a:r>
              <a:rPr lang="tr-TR" sz="2400" dirty="0">
                <a:solidFill>
                  <a:schemeClr val="accent5">
                    <a:lumMod val="50000"/>
                  </a:schemeClr>
                </a:solidFill>
              </a:rPr>
              <a:t>II. CEZA KOŞULU, BAĞLANMA PARASI VE CAYMA PARASI</a:t>
            </a: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3877985"/>
          </a:xfrm>
          <a:prstGeom prst="rect">
            <a:avLst/>
          </a:prstGeom>
        </p:spPr>
        <p:txBody>
          <a:bodyPr wrap="square">
            <a:spAutoFit/>
          </a:bodyPr>
          <a:lstStyle/>
          <a:p>
            <a:r>
              <a:rPr lang="tr-TR" sz="2400" b="1" dirty="0">
                <a:solidFill>
                  <a:schemeClr val="accent5"/>
                </a:solidFill>
              </a:rPr>
              <a:t>II. CEZA KOŞULU, BAĞLANMA PARASI VE CAYMA</a:t>
            </a:r>
          </a:p>
          <a:p>
            <a:r>
              <a:rPr lang="tr-TR" sz="2400" b="1" dirty="0">
                <a:solidFill>
                  <a:schemeClr val="accent5"/>
                </a:solidFill>
              </a:rPr>
              <a:t>C.  CAYMA PARASI</a:t>
            </a:r>
          </a:p>
          <a:p>
            <a:pPr marL="342900" indent="-342900">
              <a:buFont typeface="Arial" panose="020B0604020202020204" pitchFamily="34" charset="0"/>
              <a:buChar char="•"/>
            </a:pPr>
            <a:r>
              <a:rPr lang="tr-TR" sz="2000" dirty="0"/>
              <a:t>Sözleşmenin yapıldığı sırada bir tarafın diğerine verdiği ve onu alan kişiye bırakmak suretiyle, veren tarafa, dilediği zaman sözleşmeden serbestçe dönme hakkı sağlayan bir miktar paradır. Pişmanlık akçesi </a:t>
            </a:r>
            <a:r>
              <a:rPr lang="tr-TR" sz="2000" b="1" dirty="0"/>
              <a:t>cayma tazminatı, zamanı rücu </a:t>
            </a:r>
            <a:r>
              <a:rPr lang="tr-TR" sz="2000" dirty="0"/>
              <a:t>diye de bilinir. Pişmanlık akçesini veren taraf sözleşmeden dönerse verdiğini karşı tarafa bırakır. Pişmanlık akçesini alan taraf sözleşmeden dönerse aldığının iki katını verir.</a:t>
            </a:r>
          </a:p>
          <a:p>
            <a:pPr marL="342900" indent="-342900">
              <a:buFont typeface="Arial" panose="020B0604020202020204" pitchFamily="34" charset="0"/>
              <a:buChar char="•"/>
            </a:pPr>
            <a:r>
              <a:rPr lang="tr-TR" sz="2000" dirty="0"/>
              <a:t>Cayma parası kararlaştırılmışsa, taraflardan her biri sözleşmeden caymaya yetkili sayılır; bu durumda parayı vermiş olan cayarsa verdiğini bırakır; almış olan cayarsa aldığının iki katını geri verir.</a:t>
            </a:r>
          </a:p>
          <a:p>
            <a:pPr marL="342900" indent="-342900">
              <a:buFont typeface="Arial" panose="020B0604020202020204" pitchFamily="34" charset="0"/>
              <a:buChar char="•"/>
            </a:pPr>
            <a:endParaRPr lang="tr-TR" dirty="0"/>
          </a:p>
        </p:txBody>
      </p:sp>
    </p:spTree>
    <p:extLst>
      <p:ext uri="{BB962C8B-B14F-4D97-AF65-F5344CB8AC3E}">
        <p14:creationId xmlns:p14="http://schemas.microsoft.com/office/powerpoint/2010/main" val="34323254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lvl="1" algn="just">
              <a:spcBef>
                <a:spcPct val="20000"/>
              </a:spcBef>
              <a:buClr>
                <a:schemeClr val="accent1"/>
              </a:buClr>
            </a:pPr>
            <a:r>
              <a:rPr lang="tr-TR" sz="2400" dirty="0">
                <a:solidFill>
                  <a:schemeClr val="accent5">
                    <a:lumMod val="50000"/>
                  </a:schemeClr>
                </a:solidFill>
              </a:rPr>
              <a:t>BORÇ İLİŞKİSİNDE ÖZEL DURUMLAR </a:t>
            </a:r>
            <a:br>
              <a:rPr lang="tr-TR" sz="2400" dirty="0">
                <a:solidFill>
                  <a:schemeClr val="accent5">
                    <a:lumMod val="50000"/>
                  </a:schemeClr>
                </a:solidFill>
              </a:rPr>
            </a:br>
            <a:r>
              <a:rPr lang="tr-TR" sz="2400" dirty="0">
                <a:solidFill>
                  <a:schemeClr val="accent5"/>
                </a:solidFill>
              </a:rPr>
              <a:t>III. BORÇ İLİŞKİLERİNDE TARAF DEĞİŞİKLİKLERİ</a:t>
            </a:r>
            <a:br>
              <a:rPr lang="tr-TR" sz="2400" dirty="0">
                <a:solidFill>
                  <a:schemeClr val="accent5"/>
                </a:solidFill>
              </a:rPr>
            </a:br>
            <a:br>
              <a:rPr lang="tr-TR" sz="2400" dirty="0">
                <a:solidFill>
                  <a:schemeClr val="accent5">
                    <a:lumMod val="50000"/>
                  </a:schemeClr>
                </a:solidFill>
              </a:rPr>
            </a:b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3354765"/>
          </a:xfrm>
          <a:prstGeom prst="rect">
            <a:avLst/>
          </a:prstGeom>
        </p:spPr>
        <p:txBody>
          <a:bodyPr wrap="square">
            <a:spAutoFit/>
          </a:bodyPr>
          <a:lstStyle/>
          <a:p>
            <a:pPr marL="0" lvl="1" algn="just">
              <a:spcBef>
                <a:spcPct val="20000"/>
              </a:spcBef>
              <a:buClr>
                <a:schemeClr val="accent1"/>
              </a:buClr>
            </a:pPr>
            <a:r>
              <a:rPr lang="tr-TR" sz="2400" b="1" dirty="0">
                <a:solidFill>
                  <a:schemeClr val="accent5"/>
                </a:solidFill>
              </a:rPr>
              <a:t> </a:t>
            </a:r>
            <a:r>
              <a:rPr lang="tr-TR" sz="2400" b="1" dirty="0">
                <a:solidFill>
                  <a:schemeClr val="accent5"/>
                </a:solidFill>
                <a:latin typeface="Arial" panose="020B0604020202020204" pitchFamily="34" charset="0"/>
                <a:cs typeface="Arial" panose="020B0604020202020204" pitchFamily="34" charset="0"/>
              </a:rPr>
              <a:t>III. BORÇ İLİŞKİLERİNDE TARAF DEĞİŞİKLİKLERİ</a:t>
            </a:r>
          </a:p>
          <a:p>
            <a:pPr marL="457200" indent="-457200">
              <a:buAutoNum type="alphaUcPeriod"/>
            </a:pPr>
            <a:r>
              <a:rPr lang="tr-TR" sz="2400" b="1" dirty="0">
                <a:solidFill>
                  <a:schemeClr val="accent5"/>
                </a:solidFill>
              </a:rPr>
              <a:t>ALACAĞIN DEVRİ</a:t>
            </a:r>
          </a:p>
          <a:p>
            <a:r>
              <a:rPr lang="tr-TR" sz="2400" b="1" dirty="0">
                <a:solidFill>
                  <a:schemeClr val="accent5"/>
                </a:solidFill>
              </a:rPr>
              <a:t>a. İradi Devir ve Şekli</a:t>
            </a:r>
          </a:p>
          <a:p>
            <a:pPr marL="285750" indent="-285750" algn="just">
              <a:buFont typeface="Arial" panose="020B0604020202020204" pitchFamily="34" charset="0"/>
              <a:buChar char="•"/>
            </a:pPr>
            <a:r>
              <a:rPr lang="tr-TR" sz="2000" dirty="0"/>
              <a:t>Kanun, sözleşme veya işin niteliği engel olmadıkça alacaklı, borçlunun rızasını aramaksızın alacağını üçüncü bir kişiye devredebilir. Borçlu, devir yasağı içermeyen yazılı bir borç tanımasına güvenerek alacağı devralmış olan üçüncü kişiye karşı, alacağın devredilemeyeceğinin kararlaştırılmış bulunduğu savunmasını ileri süremez.</a:t>
            </a:r>
          </a:p>
          <a:p>
            <a:pPr marL="285750" indent="-285750" algn="just">
              <a:buFont typeface="Arial" panose="020B0604020202020204" pitchFamily="34" charset="0"/>
              <a:buChar char="•"/>
            </a:pPr>
            <a:r>
              <a:rPr lang="tr-TR" sz="2000" dirty="0"/>
              <a:t>Alacağın devrinin geçerliliği, yazılı şekilde yapılmış olmasına bağlıdır. Alacağın devri sözü verme, şekle bağlı değildir. </a:t>
            </a:r>
          </a:p>
        </p:txBody>
      </p:sp>
    </p:spTree>
    <p:extLst>
      <p:ext uri="{BB962C8B-B14F-4D97-AF65-F5344CB8AC3E}">
        <p14:creationId xmlns:p14="http://schemas.microsoft.com/office/powerpoint/2010/main" val="5224499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13246</TotalTime>
  <Words>4655</Words>
  <Application>Microsoft Office PowerPoint</Application>
  <PresentationFormat>Ekran Gösterisi (4:3)</PresentationFormat>
  <Paragraphs>308</Paragraphs>
  <Slides>51</Slides>
  <Notes>0</Notes>
  <HiddenSlides>0</HiddenSlides>
  <MMClips>0</MMClips>
  <ScaleCrop>false</ScaleCrop>
  <HeadingPairs>
    <vt:vector size="6" baseType="variant">
      <vt:variant>
        <vt:lpstr>Kullanılan Yazı Tipleri</vt:lpstr>
      </vt:variant>
      <vt:variant>
        <vt:i4>3</vt:i4>
      </vt:variant>
      <vt:variant>
        <vt:lpstr>Tema</vt:lpstr>
      </vt:variant>
      <vt:variant>
        <vt:i4>3</vt:i4>
      </vt:variant>
      <vt:variant>
        <vt:lpstr>Slayt Başlıkları</vt:lpstr>
      </vt:variant>
      <vt:variant>
        <vt:i4>51</vt:i4>
      </vt:variant>
    </vt:vector>
  </HeadingPairs>
  <TitlesOfParts>
    <vt:vector size="57" baseType="lpstr">
      <vt:lpstr>Arial</vt:lpstr>
      <vt:lpstr>Calibri</vt:lpstr>
      <vt:lpstr>Wingdings</vt:lpstr>
      <vt:lpstr>ekonomi</vt:lpstr>
      <vt:lpstr>1_Rics</vt:lpstr>
      <vt:lpstr>h.t.</vt:lpstr>
      <vt:lpstr>PowerPoint Sunusu</vt:lpstr>
      <vt:lpstr>PowerPoint Sunusu</vt:lpstr>
      <vt:lpstr>BORÇ İLİŞKİSİNDE ÖZEL DURUMLAR    I. ŞARTA BAĞLI BORÇLAR     </vt:lpstr>
      <vt:lpstr>BORÇ İLİŞKİSİNDE ÖZEL DURUMLAR  II. CEZA KOŞULU, BAĞLANMA PARASI VE CAYMA PARASI     </vt:lpstr>
      <vt:lpstr>BORÇ İLİŞKİSİNDE ÖZEL DURUMLAR  II. CEZA KOŞULU, BAĞLANMA PARASI VE CAYMA PARASI     </vt:lpstr>
      <vt:lpstr>BORÇ İLİŞKİSİNDE ÖZEL DURUMLAR  II. CEZA KOŞULU, BAĞLANMA PARASI VE CAYMA PARASI     </vt:lpstr>
      <vt:lpstr>BORÇ İLİŞKİSİNDE ÖZEL DURUMLAR  II. CEZA KOŞULU, BAĞLANMA PARASI VE CAYMA PARASI     </vt:lpstr>
      <vt:lpstr>BORÇ İLİŞKİSİNDE ÖZEL DURUMLAR  II. CEZA KOŞULU, BAĞLANMA PARASI VE CAYMA PARASI     </vt:lpstr>
      <vt:lpstr>BORÇ İLİŞKİSİNDE ÖZEL DURUMLAR  III. BORÇ İLİŞKİLERİNDE TARAF DEĞİŞİKLİKLERİ      </vt:lpstr>
      <vt:lpstr>BORÇ İLİŞKİSİNDE ÖZEL DURUMLAR  III. BORÇ İLİŞKİLERİNDE TARAF DEĞİŞİKLİKLERİ      </vt:lpstr>
      <vt:lpstr>BORÇ İLİŞKİSİNDE ÖZEL DURUMLAR  III. BORÇ İLİŞKİLERİNDE TARAF DEĞİŞİKLİKLERİ      </vt:lpstr>
      <vt:lpstr>BORÇ İLİŞKİSİNDE ÖZEL DURUMLAR  III. BORÇ İLİŞKİLERİNDE TARAF DEĞİŞİKLİKLERİ      </vt:lpstr>
      <vt:lpstr>BORÇ İLİŞKİSİNDE ÖZEL DURUMLAR  III. BORÇ İLİŞKİLERİNDE TARAF DEĞİŞİKLİKLERİ      </vt:lpstr>
      <vt:lpstr>BORÇ İLİŞKİSİNDE ÖZEL DURUMLAR  III. BORÇ İLİŞKİLERİNDE TARAF DEĞİŞİKLİKLERİ      </vt:lpstr>
      <vt:lpstr>BORÇ İLİŞKİSİNDE ÖZEL DURUMLAR  III. BORÇ İLİŞKİLERİNDE TARAF DEĞİŞİKLİKLERİ      </vt:lpstr>
      <vt:lpstr>BORÇ İLİŞKİSİNDE ÖZEL DURUMLAR  III. BORÇ İLİŞKİLERİNDE TARAF DEĞİŞİKLİKLERİ      </vt:lpstr>
      <vt:lpstr>BORÇ İLİŞKİSİNDE ÖZEL DURUMLAR  III. BORÇ İLİŞKİLERİNDE TARAF DEĞİŞİKLİKLERİ      </vt:lpstr>
      <vt:lpstr>BORÇ İLİŞKİSİNDE ÖZEL DURUMLAR  III. BORÇ İLİŞKİLERİNDE TARAF DEĞİŞİKLİKLERİ      </vt:lpstr>
      <vt:lpstr>BORÇ İLİŞKİSİNDE ÖZEL DURUMLAR  III. BORÇ İLİŞKİLERİNDE TARAF DEĞİŞİKLİKLERİ      </vt:lpstr>
      <vt:lpstr>BORÇ İLİŞKİSİNDE ÖZEL DURUMLAR  III. BORÇ İLİŞKİLERİNDE TARAF DEĞİŞİKLİKLERİ      </vt:lpstr>
      <vt:lpstr>BORÇ İLİŞKİSİNDE ÖZEL DURUMLAR  III. BORÇ İLİŞKİLERİNDE TARAF DEĞİŞİKLİKLERİ      </vt:lpstr>
      <vt:lpstr>BORÇ İLİŞKİSİNDE ÖZEL DURUMLAR  III. BORÇ İLİŞKİLERİNDE TARAF DEĞİŞİKLİKLERİ      </vt:lpstr>
      <vt:lpstr>BORÇ İLİŞKİSİNDE ÖZEL DURUMLAR  III. BORÇ İLİŞKİLERİNDE TARAF DEĞİŞİKLİKLERİ      </vt:lpstr>
      <vt:lpstr>BORÇ İLİŞKİSİNDE ÖZEL DURUMLAR  III. BORÇ İLİŞKİLERİNDE TARAF DEĞİŞİKLİKLERİ      </vt:lpstr>
      <vt:lpstr>BORÇ İLİŞKİSİNDE ÖZEL DURUMLAR  III. BORÇ İLİŞKİLERİNDE TARAF DEĞİŞİKLİKLERİ      </vt:lpstr>
      <vt:lpstr>BORÇ İLİŞKİSİNDE ÖZEL DURUMLAR  IV.BORCU SONA ERDİREN SEBEPLER       </vt:lpstr>
      <vt:lpstr>BORÇ İLİŞKİSİNDE ÖZEL DURUMLAR  IV.BORCU SONA ERDİREN SEBEPLER       </vt:lpstr>
      <vt:lpstr>BORÇ İLİŞKİSİNDE ÖZEL DURUMLAR  IV.BORCU SONA ERDİREN SEBEPLER       </vt:lpstr>
      <vt:lpstr>BORÇ İLİŞKİSİNDE ÖZEL DURUMLAR  IV.BORCU SONA ERDİREN SEBEPLER       </vt:lpstr>
      <vt:lpstr>BORÇ İLİŞKİSİNDE ÖZEL DURUMLAR  IV.BORCU SONA ERDİREN SEBEPLER       </vt:lpstr>
      <vt:lpstr>BORÇ İLİŞKİSİNDE ÖZEL DURUMLAR  IV.BORCU SONA ERDİREN SEBEPLER       </vt:lpstr>
      <vt:lpstr>BORÇ İLİŞKİSİNDE ÖZEL DURUMLAR  IV.BORCU SONA ERDİREN SEBEPLER       </vt:lpstr>
      <vt:lpstr>BORÇ İLİŞKİSİNDE ÖZEL DURUMLAR  IV.BORCU SONA ERDİREN SEBEPLER       </vt:lpstr>
      <vt:lpstr>BORÇ İLİŞKİSİNDE ÖZEL DURUMLAR  IV.BORCU SONA ERDİREN SEBEPLER       </vt:lpstr>
      <vt:lpstr>BORÇ İLİŞKİSİNDE ÖZEL DURUMLAR  IV.BORCU SONA ERDİREN SEBEPLER       </vt:lpstr>
      <vt:lpstr>BORÇ İLİŞKİSİNDE ÖZEL DURUMLAR  IV.BORCU SONA ERDİREN SEBEPLER       </vt:lpstr>
      <vt:lpstr>BORÇ İLİŞKİSİNDE ÖZEL DURUMLAR  IV.BORCU SONA ERDİREN SEBEPLER       </vt:lpstr>
      <vt:lpstr>BORÇ İLİŞKİSİNDE ÖZEL DURUMLAR  V.ZAMANAŞIMI     </vt:lpstr>
      <vt:lpstr>BORÇ İLİŞKİSİNDE ÖZEL DURUMLAR  V.ZAMANAŞIMI     </vt:lpstr>
      <vt:lpstr>BORÇ İLİŞKİSİNDE ÖZEL DURUMLAR  V.ZAMANAŞIMI     </vt:lpstr>
      <vt:lpstr>BORÇ İLİŞKİSİNDE ÖZEL DURUMLAR  V.ZAMANAŞIMI     </vt:lpstr>
      <vt:lpstr>BORÇ İLİŞKİSİNDE ÖZEL DURUMLAR  V.ZAMANAŞIMI     </vt:lpstr>
      <vt:lpstr>BORÇ İLİŞKİSİNDE ÖZEL DURUMLAR  V.ZAMANAŞIMI     </vt:lpstr>
      <vt:lpstr>BORÇ İLİŞKİSİNDE ÖZEL DURUMLAR  V.ZAMANAŞIMI     </vt:lpstr>
      <vt:lpstr>BORÇ İLİŞKİSİNDE ÖZEL DURUMLAR  V.ZAMANAŞIMI     </vt:lpstr>
      <vt:lpstr>BORÇ İLİŞKİSİNDE ÖZEL DURUMLAR  V.ZAMANAŞIMI     </vt:lpstr>
      <vt:lpstr>BORÇ İLİŞKİSİNDE ÖZEL DURUMLAR  V.ZAMANAŞIMI     </vt:lpstr>
      <vt:lpstr>BORÇ İLİŞKİSİNDE ÖZEL DURUMLAR  V.ZAMANAŞIMI     </vt:lpstr>
      <vt:lpstr>BORÇ İLİŞKİSİNDE ÖZEL DURUMLAR  V.ZAMANAŞIMI     </vt:lpstr>
      <vt:lpstr>BORÇ İLİŞKİSİNDE ÖZEL DURUMLAR  V.ZAMANAŞIMI     </vt:lpstr>
      <vt:lpstr>BORÇ İLİŞKİSİNDE ÖZEL DURUMLAR  V.ZAMANAŞIMI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seher bagaç</cp:lastModifiedBy>
  <cp:revision>906</cp:revision>
  <cp:lastPrinted>2016-10-24T07:53:35Z</cp:lastPrinted>
  <dcterms:created xsi:type="dcterms:W3CDTF">2016-09-18T09:35:24Z</dcterms:created>
  <dcterms:modified xsi:type="dcterms:W3CDTF">2020-02-24T22:15:38Z</dcterms:modified>
</cp:coreProperties>
</file>