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2" r:id="rId45"/>
    <p:sldId id="303" r:id="rId46"/>
    <p:sldId id="304" r:id="rId47"/>
    <p:sldId id="301" r:id="rId4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4" autoAdjust="0"/>
    <p:restoredTop sz="94660"/>
  </p:normalViewPr>
  <p:slideViewPr>
    <p:cSldViewPr>
      <p:cViewPr varScale="1">
        <p:scale>
          <a:sx n="84" d="100"/>
          <a:sy n="84" d="100"/>
        </p:scale>
        <p:origin x="-1397"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28.12.2017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28.12.2017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28.12.2017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28.12.2017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28.12.2017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28.12.2017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28.12.2017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696744"/>
          </a:xfrm>
        </p:spPr>
        <p:txBody>
          <a:bodyPr/>
          <a:lstStyle/>
          <a:p>
            <a:endParaRPr lang="tr-TR" dirty="0" smtClean="0"/>
          </a:p>
          <a:p>
            <a:pPr marL="0" indent="0" algn="ctr">
              <a:buNone/>
            </a:pPr>
            <a:r>
              <a:rPr lang="tr-TR" sz="6600" dirty="0" smtClean="0"/>
              <a:t>MODERNIST POETRY, </a:t>
            </a:r>
          </a:p>
          <a:p>
            <a:pPr marL="0" indent="0" algn="ctr">
              <a:buNone/>
            </a:pPr>
            <a:r>
              <a:rPr lang="tr-TR" sz="6600" dirty="0" smtClean="0"/>
              <a:t>T.S. ELIOT, </a:t>
            </a:r>
          </a:p>
          <a:p>
            <a:pPr marL="0" indent="0" algn="ctr">
              <a:buNone/>
            </a:pPr>
            <a:r>
              <a:rPr lang="tr-TR" sz="6600" dirty="0" smtClean="0"/>
              <a:t>HIS PHILOSOPHY AND ESSAYS</a:t>
            </a:r>
            <a:endParaRPr lang="tr-TR" sz="6600" dirty="0"/>
          </a:p>
        </p:txBody>
      </p:sp>
    </p:spTree>
    <p:extLst>
      <p:ext uri="{BB962C8B-B14F-4D97-AF65-F5344CB8AC3E}">
        <p14:creationId xmlns:p14="http://schemas.microsoft.com/office/powerpoint/2010/main" val="2682581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476672"/>
            <a:ext cx="7467600" cy="5997280"/>
          </a:xfrm>
        </p:spPr>
        <p:txBody>
          <a:bodyPr>
            <a:normAutofit lnSpcReduction="10000"/>
          </a:bodyPr>
          <a:lstStyle/>
          <a:p>
            <a:endParaRPr lang="tr-TR" dirty="0" smtClean="0"/>
          </a:p>
          <a:p>
            <a:r>
              <a:rPr lang="en-US" dirty="0"/>
              <a:t>Open form</a:t>
            </a:r>
          </a:p>
          <a:p>
            <a:r>
              <a:rPr lang="en-US" dirty="0"/>
              <a:t>Free Verse</a:t>
            </a:r>
          </a:p>
          <a:p>
            <a:r>
              <a:rPr lang="en-US" dirty="0"/>
              <a:t>Juxtaposition</a:t>
            </a:r>
          </a:p>
          <a:p>
            <a:r>
              <a:rPr lang="en-US" dirty="0"/>
              <a:t>Intertextuality</a:t>
            </a:r>
          </a:p>
          <a:p>
            <a:r>
              <a:rPr lang="en-US" dirty="0"/>
              <a:t>Classical allusions</a:t>
            </a:r>
          </a:p>
          <a:p>
            <a:r>
              <a:rPr lang="en-US" dirty="0"/>
              <a:t>Borrowing from different cultures and languages</a:t>
            </a:r>
          </a:p>
          <a:p>
            <a:r>
              <a:rPr lang="en-US" dirty="0"/>
              <a:t>Unconventional use of metaphors</a:t>
            </a:r>
          </a:p>
          <a:p>
            <a:r>
              <a:rPr lang="en-US" dirty="0" smtClean="0"/>
              <a:t>Fragmentation</a:t>
            </a:r>
            <a:endParaRPr lang="tr-TR" dirty="0" smtClean="0"/>
          </a:p>
          <a:p>
            <a:r>
              <a:rPr lang="tr-TR" dirty="0" smtClean="0"/>
              <a:t>No </a:t>
            </a:r>
            <a:r>
              <a:rPr lang="tr-TR" dirty="0" err="1" smtClean="0"/>
              <a:t>unity</a:t>
            </a:r>
            <a:r>
              <a:rPr lang="tr-TR" dirty="0" smtClean="0"/>
              <a:t>, </a:t>
            </a:r>
            <a:r>
              <a:rPr lang="tr-TR" dirty="0" err="1" smtClean="0"/>
              <a:t>no</a:t>
            </a:r>
            <a:r>
              <a:rPr lang="tr-TR" dirty="0" smtClean="0"/>
              <a:t> </a:t>
            </a:r>
            <a:r>
              <a:rPr lang="tr-TR" dirty="0" err="1" smtClean="0"/>
              <a:t>clarity</a:t>
            </a:r>
            <a:r>
              <a:rPr lang="tr-TR" dirty="0" smtClean="0"/>
              <a:t>, </a:t>
            </a:r>
            <a:r>
              <a:rPr lang="tr-TR" dirty="0" err="1" smtClean="0"/>
              <a:t>flying</a:t>
            </a:r>
            <a:r>
              <a:rPr lang="tr-TR" dirty="0" smtClean="0"/>
              <a:t> </a:t>
            </a:r>
            <a:r>
              <a:rPr lang="tr-TR" dirty="0" err="1" smtClean="0"/>
              <a:t>signifiers</a:t>
            </a:r>
            <a:r>
              <a:rPr lang="tr-TR" dirty="0" smtClean="0"/>
              <a:t>.</a:t>
            </a:r>
          </a:p>
          <a:p>
            <a:r>
              <a:rPr lang="tr-TR" dirty="0" err="1" smtClean="0"/>
              <a:t>Montage,collage</a:t>
            </a:r>
            <a:r>
              <a:rPr lang="tr-TR" dirty="0" smtClean="0"/>
              <a:t>, </a:t>
            </a:r>
            <a:r>
              <a:rPr lang="tr-TR" dirty="0" err="1" smtClean="0"/>
              <a:t>abstractions</a:t>
            </a:r>
            <a:r>
              <a:rPr lang="tr-TR" dirty="0" smtClean="0"/>
              <a:t>.</a:t>
            </a:r>
          </a:p>
          <a:p>
            <a:r>
              <a:rPr lang="tr-TR" dirty="0" err="1" smtClean="0"/>
              <a:t>Imagery</a:t>
            </a:r>
            <a:r>
              <a:rPr lang="tr-TR" dirty="0" smtClean="0"/>
              <a:t>, </a:t>
            </a:r>
            <a:r>
              <a:rPr lang="tr-TR" dirty="0" err="1" smtClean="0"/>
              <a:t>visualization</a:t>
            </a:r>
            <a:r>
              <a:rPr lang="tr-TR" dirty="0" smtClean="0"/>
              <a:t>.</a:t>
            </a:r>
          </a:p>
          <a:p>
            <a:r>
              <a:rPr lang="tr-TR" dirty="0" err="1" smtClean="0"/>
              <a:t>Symbolism</a:t>
            </a:r>
            <a:endParaRPr lang="tr-TR" dirty="0" smtClean="0"/>
          </a:p>
          <a:p>
            <a:r>
              <a:rPr lang="tr-TR" dirty="0" err="1" smtClean="0"/>
              <a:t>Irony</a:t>
            </a:r>
            <a:r>
              <a:rPr lang="tr-TR" dirty="0" smtClean="0"/>
              <a:t> </a:t>
            </a:r>
            <a:r>
              <a:rPr lang="tr-TR" dirty="0" err="1" smtClean="0"/>
              <a:t>and</a:t>
            </a:r>
            <a:r>
              <a:rPr lang="tr-TR" dirty="0" smtClean="0"/>
              <a:t> </a:t>
            </a:r>
            <a:r>
              <a:rPr lang="tr-TR" dirty="0" err="1" smtClean="0"/>
              <a:t>Traumatic</a:t>
            </a:r>
            <a:r>
              <a:rPr lang="tr-TR" dirty="0" smtClean="0"/>
              <a:t> </a:t>
            </a:r>
            <a:r>
              <a:rPr lang="tr-TR" dirty="0" err="1" smtClean="0"/>
              <a:t>Tone</a:t>
            </a:r>
            <a:endParaRPr lang="en-US" dirty="0"/>
          </a:p>
          <a:p>
            <a:pPr marL="0" indent="0">
              <a:buNone/>
            </a:pPr>
            <a:endParaRPr lang="tr-TR" dirty="0"/>
          </a:p>
        </p:txBody>
      </p:sp>
    </p:spTree>
    <p:extLst>
      <p:ext uri="{BB962C8B-B14F-4D97-AF65-F5344CB8AC3E}">
        <p14:creationId xmlns:p14="http://schemas.microsoft.com/office/powerpoint/2010/main" val="3133161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332656"/>
            <a:ext cx="7467600" cy="6141296"/>
          </a:xfrm>
        </p:spPr>
        <p:txBody>
          <a:bodyPr/>
          <a:lstStyle/>
          <a:p>
            <a:endParaRPr lang="tr-TR" dirty="0" smtClean="0"/>
          </a:p>
          <a:p>
            <a:endParaRPr lang="tr-TR" dirty="0"/>
          </a:p>
          <a:p>
            <a:r>
              <a:rPr lang="en-US" dirty="0" smtClean="0"/>
              <a:t>In </a:t>
            </a:r>
            <a:r>
              <a:rPr lang="en-US" dirty="0"/>
              <a:t>general, modernist literature is characterized by the radical break with the traditions of literary subjects, forms, concepts and styles. </a:t>
            </a:r>
            <a:endParaRPr lang="tr-TR" dirty="0" smtClean="0"/>
          </a:p>
          <a:p>
            <a:r>
              <a:rPr lang="en-US" dirty="0" smtClean="0"/>
              <a:t>Modernist </a:t>
            </a:r>
            <a:r>
              <a:rPr lang="en-US" dirty="0"/>
              <a:t>poets have violated all the known conventions and established rules of the past. In the form, style, stanza, rhythm and such other technical devices of poetry, old traditions have been demolished and new experiments are tested</a:t>
            </a:r>
            <a:r>
              <a:rPr lang="en-US" dirty="0" smtClean="0"/>
              <a:t>.</a:t>
            </a:r>
            <a:endParaRPr lang="tr-TR" dirty="0" smtClean="0"/>
          </a:p>
          <a:p>
            <a:r>
              <a:rPr lang="en-US" dirty="0" smtClean="0"/>
              <a:t> </a:t>
            </a:r>
            <a:r>
              <a:rPr lang="en-US" dirty="0"/>
              <a:t>They encouraged the use of experimental poetic forms, </a:t>
            </a:r>
            <a:r>
              <a:rPr lang="en-US" dirty="0" err="1"/>
              <a:t>favouring</a:t>
            </a:r>
            <a:r>
              <a:rPr lang="en-US" dirty="0"/>
              <a:t> above all the </a:t>
            </a:r>
            <a:r>
              <a:rPr lang="en-US" dirty="0" err="1"/>
              <a:t>vers</a:t>
            </a:r>
            <a:r>
              <a:rPr lang="en-US" dirty="0"/>
              <a:t> </a:t>
            </a:r>
            <a:r>
              <a:rPr lang="en-US" dirty="0" err="1"/>
              <a:t>libre</a:t>
            </a:r>
            <a:r>
              <a:rPr lang="en-US" dirty="0"/>
              <a:t> (free verse) technique</a:t>
            </a:r>
            <a:endParaRPr lang="tr-TR" dirty="0"/>
          </a:p>
        </p:txBody>
      </p:sp>
    </p:spTree>
    <p:extLst>
      <p:ext uri="{BB962C8B-B14F-4D97-AF65-F5344CB8AC3E}">
        <p14:creationId xmlns:p14="http://schemas.microsoft.com/office/powerpoint/2010/main" val="1259494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95536" y="332656"/>
            <a:ext cx="8424936" cy="6141296"/>
          </a:xfrm>
        </p:spPr>
        <p:txBody>
          <a:bodyPr>
            <a:normAutofit fontScale="92500"/>
          </a:bodyPr>
          <a:lstStyle/>
          <a:p>
            <a:r>
              <a:rPr lang="en-US" dirty="0"/>
              <a:t>The most striking element of modernist poetry is the invention and experimentation of new modes of expression</a:t>
            </a:r>
            <a:r>
              <a:rPr lang="en-US" dirty="0" smtClean="0"/>
              <a:t>.</a:t>
            </a:r>
            <a:endParaRPr lang="tr-TR" dirty="0" smtClean="0"/>
          </a:p>
          <a:p>
            <a:r>
              <a:rPr lang="en-US" dirty="0" smtClean="0"/>
              <a:t> </a:t>
            </a:r>
            <a:r>
              <a:rPr lang="en-US" dirty="0"/>
              <a:t>Modernism includes the many ‘-isms’ and therefore many different ways to express ideas and feelings. The different ways of expressing include the imagist way of presenting just concrete images for the readers to understand the idea and experience the feelings themselves</a:t>
            </a:r>
            <a:r>
              <a:rPr lang="en-US" dirty="0" smtClean="0"/>
              <a:t>;</a:t>
            </a:r>
            <a:endParaRPr lang="tr-TR" dirty="0" smtClean="0"/>
          </a:p>
          <a:p>
            <a:r>
              <a:rPr lang="en-US" dirty="0" smtClean="0"/>
              <a:t> </a:t>
            </a:r>
            <a:r>
              <a:rPr lang="en-US" dirty="0"/>
              <a:t>the symbolist way of presenting things in terms of deeply significant symbols of ideas and feelings for readers to interpret them intellectually</a:t>
            </a:r>
            <a:r>
              <a:rPr lang="en-US" dirty="0" smtClean="0"/>
              <a:t>;</a:t>
            </a:r>
            <a:endParaRPr lang="tr-TR" dirty="0" smtClean="0"/>
          </a:p>
          <a:p>
            <a:r>
              <a:rPr lang="en-US" dirty="0" smtClean="0"/>
              <a:t> </a:t>
            </a:r>
            <a:r>
              <a:rPr lang="en-US" dirty="0"/>
              <a:t>the realist way of truly reflecting the reality of the world; </a:t>
            </a:r>
            <a:endParaRPr lang="tr-TR" dirty="0" smtClean="0"/>
          </a:p>
          <a:p>
            <a:r>
              <a:rPr lang="en-US" dirty="0" smtClean="0"/>
              <a:t>the </a:t>
            </a:r>
            <a:r>
              <a:rPr lang="en-US" dirty="0"/>
              <a:t>naturalist way of going to the extreme of realism by showing the private, psychological, fantastic and the neurotic; </a:t>
            </a:r>
            <a:endParaRPr lang="tr-TR" dirty="0" smtClean="0"/>
          </a:p>
          <a:p>
            <a:r>
              <a:rPr lang="en-US" dirty="0" smtClean="0"/>
              <a:t>.</a:t>
            </a:r>
            <a:endParaRPr lang="tr-TR" dirty="0"/>
          </a:p>
        </p:txBody>
      </p:sp>
    </p:spTree>
    <p:extLst>
      <p:ext uri="{BB962C8B-B14F-4D97-AF65-F5344CB8AC3E}">
        <p14:creationId xmlns:p14="http://schemas.microsoft.com/office/powerpoint/2010/main" val="42478209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332656"/>
            <a:ext cx="7467600" cy="6141296"/>
          </a:xfrm>
        </p:spPr>
        <p:txBody>
          <a:bodyPr/>
          <a:lstStyle/>
          <a:p>
            <a:endParaRPr lang="tr-TR" dirty="0" smtClean="0"/>
          </a:p>
          <a:p>
            <a:r>
              <a:rPr lang="en-US" dirty="0" smtClean="0"/>
              <a:t>the </a:t>
            </a:r>
            <a:r>
              <a:rPr lang="en-US" dirty="0"/>
              <a:t>impressionistic way of presenting unrefined first impression of everything by the observer; </a:t>
            </a:r>
            <a:endParaRPr lang="tr-TR" dirty="0" smtClean="0"/>
          </a:p>
          <a:p>
            <a:r>
              <a:rPr lang="en-US" dirty="0" smtClean="0"/>
              <a:t>the </a:t>
            </a:r>
            <a:r>
              <a:rPr lang="en-US" dirty="0"/>
              <a:t>expressionistic way of probing deep into one’s own psyche and trying to express the hidden and deepest feelings, as in confessional poems</a:t>
            </a:r>
            <a:r>
              <a:rPr lang="en-US" dirty="0" smtClean="0"/>
              <a:t>;</a:t>
            </a:r>
            <a:endParaRPr lang="tr-TR" dirty="0" smtClean="0"/>
          </a:p>
          <a:p>
            <a:r>
              <a:rPr lang="en-US" dirty="0" smtClean="0"/>
              <a:t> </a:t>
            </a:r>
            <a:r>
              <a:rPr lang="en-US" dirty="0"/>
              <a:t>the surrealist way of imposing the mood of madness, intoxication and neurosis to excite the illogical ‘language’ of the unconscious; to name a few. </a:t>
            </a:r>
            <a:endParaRPr lang="tr-TR" dirty="0" smtClean="0"/>
          </a:p>
          <a:p>
            <a:endParaRPr lang="tr-TR" dirty="0"/>
          </a:p>
          <a:p>
            <a:r>
              <a:rPr lang="en-US" dirty="0" smtClean="0"/>
              <a:t>Modernism </a:t>
            </a:r>
            <a:r>
              <a:rPr lang="en-US" dirty="0"/>
              <a:t>includes all such experimentations in the technique of expression</a:t>
            </a:r>
            <a:endParaRPr lang="tr-TR" dirty="0"/>
          </a:p>
        </p:txBody>
      </p:sp>
    </p:spTree>
    <p:extLst>
      <p:ext uri="{BB962C8B-B14F-4D97-AF65-F5344CB8AC3E}">
        <p14:creationId xmlns:p14="http://schemas.microsoft.com/office/powerpoint/2010/main" val="2739631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332656"/>
            <a:ext cx="8291264" cy="6141296"/>
          </a:xfrm>
        </p:spPr>
        <p:txBody>
          <a:bodyPr>
            <a:normAutofit fontScale="92500" lnSpcReduction="20000"/>
          </a:bodyPr>
          <a:lstStyle/>
          <a:p>
            <a:endParaRPr lang="tr-TR" dirty="0" smtClean="0"/>
          </a:p>
          <a:p>
            <a:r>
              <a:rPr lang="en-US" dirty="0"/>
              <a:t>Reflecting the Modernist rejection of the communal focus of Victorian society, themes commonly found in Modernist literature feature an exploration of the consciousness of the individual. </a:t>
            </a:r>
            <a:endParaRPr lang="tr-TR" dirty="0" smtClean="0"/>
          </a:p>
          <a:p>
            <a:r>
              <a:rPr lang="en-US" dirty="0" smtClean="0"/>
              <a:t>The </a:t>
            </a:r>
            <a:r>
              <a:rPr lang="en-US" dirty="0"/>
              <a:t>Modernists believed that truth could no longer be found in the organization of family and society based on the authority of the father or a select male few. </a:t>
            </a:r>
            <a:endParaRPr lang="tr-TR" dirty="0" smtClean="0"/>
          </a:p>
          <a:p>
            <a:r>
              <a:rPr lang="en-US" dirty="0" smtClean="0"/>
              <a:t>As </a:t>
            </a:r>
            <a:r>
              <a:rPr lang="en-US" dirty="0"/>
              <a:t>a result, these writers explored the psychological interior of characters struggling to make sense of the disrupted world around them. </a:t>
            </a:r>
            <a:endParaRPr lang="tr-TR" dirty="0" smtClean="0"/>
          </a:p>
          <a:p>
            <a:r>
              <a:rPr lang="en-US" dirty="0" smtClean="0"/>
              <a:t>From </a:t>
            </a:r>
            <a:r>
              <a:rPr lang="en-US" dirty="0"/>
              <a:t>interiority, one moves logically to the theme of the alienated individual so commonly found in Modernist literature. </a:t>
            </a:r>
            <a:endParaRPr lang="tr-TR" dirty="0" smtClean="0"/>
          </a:p>
          <a:p>
            <a:r>
              <a:rPr lang="en-US" dirty="0" smtClean="0"/>
              <a:t>Again</a:t>
            </a:r>
            <a:r>
              <a:rPr lang="en-US" dirty="0"/>
              <a:t>, one can find the source of this theme in the fracturing experience of life in the modern world, where all sense of a stable </a:t>
            </a:r>
            <a:r>
              <a:rPr lang="en-US" dirty="0" err="1"/>
              <a:t>centre</a:t>
            </a:r>
            <a:r>
              <a:rPr lang="en-US" dirty="0"/>
              <a:t> has been annihilated. </a:t>
            </a:r>
            <a:endParaRPr lang="tr-TR" dirty="0" smtClean="0"/>
          </a:p>
          <a:p>
            <a:r>
              <a:rPr lang="en-US" dirty="0" smtClean="0"/>
              <a:t>Thus</a:t>
            </a:r>
            <a:r>
              <a:rPr lang="en-US" dirty="0"/>
              <a:t>, most of the central characters in Modernist works feel profoundly alienated.</a:t>
            </a:r>
            <a:endParaRPr lang="tr-TR" dirty="0"/>
          </a:p>
        </p:txBody>
      </p:sp>
    </p:spTree>
    <p:extLst>
      <p:ext uri="{BB962C8B-B14F-4D97-AF65-F5344CB8AC3E}">
        <p14:creationId xmlns:p14="http://schemas.microsoft.com/office/powerpoint/2010/main" val="550146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404664"/>
            <a:ext cx="7467600" cy="6069288"/>
          </a:xfrm>
        </p:spPr>
        <p:txBody>
          <a:bodyPr>
            <a:normAutofit fontScale="92500"/>
          </a:bodyPr>
          <a:lstStyle/>
          <a:p>
            <a:pPr marL="0" indent="0">
              <a:buNone/>
            </a:pPr>
            <a:endParaRPr lang="tr-TR" dirty="0" smtClean="0"/>
          </a:p>
          <a:p>
            <a:r>
              <a:rPr lang="en-US" dirty="0"/>
              <a:t>This new and transformative attention to interiority and alienation in Modern literature demanded a new style; writers of the period were acutely conscious of the need to find a new language to convey the reality of experience in the modern world</a:t>
            </a:r>
            <a:r>
              <a:rPr lang="en-US" dirty="0" smtClean="0"/>
              <a:t>.</a:t>
            </a:r>
            <a:endParaRPr lang="en-US" dirty="0"/>
          </a:p>
          <a:p>
            <a:r>
              <a:rPr lang="en-US" dirty="0"/>
              <a:t>The American poet Ezra Pound, who was so instrumental to the success of writers like T. S. Eliot, James Joyce, and the poet Hilda Doolittle, provided the catch phrase for his generation of artists: “Make it new,” he said</a:t>
            </a:r>
            <a:r>
              <a:rPr lang="en-US" dirty="0" smtClean="0"/>
              <a:t>.</a:t>
            </a:r>
            <a:endParaRPr lang="tr-TR" dirty="0" smtClean="0"/>
          </a:p>
          <a:p>
            <a:r>
              <a:rPr lang="en-US" dirty="0"/>
              <a:t>T. S. Eliot developed a lexicon suited to the condition of being modern through allusion and layering. Blending references to ancient texts, popular song lyrics, and mythology into a potent mix that resisted absolute and singular truths, Eliot’s poetry reflects the openness of the modern world.</a:t>
            </a:r>
            <a:endParaRPr lang="tr-TR" dirty="0" smtClean="0"/>
          </a:p>
          <a:p>
            <a:endParaRPr lang="en-US" dirty="0"/>
          </a:p>
          <a:p>
            <a:pPr marL="0" indent="0">
              <a:buNone/>
            </a:pPr>
            <a:endParaRPr lang="tr-TR" dirty="0"/>
          </a:p>
        </p:txBody>
      </p:sp>
    </p:spTree>
    <p:extLst>
      <p:ext uri="{BB962C8B-B14F-4D97-AF65-F5344CB8AC3E}">
        <p14:creationId xmlns:p14="http://schemas.microsoft.com/office/powerpoint/2010/main" val="1355374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568952" cy="6141296"/>
          </a:xfrm>
        </p:spPr>
        <p:txBody>
          <a:bodyPr/>
          <a:lstStyle/>
          <a:p>
            <a:endParaRPr lang="tr-TR" dirty="0" smtClean="0"/>
          </a:p>
          <a:p>
            <a:r>
              <a:rPr lang="en-US" dirty="0"/>
              <a:t>Eliot is not alone in his references to antiquity. Throughout much of Modernist literature one can find an interest in ancient literature and mythology. </a:t>
            </a:r>
            <a:endParaRPr lang="tr-TR" dirty="0" smtClean="0"/>
          </a:p>
          <a:p>
            <a:r>
              <a:rPr lang="en-US" dirty="0" smtClean="0"/>
              <a:t>Distrusting </a:t>
            </a:r>
            <a:r>
              <a:rPr lang="en-US" dirty="0"/>
              <a:t>the texts of the recent past, Modernists began to “make it new” with the shards and fragments of ancient times. </a:t>
            </a:r>
            <a:endParaRPr lang="tr-TR" dirty="0" smtClean="0"/>
          </a:p>
          <a:p>
            <a:r>
              <a:rPr lang="en-US" dirty="0" smtClean="0"/>
              <a:t>Pound</a:t>
            </a:r>
            <a:r>
              <a:rPr lang="en-US" dirty="0"/>
              <a:t>, Eliot, and Joyce each turned to quest legends, the epic form, Greek myths, and the works of other ancient cultures as they sought a hero for the modern world. </a:t>
            </a:r>
            <a:endParaRPr lang="tr-TR" dirty="0" smtClean="0"/>
          </a:p>
          <a:p>
            <a:r>
              <a:rPr lang="en-US" dirty="0" smtClean="0"/>
              <a:t>Interestingly</a:t>
            </a:r>
            <a:r>
              <a:rPr lang="en-US" dirty="0"/>
              <a:t>, female Modernists were less likely to attempt a recreation of the epic form. Woolf, Mansfield, Stein, and others were all radically experimental but not as interested in the epic nature of their experiment.</a:t>
            </a:r>
            <a:endParaRPr lang="tr-TR" dirty="0"/>
          </a:p>
        </p:txBody>
      </p:sp>
    </p:spTree>
    <p:extLst>
      <p:ext uri="{BB962C8B-B14F-4D97-AF65-F5344CB8AC3E}">
        <p14:creationId xmlns:p14="http://schemas.microsoft.com/office/powerpoint/2010/main" val="33382811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THOMAS STEARNS ELIOT (1888-1965)</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412776"/>
            <a:ext cx="9144000" cy="5445224"/>
          </a:xfrm>
        </p:spPr>
      </p:pic>
    </p:spTree>
    <p:extLst>
      <p:ext uri="{BB962C8B-B14F-4D97-AF65-F5344CB8AC3E}">
        <p14:creationId xmlns:p14="http://schemas.microsoft.com/office/powerpoint/2010/main" val="20012659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260648"/>
            <a:ext cx="8856984" cy="6213304"/>
          </a:xfrm>
        </p:spPr>
        <p:txBody>
          <a:bodyPr/>
          <a:lstStyle/>
          <a:p>
            <a:endParaRPr lang="tr-TR" dirty="0" smtClean="0"/>
          </a:p>
          <a:p>
            <a:endParaRPr lang="tr-TR" dirty="0"/>
          </a:p>
          <a:p>
            <a:r>
              <a:rPr lang="tr-TR" dirty="0" err="1" smtClean="0"/>
              <a:t>The</a:t>
            </a:r>
            <a:r>
              <a:rPr lang="tr-TR" dirty="0" smtClean="0"/>
              <a:t> </a:t>
            </a:r>
            <a:r>
              <a:rPr lang="tr-TR" dirty="0" err="1" smtClean="0"/>
              <a:t>central</a:t>
            </a:r>
            <a:r>
              <a:rPr lang="tr-TR" dirty="0" smtClean="0"/>
              <a:t>  </a:t>
            </a:r>
            <a:r>
              <a:rPr lang="tr-TR" dirty="0" err="1" smtClean="0"/>
              <a:t>Anglo-American</a:t>
            </a:r>
            <a:r>
              <a:rPr lang="tr-TR" dirty="0" smtClean="0"/>
              <a:t> </a:t>
            </a:r>
            <a:r>
              <a:rPr lang="tr-TR" dirty="0" err="1" smtClean="0"/>
              <a:t>poet</a:t>
            </a:r>
            <a:r>
              <a:rPr lang="tr-TR" dirty="0" smtClean="0"/>
              <a:t> </a:t>
            </a:r>
            <a:r>
              <a:rPr lang="tr-TR" dirty="0" err="1" smtClean="0"/>
              <a:t>and</a:t>
            </a:r>
            <a:r>
              <a:rPr lang="tr-TR" dirty="0" smtClean="0"/>
              <a:t> </a:t>
            </a:r>
            <a:r>
              <a:rPr lang="tr-TR" dirty="0" err="1" smtClean="0"/>
              <a:t>critic</a:t>
            </a:r>
            <a:r>
              <a:rPr lang="tr-TR" dirty="0" smtClean="0"/>
              <a:t> of </a:t>
            </a:r>
            <a:r>
              <a:rPr lang="tr-TR" dirty="0" err="1" smtClean="0"/>
              <a:t>the</a:t>
            </a:r>
            <a:r>
              <a:rPr lang="tr-TR" dirty="0" smtClean="0"/>
              <a:t> </a:t>
            </a:r>
            <a:r>
              <a:rPr lang="tr-TR" dirty="0" err="1" smtClean="0"/>
              <a:t>twentieth</a:t>
            </a:r>
            <a:r>
              <a:rPr lang="tr-TR" dirty="0" smtClean="0"/>
              <a:t> </a:t>
            </a:r>
            <a:r>
              <a:rPr lang="tr-TR" dirty="0" err="1" smtClean="0"/>
              <a:t>century</a:t>
            </a:r>
            <a:r>
              <a:rPr lang="tr-TR" dirty="0" smtClean="0"/>
              <a:t>.</a:t>
            </a:r>
          </a:p>
          <a:p>
            <a:r>
              <a:rPr lang="tr-TR" dirty="0" err="1" smtClean="0"/>
              <a:t>The</a:t>
            </a:r>
            <a:r>
              <a:rPr lang="tr-TR" dirty="0" smtClean="0"/>
              <a:t> </a:t>
            </a:r>
            <a:r>
              <a:rPr lang="tr-TR" dirty="0" err="1" smtClean="0"/>
              <a:t>author</a:t>
            </a:r>
            <a:r>
              <a:rPr lang="tr-TR" dirty="0" smtClean="0"/>
              <a:t> of </a:t>
            </a:r>
            <a:r>
              <a:rPr lang="tr-TR" dirty="0" err="1" smtClean="0"/>
              <a:t>the</a:t>
            </a:r>
            <a:r>
              <a:rPr lang="tr-TR" dirty="0" smtClean="0"/>
              <a:t> </a:t>
            </a:r>
            <a:r>
              <a:rPr lang="tr-TR" dirty="0" err="1" smtClean="0"/>
              <a:t>most</a:t>
            </a:r>
            <a:r>
              <a:rPr lang="tr-TR" dirty="0" smtClean="0"/>
              <a:t> </a:t>
            </a:r>
            <a:r>
              <a:rPr lang="tr-TR" dirty="0" err="1" smtClean="0"/>
              <a:t>influential</a:t>
            </a:r>
            <a:r>
              <a:rPr lang="tr-TR" dirty="0" smtClean="0"/>
              <a:t> </a:t>
            </a:r>
            <a:r>
              <a:rPr lang="tr-TR" dirty="0" err="1" smtClean="0"/>
              <a:t>poems</a:t>
            </a:r>
            <a:r>
              <a:rPr lang="tr-TR" dirty="0"/>
              <a:t> </a:t>
            </a:r>
            <a:r>
              <a:rPr lang="tr-TR" dirty="0" err="1" smtClean="0"/>
              <a:t>and</a:t>
            </a:r>
            <a:r>
              <a:rPr lang="tr-TR" dirty="0" smtClean="0"/>
              <a:t> </a:t>
            </a:r>
            <a:r>
              <a:rPr lang="tr-TR" dirty="0" err="1" smtClean="0"/>
              <a:t>the</a:t>
            </a:r>
            <a:r>
              <a:rPr lang="tr-TR" dirty="0" smtClean="0"/>
              <a:t> </a:t>
            </a:r>
            <a:r>
              <a:rPr lang="tr-TR" dirty="0" err="1" smtClean="0"/>
              <a:t>most</a:t>
            </a:r>
            <a:r>
              <a:rPr lang="tr-TR" dirty="0" smtClean="0"/>
              <a:t> </a:t>
            </a:r>
            <a:r>
              <a:rPr lang="tr-TR" dirty="0" err="1" smtClean="0"/>
              <a:t>authoritative</a:t>
            </a:r>
            <a:r>
              <a:rPr lang="tr-TR" dirty="0" smtClean="0"/>
              <a:t> </a:t>
            </a:r>
            <a:r>
              <a:rPr lang="tr-TR" dirty="0" err="1" smtClean="0"/>
              <a:t>literary</a:t>
            </a:r>
            <a:r>
              <a:rPr lang="tr-TR" dirty="0"/>
              <a:t> </a:t>
            </a:r>
            <a:r>
              <a:rPr lang="tr-TR" dirty="0" err="1" smtClean="0"/>
              <a:t>essays</a:t>
            </a:r>
            <a:r>
              <a:rPr lang="tr-TR" dirty="0" smtClean="0"/>
              <a:t> </a:t>
            </a:r>
            <a:r>
              <a:rPr lang="tr-TR" dirty="0" err="1" smtClean="0"/>
              <a:t>and</a:t>
            </a:r>
            <a:r>
              <a:rPr lang="tr-TR" dirty="0" smtClean="0"/>
              <a:t> </a:t>
            </a:r>
            <a:r>
              <a:rPr lang="tr-TR" dirty="0" err="1" smtClean="0"/>
              <a:t>reviews</a:t>
            </a:r>
            <a:r>
              <a:rPr lang="tr-TR" dirty="0" smtClean="0"/>
              <a:t>. </a:t>
            </a:r>
          </a:p>
          <a:p>
            <a:r>
              <a:rPr lang="tr-TR" dirty="0" err="1" smtClean="0"/>
              <a:t>In</a:t>
            </a:r>
            <a:r>
              <a:rPr lang="tr-TR" dirty="0" smtClean="0"/>
              <a:t> </a:t>
            </a:r>
            <a:r>
              <a:rPr lang="tr-TR" dirty="0" err="1" smtClean="0"/>
              <a:t>the</a:t>
            </a:r>
            <a:r>
              <a:rPr lang="tr-TR" dirty="0" smtClean="0"/>
              <a:t> </a:t>
            </a:r>
            <a:r>
              <a:rPr lang="tr-TR" dirty="0" err="1" smtClean="0"/>
              <a:t>history</a:t>
            </a:r>
            <a:r>
              <a:rPr lang="tr-TR" dirty="0" smtClean="0"/>
              <a:t> of </a:t>
            </a:r>
            <a:r>
              <a:rPr lang="tr-TR" dirty="0" err="1" smtClean="0"/>
              <a:t>literary</a:t>
            </a:r>
            <a:r>
              <a:rPr lang="tr-TR" dirty="0" smtClean="0"/>
              <a:t> </a:t>
            </a:r>
            <a:r>
              <a:rPr lang="tr-TR" dirty="0" err="1" smtClean="0"/>
              <a:t>theory</a:t>
            </a:r>
            <a:r>
              <a:rPr lang="tr-TR" dirty="0" smtClean="0"/>
              <a:t> </a:t>
            </a:r>
            <a:r>
              <a:rPr lang="tr-TR" dirty="0" err="1" smtClean="0"/>
              <a:t>and</a:t>
            </a:r>
            <a:r>
              <a:rPr lang="tr-TR" dirty="0" smtClean="0"/>
              <a:t> </a:t>
            </a:r>
            <a:r>
              <a:rPr lang="tr-TR" dirty="0" err="1" smtClean="0"/>
              <a:t>criticism</a:t>
            </a:r>
            <a:r>
              <a:rPr lang="tr-TR" dirty="0" smtClean="0"/>
              <a:t>, Eliot </a:t>
            </a:r>
            <a:r>
              <a:rPr lang="tr-TR" dirty="0" err="1" smtClean="0"/>
              <a:t>belongs-with</a:t>
            </a:r>
            <a:r>
              <a:rPr lang="tr-TR" dirty="0" smtClean="0"/>
              <a:t> </a:t>
            </a:r>
            <a:r>
              <a:rPr lang="tr-TR" dirty="0" err="1" smtClean="0"/>
              <a:t>Samuel</a:t>
            </a:r>
            <a:r>
              <a:rPr lang="tr-TR" dirty="0" smtClean="0"/>
              <a:t> Johnson, </a:t>
            </a:r>
            <a:r>
              <a:rPr lang="tr-TR" dirty="0" err="1" smtClean="0"/>
              <a:t>Samuel</a:t>
            </a:r>
            <a:r>
              <a:rPr lang="tr-TR" dirty="0" smtClean="0"/>
              <a:t> Taylor </a:t>
            </a:r>
            <a:r>
              <a:rPr lang="tr-TR" dirty="0" err="1" smtClean="0"/>
              <a:t>Coleridge</a:t>
            </a:r>
            <a:r>
              <a:rPr lang="tr-TR" dirty="0" smtClean="0"/>
              <a:t> </a:t>
            </a:r>
            <a:r>
              <a:rPr lang="tr-TR" dirty="0" err="1" smtClean="0"/>
              <a:t>and</a:t>
            </a:r>
            <a:r>
              <a:rPr lang="tr-TR" dirty="0" smtClean="0"/>
              <a:t> </a:t>
            </a:r>
            <a:r>
              <a:rPr lang="tr-TR" dirty="0" err="1" smtClean="0"/>
              <a:t>Matthew</a:t>
            </a:r>
            <a:r>
              <a:rPr lang="tr-TR" dirty="0" smtClean="0"/>
              <a:t> Arnold- </a:t>
            </a:r>
            <a:r>
              <a:rPr lang="tr-TR" dirty="0" err="1" smtClean="0"/>
              <a:t>among</a:t>
            </a:r>
            <a:r>
              <a:rPr lang="tr-TR" dirty="0" smtClean="0"/>
              <a:t> </a:t>
            </a:r>
            <a:r>
              <a:rPr lang="tr-TR" dirty="0" err="1" smtClean="0"/>
              <a:t>the</a:t>
            </a:r>
            <a:r>
              <a:rPr lang="tr-TR" dirty="0" smtClean="0"/>
              <a:t> </a:t>
            </a:r>
            <a:r>
              <a:rPr lang="tr-TR" dirty="0" err="1" smtClean="0"/>
              <a:t>poet-critics</a:t>
            </a:r>
            <a:r>
              <a:rPr lang="tr-TR" dirty="0" smtClean="0"/>
              <a:t> </a:t>
            </a:r>
            <a:r>
              <a:rPr lang="tr-TR" dirty="0" err="1" smtClean="0"/>
              <a:t>who</a:t>
            </a:r>
            <a:r>
              <a:rPr lang="tr-TR" dirty="0" smtClean="0"/>
              <a:t> </a:t>
            </a:r>
            <a:r>
              <a:rPr lang="tr-TR" dirty="0" err="1" smtClean="0"/>
              <a:t>have</a:t>
            </a:r>
            <a:r>
              <a:rPr lang="tr-TR" dirty="0" smtClean="0"/>
              <a:t> </a:t>
            </a:r>
            <a:r>
              <a:rPr lang="tr-TR" dirty="0" err="1" smtClean="0"/>
              <a:t>defined</a:t>
            </a:r>
            <a:r>
              <a:rPr lang="tr-TR" dirty="0" smtClean="0"/>
              <a:t> </a:t>
            </a:r>
            <a:r>
              <a:rPr lang="tr-TR" dirty="0" err="1" smtClean="0"/>
              <a:t>the</a:t>
            </a:r>
            <a:r>
              <a:rPr lang="tr-TR" dirty="0" smtClean="0"/>
              <a:t> </a:t>
            </a:r>
            <a:r>
              <a:rPr lang="tr-TR" dirty="0" err="1" smtClean="0"/>
              <a:t>critical</a:t>
            </a:r>
            <a:r>
              <a:rPr lang="tr-TR" dirty="0" smtClean="0"/>
              <a:t> </a:t>
            </a:r>
            <a:r>
              <a:rPr lang="tr-TR" dirty="0" err="1" smtClean="0"/>
              <a:t>standards</a:t>
            </a:r>
            <a:r>
              <a:rPr lang="tr-TR" dirty="0" smtClean="0"/>
              <a:t> of an </a:t>
            </a:r>
            <a:r>
              <a:rPr lang="tr-TR" dirty="0" err="1" smtClean="0"/>
              <a:t>era</a:t>
            </a:r>
            <a:r>
              <a:rPr lang="tr-TR" dirty="0" smtClean="0"/>
              <a:t>, </a:t>
            </a:r>
            <a:r>
              <a:rPr lang="tr-TR" dirty="0" err="1" smtClean="0"/>
              <a:t>recast</a:t>
            </a:r>
            <a:r>
              <a:rPr lang="tr-TR" dirty="0" smtClean="0"/>
              <a:t> </a:t>
            </a:r>
            <a:r>
              <a:rPr lang="tr-TR" dirty="0" err="1" smtClean="0"/>
              <a:t>the</a:t>
            </a:r>
            <a:r>
              <a:rPr lang="tr-TR" dirty="0" smtClean="0"/>
              <a:t> </a:t>
            </a:r>
            <a:r>
              <a:rPr lang="tr-TR" dirty="0" err="1" smtClean="0"/>
              <a:t>literary</a:t>
            </a:r>
            <a:r>
              <a:rPr lang="tr-TR" dirty="0" smtClean="0"/>
              <a:t> </a:t>
            </a:r>
            <a:r>
              <a:rPr lang="tr-TR" dirty="0" err="1" smtClean="0"/>
              <a:t>tradition</a:t>
            </a:r>
            <a:r>
              <a:rPr lang="tr-TR" dirty="0" smtClean="0"/>
              <a:t>, </a:t>
            </a:r>
            <a:r>
              <a:rPr lang="tr-TR" dirty="0" err="1" smtClean="0"/>
              <a:t>and</a:t>
            </a:r>
            <a:r>
              <a:rPr lang="tr-TR" dirty="0" smtClean="0"/>
              <a:t> </a:t>
            </a:r>
            <a:r>
              <a:rPr lang="tr-TR" dirty="0" err="1" smtClean="0"/>
              <a:t>established</a:t>
            </a:r>
            <a:r>
              <a:rPr lang="tr-TR" dirty="0" smtClean="0"/>
              <a:t> </a:t>
            </a:r>
            <a:r>
              <a:rPr lang="tr-TR" dirty="0" err="1" smtClean="0"/>
              <a:t>key</a:t>
            </a:r>
            <a:r>
              <a:rPr lang="tr-TR" dirty="0" smtClean="0"/>
              <a:t> </a:t>
            </a:r>
            <a:r>
              <a:rPr lang="tr-TR" dirty="0" err="1" smtClean="0"/>
              <a:t>terms</a:t>
            </a:r>
            <a:r>
              <a:rPr lang="tr-TR" dirty="0" smtClean="0"/>
              <a:t> </a:t>
            </a:r>
            <a:r>
              <a:rPr lang="tr-TR" dirty="0" err="1" smtClean="0"/>
              <a:t>for</a:t>
            </a:r>
            <a:r>
              <a:rPr lang="tr-TR" dirty="0" smtClean="0"/>
              <a:t> </a:t>
            </a:r>
            <a:r>
              <a:rPr lang="tr-TR" dirty="0" err="1" smtClean="0"/>
              <a:t>analysis</a:t>
            </a:r>
            <a:r>
              <a:rPr lang="tr-TR" dirty="0" smtClean="0"/>
              <a:t> </a:t>
            </a:r>
            <a:r>
              <a:rPr lang="tr-TR" dirty="0" err="1" smtClean="0"/>
              <a:t>and</a:t>
            </a:r>
            <a:r>
              <a:rPr lang="tr-TR" dirty="0" smtClean="0"/>
              <a:t> </a:t>
            </a:r>
            <a:r>
              <a:rPr lang="tr-TR" dirty="0" err="1" smtClean="0"/>
              <a:t>evaluation</a:t>
            </a:r>
            <a:r>
              <a:rPr lang="tr-TR" dirty="0" smtClean="0"/>
              <a:t>.</a:t>
            </a:r>
          </a:p>
          <a:p>
            <a:r>
              <a:rPr lang="tr-TR" dirty="0" err="1" smtClean="0"/>
              <a:t>So</a:t>
            </a:r>
            <a:r>
              <a:rPr lang="tr-TR" dirty="0" smtClean="0"/>
              <a:t> </a:t>
            </a:r>
            <a:r>
              <a:rPr lang="tr-TR" dirty="0" err="1" smtClean="0"/>
              <a:t>immense</a:t>
            </a:r>
            <a:r>
              <a:rPr lang="tr-TR" dirty="0" smtClean="0"/>
              <a:t> </a:t>
            </a:r>
            <a:r>
              <a:rPr lang="tr-TR" dirty="0" err="1" smtClean="0"/>
              <a:t>was</a:t>
            </a:r>
            <a:r>
              <a:rPr lang="tr-TR" dirty="0" smtClean="0"/>
              <a:t> </a:t>
            </a:r>
            <a:r>
              <a:rPr lang="tr-TR" dirty="0" err="1" smtClean="0"/>
              <a:t>Eliot’s</a:t>
            </a:r>
            <a:r>
              <a:rPr lang="tr-TR" dirty="0" smtClean="0"/>
              <a:t> </a:t>
            </a:r>
            <a:r>
              <a:rPr lang="tr-TR" dirty="0" err="1" smtClean="0"/>
              <a:t>authority</a:t>
            </a:r>
            <a:r>
              <a:rPr lang="tr-TR" dirty="0" smtClean="0"/>
              <a:t> </a:t>
            </a:r>
            <a:r>
              <a:rPr lang="tr-TR" dirty="0" err="1" smtClean="0"/>
              <a:t>that</a:t>
            </a:r>
            <a:r>
              <a:rPr lang="tr-TR" dirty="0" smtClean="0"/>
              <a:t> </a:t>
            </a:r>
            <a:r>
              <a:rPr lang="tr-TR" dirty="0" err="1" smtClean="0"/>
              <a:t>the</a:t>
            </a:r>
            <a:r>
              <a:rPr lang="tr-TR" dirty="0" smtClean="0"/>
              <a:t> </a:t>
            </a:r>
            <a:r>
              <a:rPr lang="tr-TR" dirty="0" err="1" smtClean="0"/>
              <a:t>poet</a:t>
            </a:r>
            <a:r>
              <a:rPr lang="tr-TR" dirty="0" smtClean="0"/>
              <a:t> Dylan Thomas </a:t>
            </a:r>
            <a:r>
              <a:rPr lang="tr-TR" dirty="0" err="1" smtClean="0"/>
              <a:t>referred</a:t>
            </a:r>
            <a:r>
              <a:rPr lang="tr-TR" dirty="0" smtClean="0"/>
              <a:t> </a:t>
            </a:r>
            <a:r>
              <a:rPr lang="tr-TR" dirty="0" err="1" smtClean="0"/>
              <a:t>to</a:t>
            </a:r>
            <a:r>
              <a:rPr lang="tr-TR" dirty="0" smtClean="0"/>
              <a:t> </a:t>
            </a:r>
            <a:r>
              <a:rPr lang="tr-TR" dirty="0" err="1" smtClean="0"/>
              <a:t>him</a:t>
            </a:r>
            <a:r>
              <a:rPr lang="tr-TR" dirty="0" smtClean="0"/>
              <a:t> as ‘’</a:t>
            </a:r>
            <a:r>
              <a:rPr lang="tr-TR" dirty="0" err="1" smtClean="0"/>
              <a:t>the</a:t>
            </a:r>
            <a:r>
              <a:rPr lang="tr-TR" dirty="0" smtClean="0"/>
              <a:t> </a:t>
            </a:r>
            <a:r>
              <a:rPr lang="tr-TR" dirty="0" err="1" smtClean="0"/>
              <a:t>Pope</a:t>
            </a:r>
            <a:r>
              <a:rPr lang="tr-TR" dirty="0" smtClean="0"/>
              <a:t>’’.</a:t>
            </a:r>
          </a:p>
          <a:p>
            <a:endParaRPr lang="tr-TR" dirty="0"/>
          </a:p>
        </p:txBody>
      </p:sp>
    </p:spTree>
    <p:extLst>
      <p:ext uri="{BB962C8B-B14F-4D97-AF65-F5344CB8AC3E}">
        <p14:creationId xmlns:p14="http://schemas.microsoft.com/office/powerpoint/2010/main" val="4665642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04664"/>
            <a:ext cx="8856984" cy="6069288"/>
          </a:xfrm>
        </p:spPr>
        <p:txBody>
          <a:bodyPr>
            <a:normAutofit fontScale="92500" lnSpcReduction="10000"/>
          </a:bodyPr>
          <a:lstStyle/>
          <a:p>
            <a:endParaRPr lang="tr-TR" dirty="0" smtClean="0"/>
          </a:p>
          <a:p>
            <a:r>
              <a:rPr lang="tr-TR" dirty="0" err="1" smtClean="0"/>
              <a:t>Born</a:t>
            </a:r>
            <a:r>
              <a:rPr lang="tr-TR" dirty="0" smtClean="0"/>
              <a:t> in St. Louis, </a:t>
            </a:r>
            <a:r>
              <a:rPr lang="tr-TR" dirty="0" err="1" smtClean="0"/>
              <a:t>M,ssouri</a:t>
            </a:r>
            <a:r>
              <a:rPr lang="tr-TR" dirty="0" smtClean="0"/>
              <a:t>, </a:t>
            </a:r>
            <a:r>
              <a:rPr lang="tr-TR" dirty="0" err="1" smtClean="0"/>
              <a:t>the</a:t>
            </a:r>
            <a:r>
              <a:rPr lang="tr-TR" dirty="0" smtClean="0"/>
              <a:t> </a:t>
            </a:r>
            <a:r>
              <a:rPr lang="tr-TR" dirty="0" err="1" smtClean="0"/>
              <a:t>seventh</a:t>
            </a:r>
            <a:r>
              <a:rPr lang="tr-TR" dirty="0" smtClean="0"/>
              <a:t> </a:t>
            </a:r>
            <a:r>
              <a:rPr lang="tr-TR" dirty="0" err="1" smtClean="0"/>
              <a:t>and</a:t>
            </a:r>
            <a:r>
              <a:rPr lang="tr-TR" dirty="0" smtClean="0"/>
              <a:t> </a:t>
            </a:r>
            <a:r>
              <a:rPr lang="tr-TR" dirty="0" err="1" smtClean="0"/>
              <a:t>youngest</a:t>
            </a:r>
            <a:r>
              <a:rPr lang="tr-TR" dirty="0" smtClean="0"/>
              <a:t> </a:t>
            </a:r>
            <a:r>
              <a:rPr lang="tr-TR" dirty="0" err="1" smtClean="0"/>
              <a:t>child</a:t>
            </a:r>
            <a:r>
              <a:rPr lang="tr-TR" dirty="0" smtClean="0"/>
              <a:t> of Henry </a:t>
            </a:r>
            <a:r>
              <a:rPr lang="tr-TR" dirty="0" err="1" smtClean="0"/>
              <a:t>Ware</a:t>
            </a:r>
            <a:r>
              <a:rPr lang="tr-TR" dirty="0" smtClean="0"/>
              <a:t> Eliot </a:t>
            </a:r>
            <a:r>
              <a:rPr lang="tr-TR" dirty="0" err="1" smtClean="0"/>
              <a:t>and</a:t>
            </a:r>
            <a:r>
              <a:rPr lang="tr-TR" dirty="0" smtClean="0"/>
              <a:t> </a:t>
            </a:r>
            <a:r>
              <a:rPr lang="tr-TR" dirty="0" err="1" smtClean="0"/>
              <a:t>Charlotte</a:t>
            </a:r>
            <a:r>
              <a:rPr lang="tr-TR" dirty="0" smtClean="0"/>
              <a:t> </a:t>
            </a:r>
            <a:r>
              <a:rPr lang="tr-TR" dirty="0" err="1" smtClean="0"/>
              <a:t>Stearns</a:t>
            </a:r>
            <a:r>
              <a:rPr lang="tr-TR" dirty="0" smtClean="0"/>
              <a:t> Eliot.</a:t>
            </a:r>
          </a:p>
          <a:p>
            <a:r>
              <a:rPr lang="tr-TR" dirty="0" err="1" smtClean="0"/>
              <a:t>From</a:t>
            </a:r>
            <a:r>
              <a:rPr lang="tr-TR" dirty="0" smtClean="0"/>
              <a:t> 1898 </a:t>
            </a:r>
            <a:r>
              <a:rPr lang="tr-TR" dirty="0" err="1" smtClean="0"/>
              <a:t>to</a:t>
            </a:r>
            <a:r>
              <a:rPr lang="tr-TR" dirty="0" smtClean="0"/>
              <a:t> 1905, Eliot </a:t>
            </a:r>
            <a:r>
              <a:rPr lang="tr-TR" dirty="0" err="1" smtClean="0"/>
              <a:t>attended</a:t>
            </a:r>
            <a:r>
              <a:rPr lang="tr-TR" dirty="0" smtClean="0"/>
              <a:t> Smith Academy in St. Louis, a </a:t>
            </a:r>
            <a:r>
              <a:rPr lang="tr-TR" dirty="0" err="1" smtClean="0"/>
              <a:t>preparatory</a:t>
            </a:r>
            <a:r>
              <a:rPr lang="tr-TR" dirty="0" smtClean="0"/>
              <a:t> </a:t>
            </a:r>
            <a:r>
              <a:rPr lang="tr-TR" dirty="0" err="1" smtClean="0"/>
              <a:t>school</a:t>
            </a:r>
            <a:r>
              <a:rPr lang="tr-TR" dirty="0" smtClean="0"/>
              <a:t> </a:t>
            </a:r>
            <a:r>
              <a:rPr lang="tr-TR" dirty="0" err="1" smtClean="0"/>
              <a:t>where</a:t>
            </a:r>
            <a:r>
              <a:rPr lang="tr-TR" dirty="0" smtClean="0"/>
              <a:t> his </a:t>
            </a:r>
            <a:r>
              <a:rPr lang="tr-TR" dirty="0" err="1" smtClean="0"/>
              <a:t>studies</a:t>
            </a:r>
            <a:r>
              <a:rPr lang="tr-TR" dirty="0" smtClean="0"/>
              <a:t> </a:t>
            </a:r>
            <a:r>
              <a:rPr lang="tr-TR" dirty="0" err="1" smtClean="0"/>
              <a:t>included</a:t>
            </a:r>
            <a:r>
              <a:rPr lang="tr-TR" dirty="0" smtClean="0"/>
              <a:t> </a:t>
            </a:r>
            <a:r>
              <a:rPr lang="tr-TR" dirty="0" err="1" smtClean="0"/>
              <a:t>Greek</a:t>
            </a:r>
            <a:r>
              <a:rPr lang="tr-TR" dirty="0" smtClean="0"/>
              <a:t> </a:t>
            </a:r>
            <a:r>
              <a:rPr lang="tr-TR" dirty="0" err="1" smtClean="0"/>
              <a:t>and</a:t>
            </a:r>
            <a:r>
              <a:rPr lang="tr-TR" dirty="0" smtClean="0"/>
              <a:t> Latin, </a:t>
            </a:r>
            <a:r>
              <a:rPr lang="tr-TR" dirty="0" err="1" smtClean="0"/>
              <a:t>rhetoric</a:t>
            </a:r>
            <a:r>
              <a:rPr lang="tr-TR" dirty="0" smtClean="0"/>
              <a:t>, French, </a:t>
            </a:r>
            <a:r>
              <a:rPr lang="tr-TR" dirty="0" err="1" smtClean="0"/>
              <a:t>and</a:t>
            </a:r>
            <a:r>
              <a:rPr lang="tr-TR" dirty="0" smtClean="0"/>
              <a:t> </a:t>
            </a:r>
            <a:r>
              <a:rPr lang="tr-TR" dirty="0" err="1" smtClean="0"/>
              <a:t>German</a:t>
            </a:r>
            <a:r>
              <a:rPr lang="tr-TR" dirty="0" smtClean="0"/>
              <a:t>, </a:t>
            </a:r>
            <a:r>
              <a:rPr lang="tr-TR" dirty="0" err="1" smtClean="0"/>
              <a:t>and</a:t>
            </a:r>
            <a:r>
              <a:rPr lang="tr-TR" dirty="0" smtClean="0"/>
              <a:t> </a:t>
            </a:r>
            <a:r>
              <a:rPr lang="tr-TR" dirty="0" err="1" smtClean="0"/>
              <a:t>during</a:t>
            </a:r>
            <a:r>
              <a:rPr lang="tr-TR" dirty="0" smtClean="0"/>
              <a:t> 1905-06 he </a:t>
            </a:r>
            <a:r>
              <a:rPr lang="tr-TR" dirty="0" err="1" smtClean="0"/>
              <a:t>was</a:t>
            </a:r>
            <a:r>
              <a:rPr lang="tr-TR" dirty="0" smtClean="0"/>
              <a:t> a </a:t>
            </a:r>
            <a:r>
              <a:rPr lang="tr-TR" dirty="0" err="1" smtClean="0"/>
              <a:t>student</a:t>
            </a:r>
            <a:r>
              <a:rPr lang="tr-TR" dirty="0" smtClean="0"/>
              <a:t> at </a:t>
            </a:r>
            <a:r>
              <a:rPr lang="tr-TR" dirty="0" err="1" smtClean="0"/>
              <a:t>Milton</a:t>
            </a:r>
            <a:r>
              <a:rPr lang="tr-TR" dirty="0" smtClean="0"/>
              <a:t> Academy, in Massachusetts. </a:t>
            </a:r>
          </a:p>
          <a:p>
            <a:r>
              <a:rPr lang="tr-TR" dirty="0" err="1" smtClean="0"/>
              <a:t>In</a:t>
            </a:r>
            <a:r>
              <a:rPr lang="tr-TR" dirty="0" smtClean="0"/>
              <a:t> 1906 he </a:t>
            </a:r>
            <a:r>
              <a:rPr lang="tr-TR" dirty="0" err="1" smtClean="0"/>
              <a:t>entered</a:t>
            </a:r>
            <a:r>
              <a:rPr lang="tr-TR" dirty="0" smtClean="0"/>
              <a:t> Harvard </a:t>
            </a:r>
            <a:r>
              <a:rPr lang="tr-TR" dirty="0" err="1" smtClean="0"/>
              <a:t>University</a:t>
            </a:r>
            <a:r>
              <a:rPr lang="tr-TR" dirty="0" smtClean="0"/>
              <a:t>, </a:t>
            </a:r>
            <a:r>
              <a:rPr lang="tr-TR" dirty="0" err="1" smtClean="0"/>
              <a:t>receiving</a:t>
            </a:r>
            <a:r>
              <a:rPr lang="tr-TR" dirty="0" smtClean="0"/>
              <a:t> his </a:t>
            </a:r>
            <a:r>
              <a:rPr lang="tr-TR" dirty="0" err="1" smtClean="0"/>
              <a:t>bachelor’s</a:t>
            </a:r>
            <a:r>
              <a:rPr lang="tr-TR" dirty="0" smtClean="0"/>
              <a:t> </a:t>
            </a:r>
            <a:r>
              <a:rPr lang="tr-TR" dirty="0" err="1" smtClean="0"/>
              <a:t>degree</a:t>
            </a:r>
            <a:r>
              <a:rPr lang="tr-TR" dirty="0" smtClean="0"/>
              <a:t> in 1909 </a:t>
            </a:r>
            <a:r>
              <a:rPr lang="tr-TR" dirty="0" err="1" smtClean="0"/>
              <a:t>and</a:t>
            </a:r>
            <a:r>
              <a:rPr lang="tr-TR" dirty="0" smtClean="0"/>
              <a:t> his </a:t>
            </a:r>
            <a:r>
              <a:rPr lang="tr-TR" dirty="0" err="1" smtClean="0"/>
              <a:t>master’s</a:t>
            </a:r>
            <a:r>
              <a:rPr lang="tr-TR" dirty="0" smtClean="0"/>
              <a:t> in 1910. </a:t>
            </a:r>
          </a:p>
          <a:p>
            <a:r>
              <a:rPr lang="en-US" dirty="0"/>
              <a:t>At Harvard Eliot became keenly interested in philosophy and comparative literature—Dante’s </a:t>
            </a:r>
            <a:r>
              <a:rPr lang="en-US" i="1" dirty="0"/>
              <a:t>Divine Comedy</a:t>
            </a:r>
            <a:r>
              <a:rPr lang="en-US" dirty="0"/>
              <a:t> was a sublime discovery for him. </a:t>
            </a:r>
            <a:endParaRPr lang="tr-TR" dirty="0" smtClean="0"/>
          </a:p>
          <a:p>
            <a:r>
              <a:rPr lang="en-US" dirty="0" smtClean="0"/>
              <a:t>Important </a:t>
            </a:r>
            <a:r>
              <a:rPr lang="en-US" dirty="0"/>
              <a:t>influences on his intellectual development include the philosopher, poet, and humanist George Santayana, from whom Eliot took a course on modern philosophy, and the literary scholar Irving Babbitt, a relentless foe of Romanticism, with whom Eliot studied nineteenth-century French literary criticism. </a:t>
            </a:r>
            <a:endParaRPr lang="tr-TR" dirty="0"/>
          </a:p>
        </p:txBody>
      </p:sp>
    </p:spTree>
    <p:extLst>
      <p:ext uri="{BB962C8B-B14F-4D97-AF65-F5344CB8AC3E}">
        <p14:creationId xmlns:p14="http://schemas.microsoft.com/office/powerpoint/2010/main" val="1021936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MODERNISM</a:t>
            </a:r>
            <a:endParaRPr lang="tr-TR" dirty="0"/>
          </a:p>
        </p:txBody>
      </p:sp>
      <p:sp>
        <p:nvSpPr>
          <p:cNvPr id="3" name="İçerik Yer Tutucusu 2"/>
          <p:cNvSpPr>
            <a:spLocks noGrp="1"/>
          </p:cNvSpPr>
          <p:nvPr>
            <p:ph sz="quarter" idx="1"/>
          </p:nvPr>
        </p:nvSpPr>
        <p:spPr/>
        <p:txBody>
          <a:bodyPr>
            <a:normAutofit fontScale="85000" lnSpcReduction="10000"/>
          </a:bodyPr>
          <a:lstStyle/>
          <a:p>
            <a:endParaRPr lang="tr-TR" dirty="0" smtClean="0"/>
          </a:p>
          <a:p>
            <a:r>
              <a:rPr lang="tr-TR" dirty="0" err="1" smtClean="0"/>
              <a:t>Modernism</a:t>
            </a:r>
            <a:r>
              <a:rPr lang="tr-TR" dirty="0" smtClean="0"/>
              <a:t>, in general </a:t>
            </a:r>
            <a:r>
              <a:rPr lang="tr-TR" dirty="0" err="1" smtClean="0"/>
              <a:t>terms</a:t>
            </a:r>
            <a:r>
              <a:rPr lang="tr-TR" dirty="0" smtClean="0"/>
              <a:t>, is a trend of </a:t>
            </a:r>
            <a:r>
              <a:rPr lang="tr-TR" dirty="0" err="1" smtClean="0"/>
              <a:t>thought</a:t>
            </a:r>
            <a:r>
              <a:rPr lang="tr-TR" dirty="0" smtClean="0"/>
              <a:t> </a:t>
            </a:r>
            <a:r>
              <a:rPr lang="tr-TR" dirty="0" err="1" smtClean="0"/>
              <a:t>which</a:t>
            </a:r>
            <a:r>
              <a:rPr lang="tr-TR" dirty="0" smtClean="0"/>
              <a:t> </a:t>
            </a:r>
            <a:r>
              <a:rPr lang="tr-TR" dirty="0" err="1" smtClean="0"/>
              <a:t>affirms</a:t>
            </a:r>
            <a:r>
              <a:rPr lang="tr-TR" dirty="0" smtClean="0"/>
              <a:t> </a:t>
            </a:r>
            <a:r>
              <a:rPr lang="tr-TR" dirty="0" err="1" smtClean="0"/>
              <a:t>the</a:t>
            </a:r>
            <a:r>
              <a:rPr lang="tr-TR" dirty="0" smtClean="0"/>
              <a:t> </a:t>
            </a:r>
            <a:r>
              <a:rPr lang="tr-TR" dirty="0" err="1" smtClean="0"/>
              <a:t>power</a:t>
            </a:r>
            <a:r>
              <a:rPr lang="tr-TR" dirty="0" smtClean="0"/>
              <a:t> of </a:t>
            </a:r>
            <a:r>
              <a:rPr lang="tr-TR" dirty="0" err="1" smtClean="0"/>
              <a:t>human</a:t>
            </a:r>
            <a:r>
              <a:rPr lang="tr-TR" dirty="0" smtClean="0"/>
              <a:t> </a:t>
            </a:r>
            <a:r>
              <a:rPr lang="tr-TR" dirty="0" err="1" smtClean="0"/>
              <a:t>beings</a:t>
            </a:r>
            <a:r>
              <a:rPr lang="tr-TR" dirty="0" smtClean="0"/>
              <a:t> </a:t>
            </a:r>
            <a:r>
              <a:rPr lang="tr-TR" dirty="0" err="1" smtClean="0"/>
              <a:t>to</a:t>
            </a:r>
            <a:r>
              <a:rPr lang="tr-TR" dirty="0" smtClean="0"/>
              <a:t> </a:t>
            </a:r>
            <a:r>
              <a:rPr lang="tr-TR" dirty="0" err="1" smtClean="0"/>
              <a:t>make</a:t>
            </a:r>
            <a:r>
              <a:rPr lang="tr-TR" dirty="0" smtClean="0"/>
              <a:t>, </a:t>
            </a:r>
            <a:r>
              <a:rPr lang="tr-TR" dirty="0" err="1" smtClean="0"/>
              <a:t>improve</a:t>
            </a:r>
            <a:r>
              <a:rPr lang="tr-TR" dirty="0" smtClean="0"/>
              <a:t> </a:t>
            </a:r>
            <a:r>
              <a:rPr lang="tr-TR" dirty="0" err="1" smtClean="0"/>
              <a:t>and</a:t>
            </a:r>
            <a:r>
              <a:rPr lang="tr-TR" dirty="0" smtClean="0"/>
              <a:t> </a:t>
            </a:r>
            <a:r>
              <a:rPr lang="tr-TR" dirty="0" err="1" smtClean="0"/>
              <a:t>shape</a:t>
            </a:r>
            <a:r>
              <a:rPr lang="tr-TR" dirty="0" smtClean="0"/>
              <a:t> </a:t>
            </a:r>
            <a:r>
              <a:rPr lang="tr-TR" dirty="0" err="1" smtClean="0"/>
              <a:t>their</a:t>
            </a:r>
            <a:r>
              <a:rPr lang="tr-TR" dirty="0" smtClean="0"/>
              <a:t> </a:t>
            </a:r>
            <a:r>
              <a:rPr lang="tr-TR" dirty="0" err="1" smtClean="0"/>
              <a:t>environment</a:t>
            </a:r>
            <a:r>
              <a:rPr lang="tr-TR" dirty="0" smtClean="0"/>
              <a:t>, </a:t>
            </a:r>
            <a:r>
              <a:rPr lang="tr-TR" dirty="0" err="1" smtClean="0"/>
              <a:t>with</a:t>
            </a:r>
            <a:r>
              <a:rPr lang="tr-TR" dirty="0" smtClean="0"/>
              <a:t> </a:t>
            </a:r>
            <a:r>
              <a:rPr lang="tr-TR" dirty="0" err="1" smtClean="0"/>
              <a:t>the</a:t>
            </a:r>
            <a:r>
              <a:rPr lang="tr-TR" dirty="0" smtClean="0"/>
              <a:t> </a:t>
            </a:r>
            <a:r>
              <a:rPr lang="tr-TR" dirty="0" err="1" smtClean="0"/>
              <a:t>aid</a:t>
            </a:r>
            <a:r>
              <a:rPr lang="tr-TR" dirty="0" smtClean="0"/>
              <a:t> of </a:t>
            </a:r>
            <a:r>
              <a:rPr lang="tr-TR" dirty="0" err="1" smtClean="0"/>
              <a:t>scientific</a:t>
            </a:r>
            <a:r>
              <a:rPr lang="tr-TR" dirty="0" smtClean="0"/>
              <a:t> </a:t>
            </a:r>
            <a:r>
              <a:rPr lang="tr-TR" dirty="0" err="1" smtClean="0"/>
              <a:t>knowledge</a:t>
            </a:r>
            <a:r>
              <a:rPr lang="tr-TR" dirty="0" smtClean="0"/>
              <a:t>, </a:t>
            </a:r>
            <a:r>
              <a:rPr lang="tr-TR" dirty="0" err="1" smtClean="0"/>
              <a:t>technology</a:t>
            </a:r>
            <a:r>
              <a:rPr lang="tr-TR" dirty="0" smtClean="0"/>
              <a:t> </a:t>
            </a:r>
            <a:r>
              <a:rPr lang="tr-TR" dirty="0" err="1" smtClean="0"/>
              <a:t>and</a:t>
            </a:r>
            <a:r>
              <a:rPr lang="tr-TR" dirty="0" smtClean="0"/>
              <a:t> </a:t>
            </a:r>
            <a:r>
              <a:rPr lang="tr-TR" dirty="0" err="1" smtClean="0"/>
              <a:t>practical</a:t>
            </a:r>
            <a:r>
              <a:rPr lang="tr-TR" dirty="0" smtClean="0"/>
              <a:t> </a:t>
            </a:r>
            <a:r>
              <a:rPr lang="tr-TR" dirty="0" err="1" smtClean="0"/>
              <a:t>experimentation</a:t>
            </a:r>
            <a:r>
              <a:rPr lang="tr-TR" dirty="0" smtClean="0"/>
              <a:t>. </a:t>
            </a:r>
            <a:r>
              <a:rPr lang="tr-TR" dirty="0" err="1" smtClean="0"/>
              <a:t>The</a:t>
            </a:r>
            <a:r>
              <a:rPr lang="tr-TR" dirty="0" smtClean="0"/>
              <a:t> </a:t>
            </a:r>
            <a:r>
              <a:rPr lang="tr-TR" dirty="0" err="1" smtClean="0"/>
              <a:t>term</a:t>
            </a:r>
            <a:r>
              <a:rPr lang="tr-TR" dirty="0" smtClean="0"/>
              <a:t> </a:t>
            </a:r>
            <a:r>
              <a:rPr lang="tr-TR" dirty="0" err="1" smtClean="0"/>
              <a:t>covera</a:t>
            </a:r>
            <a:r>
              <a:rPr lang="tr-TR" dirty="0" smtClean="0"/>
              <a:t> </a:t>
            </a:r>
            <a:r>
              <a:rPr lang="tr-TR" dirty="0" err="1" smtClean="0"/>
              <a:t>wide</a:t>
            </a:r>
            <a:r>
              <a:rPr lang="tr-TR" dirty="0" smtClean="0"/>
              <a:t> </a:t>
            </a:r>
            <a:r>
              <a:rPr lang="tr-TR" dirty="0" err="1" smtClean="0"/>
              <a:t>variety</a:t>
            </a:r>
            <a:r>
              <a:rPr lang="tr-TR" dirty="0" smtClean="0"/>
              <a:t> of </a:t>
            </a:r>
            <a:r>
              <a:rPr lang="tr-TR" dirty="0" err="1" smtClean="0"/>
              <a:t>political</a:t>
            </a:r>
            <a:r>
              <a:rPr lang="tr-TR" dirty="0" smtClean="0"/>
              <a:t> </a:t>
            </a:r>
            <a:r>
              <a:rPr lang="tr-TR" dirty="0" err="1" smtClean="0"/>
              <a:t>and</a:t>
            </a:r>
            <a:r>
              <a:rPr lang="tr-TR" dirty="0" smtClean="0"/>
              <a:t> </a:t>
            </a:r>
            <a:r>
              <a:rPr lang="tr-TR" dirty="0" err="1" smtClean="0"/>
              <a:t>artistic</a:t>
            </a:r>
            <a:r>
              <a:rPr lang="tr-TR" dirty="0" smtClean="0"/>
              <a:t> </a:t>
            </a:r>
            <a:r>
              <a:rPr lang="tr-TR" dirty="0" err="1" smtClean="0"/>
              <a:t>movements</a:t>
            </a:r>
            <a:r>
              <a:rPr lang="tr-TR" dirty="0" smtClean="0"/>
              <a:t> </a:t>
            </a:r>
            <a:r>
              <a:rPr lang="tr-TR" dirty="0" err="1" smtClean="0"/>
              <a:t>rooted</a:t>
            </a:r>
            <a:r>
              <a:rPr lang="tr-TR" dirty="0" smtClean="0"/>
              <a:t> in Western </a:t>
            </a:r>
            <a:r>
              <a:rPr lang="tr-TR" dirty="0" err="1" smtClean="0"/>
              <a:t>society</a:t>
            </a:r>
            <a:r>
              <a:rPr lang="tr-TR" dirty="0" smtClean="0"/>
              <a:t> at </a:t>
            </a:r>
            <a:r>
              <a:rPr lang="tr-TR" dirty="0" err="1" smtClean="0"/>
              <a:t>the</a:t>
            </a:r>
            <a:r>
              <a:rPr lang="tr-TR" dirty="0" smtClean="0"/>
              <a:t> </a:t>
            </a:r>
            <a:r>
              <a:rPr lang="tr-TR" dirty="0" err="1" smtClean="0"/>
              <a:t>end</a:t>
            </a:r>
            <a:r>
              <a:rPr lang="tr-TR" dirty="0" smtClean="0"/>
              <a:t> of </a:t>
            </a:r>
            <a:r>
              <a:rPr lang="tr-TR" dirty="0" err="1" smtClean="0"/>
              <a:t>the</a:t>
            </a:r>
            <a:r>
              <a:rPr lang="tr-TR" dirty="0" smtClean="0"/>
              <a:t> 19th Century </a:t>
            </a:r>
            <a:r>
              <a:rPr lang="tr-TR" dirty="0" err="1"/>
              <a:t>a</a:t>
            </a:r>
            <a:r>
              <a:rPr lang="tr-TR" dirty="0" err="1" smtClean="0"/>
              <a:t>nd</a:t>
            </a:r>
            <a:r>
              <a:rPr lang="tr-TR" dirty="0" smtClean="0"/>
              <a:t>  </a:t>
            </a:r>
            <a:r>
              <a:rPr lang="tr-TR" dirty="0" err="1" smtClean="0"/>
              <a:t>beginning</a:t>
            </a:r>
            <a:r>
              <a:rPr lang="tr-TR" dirty="0" smtClean="0"/>
              <a:t> of </a:t>
            </a:r>
            <a:r>
              <a:rPr lang="tr-TR" dirty="0" err="1" smtClean="0"/>
              <a:t>the</a:t>
            </a:r>
            <a:r>
              <a:rPr lang="tr-TR" dirty="0" smtClean="0"/>
              <a:t> 20th Century. </a:t>
            </a:r>
            <a:endParaRPr lang="tr-TR" dirty="0"/>
          </a:p>
          <a:p>
            <a:endParaRPr lang="tr-TR" dirty="0" smtClean="0"/>
          </a:p>
          <a:p>
            <a:endParaRPr lang="tr-TR" dirty="0"/>
          </a:p>
          <a:p>
            <a:r>
              <a:rPr lang="tr-TR" dirty="0" err="1" smtClean="0"/>
              <a:t>In</a:t>
            </a:r>
            <a:r>
              <a:rPr lang="tr-TR" dirty="0" smtClean="0"/>
              <a:t> </a:t>
            </a:r>
            <a:r>
              <a:rPr lang="tr-TR" dirty="0" err="1" smtClean="0"/>
              <a:t>the</a:t>
            </a:r>
            <a:r>
              <a:rPr lang="tr-TR" dirty="0" smtClean="0"/>
              <a:t> </a:t>
            </a:r>
            <a:r>
              <a:rPr lang="tr-TR" dirty="0" err="1" smtClean="0"/>
              <a:t>early</a:t>
            </a:r>
            <a:r>
              <a:rPr lang="tr-TR" dirty="0" smtClean="0"/>
              <a:t> </a:t>
            </a:r>
            <a:r>
              <a:rPr lang="tr-TR" dirty="0" err="1" smtClean="0"/>
              <a:t>decade</a:t>
            </a:r>
            <a:r>
              <a:rPr lang="tr-TR" dirty="0" smtClean="0"/>
              <a:t> of </a:t>
            </a:r>
            <a:r>
              <a:rPr lang="tr-TR" dirty="0" err="1" smtClean="0"/>
              <a:t>the</a:t>
            </a:r>
            <a:r>
              <a:rPr lang="tr-TR" dirty="0" smtClean="0"/>
              <a:t> 20th Century, </a:t>
            </a:r>
            <a:r>
              <a:rPr lang="tr-TR" dirty="0" err="1" smtClean="0"/>
              <a:t>advances</a:t>
            </a:r>
            <a:r>
              <a:rPr lang="tr-TR" dirty="0" smtClean="0"/>
              <a:t> </a:t>
            </a:r>
            <a:r>
              <a:rPr lang="tr-TR" dirty="0" err="1" smtClean="0"/>
              <a:t>made</a:t>
            </a:r>
            <a:r>
              <a:rPr lang="tr-TR" dirty="0" smtClean="0"/>
              <a:t> in </a:t>
            </a:r>
            <a:r>
              <a:rPr lang="tr-TR" dirty="0" err="1" smtClean="0"/>
              <a:t>different</a:t>
            </a:r>
            <a:r>
              <a:rPr lang="tr-TR" dirty="0" smtClean="0"/>
              <a:t> </a:t>
            </a:r>
            <a:r>
              <a:rPr lang="tr-TR" dirty="0" err="1" smtClean="0"/>
              <a:t>fields</a:t>
            </a:r>
            <a:r>
              <a:rPr lang="tr-TR" dirty="0" smtClean="0"/>
              <a:t> of </a:t>
            </a:r>
            <a:r>
              <a:rPr lang="tr-TR" dirty="0" err="1" smtClean="0"/>
              <a:t>positive</a:t>
            </a:r>
            <a:r>
              <a:rPr lang="tr-TR" dirty="0" smtClean="0"/>
              <a:t> </a:t>
            </a:r>
            <a:r>
              <a:rPr lang="tr-TR" dirty="0" err="1" smtClean="0"/>
              <a:t>sciences</a:t>
            </a:r>
            <a:r>
              <a:rPr lang="tr-TR" dirty="0" smtClean="0"/>
              <a:t> </a:t>
            </a:r>
            <a:r>
              <a:rPr lang="tr-TR" dirty="0" err="1" smtClean="0"/>
              <a:t>brought</a:t>
            </a:r>
            <a:r>
              <a:rPr lang="tr-TR" dirty="0" smtClean="0"/>
              <a:t> </a:t>
            </a:r>
            <a:r>
              <a:rPr lang="tr-TR" dirty="0" err="1" smtClean="0"/>
              <a:t>about</a:t>
            </a:r>
            <a:r>
              <a:rPr lang="tr-TR" dirty="0" smtClean="0"/>
              <a:t> a </a:t>
            </a:r>
            <a:r>
              <a:rPr lang="tr-TR" dirty="0" err="1" smtClean="0"/>
              <a:t>critical</a:t>
            </a:r>
            <a:r>
              <a:rPr lang="tr-TR" dirty="0" smtClean="0"/>
              <a:t> </a:t>
            </a:r>
            <a:r>
              <a:rPr lang="tr-TR" dirty="0" err="1" smtClean="0"/>
              <a:t>attitudes</a:t>
            </a:r>
            <a:r>
              <a:rPr lang="tr-TR" dirty="0" smtClean="0"/>
              <a:t> </a:t>
            </a:r>
            <a:r>
              <a:rPr lang="tr-TR" dirty="0" err="1" smtClean="0"/>
              <a:t>to</a:t>
            </a:r>
            <a:r>
              <a:rPr lang="tr-TR" dirty="0" smtClean="0"/>
              <a:t> </a:t>
            </a:r>
            <a:r>
              <a:rPr lang="tr-TR" dirty="0" err="1" smtClean="0"/>
              <a:t>the</a:t>
            </a:r>
            <a:r>
              <a:rPr lang="tr-TR" dirty="0" smtClean="0"/>
              <a:t> </a:t>
            </a:r>
            <a:r>
              <a:rPr lang="tr-TR" dirty="0" err="1" smtClean="0"/>
              <a:t>previous</a:t>
            </a:r>
            <a:r>
              <a:rPr lang="tr-TR" dirty="0" smtClean="0"/>
              <a:t> </a:t>
            </a:r>
            <a:r>
              <a:rPr lang="tr-TR" dirty="0" err="1" smtClean="0"/>
              <a:t>Christian</a:t>
            </a:r>
            <a:r>
              <a:rPr lang="tr-TR" dirty="0" smtClean="0"/>
              <a:t> </a:t>
            </a:r>
            <a:r>
              <a:rPr lang="tr-TR" dirty="0" err="1" smtClean="0"/>
              <a:t>world</a:t>
            </a:r>
            <a:r>
              <a:rPr lang="tr-TR" dirty="0" smtClean="0"/>
              <a:t> </a:t>
            </a:r>
            <a:r>
              <a:rPr lang="tr-TR" dirty="0" err="1" smtClean="0"/>
              <a:t>view</a:t>
            </a:r>
            <a:r>
              <a:rPr lang="tr-TR" dirty="0" smtClean="0"/>
              <a:t> of </a:t>
            </a:r>
            <a:r>
              <a:rPr lang="tr-TR" dirty="0" err="1" smtClean="0"/>
              <a:t>the</a:t>
            </a:r>
            <a:r>
              <a:rPr lang="tr-TR" dirty="0" smtClean="0"/>
              <a:t> </a:t>
            </a:r>
            <a:r>
              <a:rPr lang="tr-TR" dirty="0" err="1" smtClean="0"/>
              <a:t>agricultural</a:t>
            </a:r>
            <a:r>
              <a:rPr lang="tr-TR" dirty="0" smtClean="0"/>
              <a:t> </a:t>
            </a:r>
            <a:r>
              <a:rPr lang="tr-TR" dirty="0" err="1" smtClean="0"/>
              <a:t>and</a:t>
            </a:r>
            <a:r>
              <a:rPr lang="tr-TR" dirty="0" smtClean="0"/>
              <a:t> </a:t>
            </a:r>
            <a:r>
              <a:rPr lang="tr-TR" dirty="0" err="1" smtClean="0"/>
              <a:t>class</a:t>
            </a:r>
            <a:r>
              <a:rPr lang="tr-TR" dirty="0" smtClean="0"/>
              <a:t> </a:t>
            </a:r>
            <a:r>
              <a:rPr lang="tr-TR" dirty="0" err="1" smtClean="0"/>
              <a:t>dominated</a:t>
            </a:r>
            <a:r>
              <a:rPr lang="tr-TR" dirty="0" smtClean="0"/>
              <a:t> </a:t>
            </a:r>
            <a:r>
              <a:rPr lang="tr-TR" dirty="0" err="1" smtClean="0"/>
              <a:t>society</a:t>
            </a:r>
            <a:r>
              <a:rPr lang="tr-TR" dirty="0" smtClean="0"/>
              <a:t> </a:t>
            </a:r>
            <a:r>
              <a:rPr lang="tr-TR" dirty="0" err="1" smtClean="0"/>
              <a:t>subverting</a:t>
            </a:r>
            <a:r>
              <a:rPr lang="tr-TR" dirty="0" smtClean="0"/>
              <a:t> </a:t>
            </a:r>
            <a:r>
              <a:rPr lang="tr-TR" dirty="0" err="1" smtClean="0"/>
              <a:t>the</a:t>
            </a:r>
            <a:r>
              <a:rPr lang="tr-TR" dirty="0" smtClean="0"/>
              <a:t> </a:t>
            </a:r>
            <a:r>
              <a:rPr lang="tr-TR" dirty="0" err="1" smtClean="0"/>
              <a:t>most</a:t>
            </a:r>
            <a:r>
              <a:rPr lang="tr-TR" dirty="0" smtClean="0"/>
              <a:t> </a:t>
            </a:r>
            <a:r>
              <a:rPr lang="tr-TR" dirty="0" err="1" smtClean="0"/>
              <a:t>fundamental</a:t>
            </a:r>
            <a:r>
              <a:rPr lang="tr-TR" dirty="0" smtClean="0"/>
              <a:t> </a:t>
            </a:r>
            <a:r>
              <a:rPr lang="tr-TR" dirty="0" err="1" smtClean="0"/>
              <a:t>assumptions</a:t>
            </a:r>
            <a:r>
              <a:rPr lang="tr-TR" dirty="0" smtClean="0"/>
              <a:t> </a:t>
            </a:r>
            <a:r>
              <a:rPr lang="tr-TR" dirty="0" err="1" smtClean="0"/>
              <a:t>and</a:t>
            </a:r>
            <a:r>
              <a:rPr lang="tr-TR" dirty="0" smtClean="0"/>
              <a:t> </a:t>
            </a:r>
            <a:r>
              <a:rPr lang="tr-TR" dirty="0" err="1" smtClean="0"/>
              <a:t>conceptual</a:t>
            </a:r>
            <a:r>
              <a:rPr lang="tr-TR" dirty="0" smtClean="0"/>
              <a:t> </a:t>
            </a:r>
            <a:r>
              <a:rPr lang="tr-TR" dirty="0" err="1" smtClean="0"/>
              <a:t>modes</a:t>
            </a:r>
            <a:r>
              <a:rPr lang="tr-TR" dirty="0" smtClean="0"/>
              <a:t> of </a:t>
            </a:r>
            <a:r>
              <a:rPr lang="tr-TR" dirty="0" err="1" smtClean="0"/>
              <a:t>the</a:t>
            </a:r>
            <a:r>
              <a:rPr lang="tr-TR" dirty="0" smtClean="0"/>
              <a:t> </a:t>
            </a:r>
            <a:r>
              <a:rPr lang="tr-TR" dirty="0" err="1" smtClean="0"/>
              <a:t>previous</a:t>
            </a:r>
            <a:r>
              <a:rPr lang="tr-TR" dirty="0" smtClean="0"/>
              <a:t> </a:t>
            </a:r>
            <a:r>
              <a:rPr lang="tr-TR" dirty="0" err="1" smtClean="0"/>
              <a:t>ages</a:t>
            </a:r>
            <a:r>
              <a:rPr lang="tr-TR" dirty="0" smtClean="0"/>
              <a:t>.</a:t>
            </a:r>
          </a:p>
          <a:p>
            <a:endParaRPr lang="tr-TR" dirty="0"/>
          </a:p>
        </p:txBody>
      </p:sp>
    </p:spTree>
    <p:extLst>
      <p:ext uri="{BB962C8B-B14F-4D97-AF65-F5344CB8AC3E}">
        <p14:creationId xmlns:p14="http://schemas.microsoft.com/office/powerpoint/2010/main" val="12666050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116632"/>
            <a:ext cx="8435280" cy="6357320"/>
          </a:xfrm>
        </p:spPr>
        <p:txBody>
          <a:bodyPr>
            <a:normAutofit fontScale="92500" lnSpcReduction="10000"/>
          </a:bodyPr>
          <a:lstStyle/>
          <a:p>
            <a:endParaRPr lang="tr-TR" dirty="0" smtClean="0"/>
          </a:p>
          <a:p>
            <a:r>
              <a:rPr lang="en-US" dirty="0"/>
              <a:t>A strong influence on his early verse was the theory of the dynamic flux and movement of consciousness propounded by the French philosopher Henri Bergson (1859-1941</a:t>
            </a:r>
            <a:r>
              <a:rPr lang="en-US" dirty="0" smtClean="0"/>
              <a:t>).</a:t>
            </a:r>
            <a:endParaRPr lang="tr-TR" dirty="0" smtClean="0"/>
          </a:p>
          <a:p>
            <a:endParaRPr lang="en-US" dirty="0"/>
          </a:p>
          <a:p>
            <a:r>
              <a:rPr lang="en-US" dirty="0"/>
              <a:t>But for Eliot’s poetry and criticism, the crucial experience of his Harvard years was his reading in December 1908 of Arthur Symons’s </a:t>
            </a:r>
            <a:r>
              <a:rPr lang="en-US" i="1" dirty="0"/>
              <a:t>The Symbolist Movement in Literature </a:t>
            </a:r>
            <a:r>
              <a:rPr lang="en-US" dirty="0"/>
              <a:t>(1899), which introduced French symbolist poetry to English and American readers. </a:t>
            </a:r>
          </a:p>
          <a:p>
            <a:r>
              <a:rPr lang="en-US" dirty="0"/>
              <a:t>Eliot  was busy writing verse himself, publishing some of it in The Harvard Advocate</a:t>
            </a:r>
            <a:r>
              <a:rPr lang="en-US" dirty="0" smtClean="0"/>
              <a:t>;</a:t>
            </a:r>
            <a:endParaRPr lang="tr-TR" dirty="0" smtClean="0"/>
          </a:p>
          <a:p>
            <a:r>
              <a:rPr lang="en-US" dirty="0" smtClean="0"/>
              <a:t> </a:t>
            </a:r>
            <a:r>
              <a:rPr lang="en-US" dirty="0"/>
              <a:t>between 1909 and 1911, he worked on two of his best poems, “Portrait of a Lady” and “The Love Song of J. Alfred </a:t>
            </a:r>
            <a:r>
              <a:rPr lang="en-US" dirty="0" err="1"/>
              <a:t>Prufrock</a:t>
            </a:r>
            <a:r>
              <a:rPr lang="en-US" dirty="0"/>
              <a:t>”, drawing on the style of irony and symbolism he had encountered in the nineteenth-century French poets—especially Charles Baudelaire, Arthur Rimbaud, and Jules </a:t>
            </a:r>
            <a:r>
              <a:rPr lang="en-US" dirty="0" err="1"/>
              <a:t>Laforgue</a:t>
            </a:r>
            <a:endParaRPr lang="en-US" dirty="0"/>
          </a:p>
          <a:p>
            <a:endParaRPr lang="tr-TR" dirty="0"/>
          </a:p>
        </p:txBody>
      </p:sp>
    </p:spTree>
    <p:extLst>
      <p:ext uri="{BB962C8B-B14F-4D97-AF65-F5344CB8AC3E}">
        <p14:creationId xmlns:p14="http://schemas.microsoft.com/office/powerpoint/2010/main" val="10844474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640960" cy="6336704"/>
          </a:xfrm>
        </p:spPr>
        <p:txBody>
          <a:bodyPr/>
          <a:lstStyle/>
          <a:p>
            <a:r>
              <a:rPr lang="tr-TR" dirty="0" smtClean="0"/>
              <a:t>Eliot </a:t>
            </a:r>
            <a:r>
              <a:rPr lang="tr-TR" dirty="0" err="1" smtClean="0"/>
              <a:t>was</a:t>
            </a:r>
            <a:r>
              <a:rPr lang="tr-TR" dirty="0" smtClean="0"/>
              <a:t> a self-</a:t>
            </a:r>
            <a:r>
              <a:rPr lang="tr-TR" dirty="0" err="1" smtClean="0"/>
              <a:t>made</a:t>
            </a:r>
            <a:r>
              <a:rPr lang="tr-TR" dirty="0" smtClean="0"/>
              <a:t> </a:t>
            </a:r>
            <a:r>
              <a:rPr lang="tr-TR" dirty="0" err="1" smtClean="0"/>
              <a:t>modernist</a:t>
            </a:r>
            <a:r>
              <a:rPr lang="tr-TR" dirty="0" smtClean="0"/>
              <a:t>; as his </a:t>
            </a:r>
            <a:r>
              <a:rPr lang="tr-TR" dirty="0" err="1" smtClean="0"/>
              <a:t>friend</a:t>
            </a:r>
            <a:r>
              <a:rPr lang="tr-TR" dirty="0" smtClean="0"/>
              <a:t> Ezra Pound </a:t>
            </a:r>
            <a:r>
              <a:rPr lang="tr-TR" dirty="0" err="1" smtClean="0"/>
              <a:t>later</a:t>
            </a:r>
            <a:r>
              <a:rPr lang="tr-TR" dirty="0" smtClean="0"/>
              <a:t> </a:t>
            </a:r>
            <a:r>
              <a:rPr lang="tr-TR" dirty="0" err="1" smtClean="0"/>
              <a:t>said</a:t>
            </a:r>
            <a:r>
              <a:rPr lang="tr-TR" dirty="0" smtClean="0"/>
              <a:t>, Eliot had ‘’</a:t>
            </a:r>
            <a:r>
              <a:rPr lang="tr-TR" dirty="0" err="1" smtClean="0"/>
              <a:t>trained</a:t>
            </a:r>
            <a:r>
              <a:rPr lang="tr-TR" dirty="0" smtClean="0"/>
              <a:t> </a:t>
            </a:r>
            <a:r>
              <a:rPr lang="tr-TR" dirty="0" err="1" smtClean="0"/>
              <a:t>himself</a:t>
            </a:r>
            <a:r>
              <a:rPr lang="tr-TR" dirty="0" smtClean="0"/>
              <a:t> </a:t>
            </a:r>
            <a:r>
              <a:rPr lang="tr-TR" dirty="0" err="1" smtClean="0"/>
              <a:t>and</a:t>
            </a:r>
            <a:r>
              <a:rPr lang="tr-TR" dirty="0" smtClean="0"/>
              <a:t> </a:t>
            </a:r>
            <a:r>
              <a:rPr lang="tr-TR" dirty="0" err="1" smtClean="0"/>
              <a:t>modernized</a:t>
            </a:r>
            <a:r>
              <a:rPr lang="tr-TR" dirty="0" smtClean="0"/>
              <a:t> </a:t>
            </a:r>
            <a:r>
              <a:rPr lang="tr-TR" dirty="0" err="1" smtClean="0"/>
              <a:t>himself</a:t>
            </a:r>
            <a:r>
              <a:rPr lang="tr-TR" dirty="0" smtClean="0"/>
              <a:t> on his </a:t>
            </a:r>
            <a:r>
              <a:rPr lang="tr-TR" dirty="0" err="1" smtClean="0"/>
              <a:t>own</a:t>
            </a:r>
            <a:r>
              <a:rPr lang="tr-TR" dirty="0" smtClean="0"/>
              <a:t>’’.</a:t>
            </a:r>
          </a:p>
          <a:p>
            <a:r>
              <a:rPr lang="tr-TR" dirty="0" err="1" smtClean="0"/>
              <a:t>In</a:t>
            </a:r>
            <a:r>
              <a:rPr lang="tr-TR" dirty="0" smtClean="0"/>
              <a:t> his </a:t>
            </a:r>
            <a:r>
              <a:rPr lang="tr-TR" dirty="0" err="1" smtClean="0"/>
              <a:t>introduction</a:t>
            </a:r>
            <a:r>
              <a:rPr lang="tr-TR" dirty="0" smtClean="0"/>
              <a:t> </a:t>
            </a:r>
            <a:r>
              <a:rPr lang="tr-TR" dirty="0" err="1" smtClean="0"/>
              <a:t>to</a:t>
            </a:r>
            <a:r>
              <a:rPr lang="tr-TR" dirty="0" smtClean="0"/>
              <a:t> </a:t>
            </a:r>
            <a:r>
              <a:rPr lang="tr-TR" dirty="0" err="1" smtClean="0"/>
              <a:t>Pound’s</a:t>
            </a:r>
            <a:r>
              <a:rPr lang="tr-TR" dirty="0" smtClean="0"/>
              <a:t> </a:t>
            </a:r>
            <a:r>
              <a:rPr lang="tr-TR" i="1" dirty="0" err="1" smtClean="0"/>
              <a:t>Selected</a:t>
            </a:r>
            <a:r>
              <a:rPr lang="tr-TR" i="1" dirty="0" smtClean="0"/>
              <a:t> Poems </a:t>
            </a:r>
            <a:r>
              <a:rPr lang="tr-TR" dirty="0" smtClean="0"/>
              <a:t>(1928), </a:t>
            </a:r>
            <a:r>
              <a:rPr lang="tr-TR" dirty="0" err="1" smtClean="0"/>
              <a:t>made</a:t>
            </a:r>
            <a:r>
              <a:rPr lang="tr-TR" dirty="0" smtClean="0"/>
              <a:t> </a:t>
            </a:r>
            <a:r>
              <a:rPr lang="tr-TR" dirty="0" err="1" smtClean="0"/>
              <a:t>much</a:t>
            </a:r>
            <a:r>
              <a:rPr lang="tr-TR" dirty="0" smtClean="0"/>
              <a:t> </a:t>
            </a:r>
            <a:r>
              <a:rPr lang="tr-TR" dirty="0" err="1" smtClean="0"/>
              <a:t>the</a:t>
            </a:r>
            <a:r>
              <a:rPr lang="tr-TR" dirty="0" smtClean="0"/>
              <a:t> </a:t>
            </a:r>
            <a:r>
              <a:rPr lang="tr-TR" dirty="0" err="1" smtClean="0"/>
              <a:t>same</a:t>
            </a:r>
            <a:r>
              <a:rPr lang="tr-TR" dirty="0" smtClean="0"/>
              <a:t> </a:t>
            </a:r>
            <a:r>
              <a:rPr lang="tr-TR" dirty="0" err="1" smtClean="0"/>
              <a:t>point</a:t>
            </a:r>
            <a:r>
              <a:rPr lang="tr-TR" dirty="0" smtClean="0"/>
              <a:t>: ‘’ </a:t>
            </a:r>
            <a:r>
              <a:rPr lang="tr-TR" dirty="0" err="1" smtClean="0"/>
              <a:t>the</a:t>
            </a:r>
            <a:r>
              <a:rPr lang="tr-TR" dirty="0" smtClean="0"/>
              <a:t> form in </a:t>
            </a:r>
            <a:r>
              <a:rPr lang="tr-TR" dirty="0" err="1" smtClean="0"/>
              <a:t>which</a:t>
            </a:r>
            <a:r>
              <a:rPr lang="tr-TR" dirty="0" smtClean="0"/>
              <a:t> I </a:t>
            </a:r>
            <a:r>
              <a:rPr lang="tr-TR" dirty="0" err="1" smtClean="0"/>
              <a:t>began</a:t>
            </a:r>
            <a:r>
              <a:rPr lang="tr-TR" dirty="0" smtClean="0"/>
              <a:t> </a:t>
            </a:r>
            <a:r>
              <a:rPr lang="tr-TR" dirty="0" err="1" smtClean="0"/>
              <a:t>to</a:t>
            </a:r>
            <a:r>
              <a:rPr lang="tr-TR" dirty="0" smtClean="0"/>
              <a:t> </a:t>
            </a:r>
            <a:r>
              <a:rPr lang="tr-TR" dirty="0" err="1" smtClean="0"/>
              <a:t>write</a:t>
            </a:r>
            <a:r>
              <a:rPr lang="tr-TR" dirty="0" smtClean="0"/>
              <a:t>, in 1908 </a:t>
            </a:r>
            <a:r>
              <a:rPr lang="tr-TR" dirty="0" err="1" smtClean="0"/>
              <a:t>or</a:t>
            </a:r>
            <a:r>
              <a:rPr lang="tr-TR" dirty="0" smtClean="0"/>
              <a:t> 1909, </a:t>
            </a:r>
            <a:r>
              <a:rPr lang="tr-TR" dirty="0" err="1" smtClean="0"/>
              <a:t>was</a:t>
            </a:r>
            <a:r>
              <a:rPr lang="tr-TR" dirty="0" smtClean="0"/>
              <a:t> </a:t>
            </a:r>
            <a:r>
              <a:rPr lang="tr-TR" dirty="0" err="1" smtClean="0"/>
              <a:t>directly</a:t>
            </a:r>
            <a:r>
              <a:rPr lang="tr-TR" dirty="0" smtClean="0"/>
              <a:t> </a:t>
            </a:r>
            <a:r>
              <a:rPr lang="tr-TR" dirty="0" err="1" smtClean="0"/>
              <a:t>drawn</a:t>
            </a:r>
            <a:r>
              <a:rPr lang="tr-TR" dirty="0" smtClean="0"/>
              <a:t> </a:t>
            </a:r>
            <a:r>
              <a:rPr lang="tr-TR" dirty="0" err="1" smtClean="0"/>
              <a:t>from</a:t>
            </a:r>
            <a:r>
              <a:rPr lang="tr-TR" dirty="0" smtClean="0"/>
              <a:t> </a:t>
            </a:r>
            <a:r>
              <a:rPr lang="tr-TR" dirty="0" err="1" smtClean="0"/>
              <a:t>the</a:t>
            </a:r>
            <a:r>
              <a:rPr lang="tr-TR" dirty="0" smtClean="0"/>
              <a:t> </a:t>
            </a:r>
            <a:r>
              <a:rPr lang="tr-TR" dirty="0" err="1" smtClean="0"/>
              <a:t>study</a:t>
            </a:r>
            <a:r>
              <a:rPr lang="tr-TR" dirty="0" smtClean="0"/>
              <a:t> of </a:t>
            </a:r>
            <a:r>
              <a:rPr lang="tr-TR" dirty="0" err="1" smtClean="0"/>
              <a:t>Laforgue</a:t>
            </a:r>
            <a:r>
              <a:rPr lang="tr-TR" dirty="0" smtClean="0"/>
              <a:t> </a:t>
            </a:r>
            <a:r>
              <a:rPr lang="tr-TR" dirty="0" err="1" smtClean="0"/>
              <a:t>together</a:t>
            </a:r>
            <a:r>
              <a:rPr lang="tr-TR" dirty="0" smtClean="0"/>
              <a:t> </a:t>
            </a:r>
            <a:r>
              <a:rPr lang="tr-TR" dirty="0" err="1" smtClean="0"/>
              <a:t>with</a:t>
            </a:r>
            <a:r>
              <a:rPr lang="tr-TR" dirty="0" smtClean="0"/>
              <a:t> </a:t>
            </a:r>
            <a:r>
              <a:rPr lang="tr-TR" dirty="0" err="1" smtClean="0"/>
              <a:t>the</a:t>
            </a:r>
            <a:r>
              <a:rPr lang="tr-TR" dirty="0" smtClean="0"/>
              <a:t> </a:t>
            </a:r>
            <a:r>
              <a:rPr lang="tr-TR" dirty="0" err="1" smtClean="0"/>
              <a:t>later</a:t>
            </a:r>
            <a:r>
              <a:rPr lang="tr-TR" dirty="0" smtClean="0"/>
              <a:t> </a:t>
            </a:r>
            <a:r>
              <a:rPr lang="tr-TR" dirty="0" err="1" smtClean="0"/>
              <a:t>Elizabethan</a:t>
            </a:r>
            <a:r>
              <a:rPr lang="tr-TR" dirty="0" smtClean="0"/>
              <a:t> drama; </a:t>
            </a:r>
            <a:r>
              <a:rPr lang="tr-TR" dirty="0" err="1" smtClean="0"/>
              <a:t>and</a:t>
            </a:r>
            <a:r>
              <a:rPr lang="tr-TR" dirty="0" smtClean="0"/>
              <a:t> I do not </a:t>
            </a:r>
            <a:r>
              <a:rPr lang="tr-TR" dirty="0" err="1" smtClean="0"/>
              <a:t>know</a:t>
            </a:r>
            <a:r>
              <a:rPr lang="tr-TR" dirty="0" smtClean="0"/>
              <a:t> </a:t>
            </a:r>
            <a:r>
              <a:rPr lang="tr-TR" dirty="0" err="1" smtClean="0"/>
              <a:t>anyone</a:t>
            </a:r>
            <a:r>
              <a:rPr lang="tr-TR" dirty="0" smtClean="0"/>
              <a:t> </a:t>
            </a:r>
            <a:r>
              <a:rPr lang="tr-TR" dirty="0" err="1" smtClean="0"/>
              <a:t>who</a:t>
            </a:r>
            <a:r>
              <a:rPr lang="tr-TR" dirty="0" smtClean="0"/>
              <a:t> </a:t>
            </a:r>
            <a:r>
              <a:rPr lang="tr-TR" dirty="0" err="1" smtClean="0"/>
              <a:t>started</a:t>
            </a:r>
            <a:r>
              <a:rPr lang="tr-TR" dirty="0" smtClean="0"/>
              <a:t> rom </a:t>
            </a:r>
            <a:r>
              <a:rPr lang="tr-TR" dirty="0" err="1" smtClean="0"/>
              <a:t>exactly</a:t>
            </a:r>
            <a:r>
              <a:rPr lang="tr-TR" dirty="0" smtClean="0"/>
              <a:t> </a:t>
            </a:r>
            <a:r>
              <a:rPr lang="tr-TR" dirty="0" err="1" smtClean="0"/>
              <a:t>that</a:t>
            </a:r>
            <a:r>
              <a:rPr lang="tr-TR" dirty="0" smtClean="0"/>
              <a:t> </a:t>
            </a:r>
            <a:r>
              <a:rPr lang="tr-TR" dirty="0" err="1" smtClean="0"/>
              <a:t>point</a:t>
            </a:r>
            <a:r>
              <a:rPr lang="tr-TR" dirty="0" smtClean="0"/>
              <a:t>’’. </a:t>
            </a:r>
          </a:p>
          <a:p>
            <a:r>
              <a:rPr lang="tr-TR" dirty="0" smtClean="0"/>
              <a:t>He </a:t>
            </a:r>
            <a:r>
              <a:rPr lang="tr-TR" dirty="0" err="1" smtClean="0"/>
              <a:t>read</a:t>
            </a:r>
            <a:r>
              <a:rPr lang="tr-TR" dirty="0" smtClean="0"/>
              <a:t> </a:t>
            </a:r>
            <a:r>
              <a:rPr lang="tr-TR" dirty="0" err="1" smtClean="0"/>
              <a:t>widely</a:t>
            </a:r>
            <a:r>
              <a:rPr lang="tr-TR" dirty="0" smtClean="0"/>
              <a:t>, </a:t>
            </a:r>
            <a:r>
              <a:rPr lang="tr-TR" dirty="0" err="1" smtClean="0"/>
              <a:t>modifying</a:t>
            </a:r>
            <a:r>
              <a:rPr lang="tr-TR" dirty="0" smtClean="0"/>
              <a:t> (</a:t>
            </a:r>
            <a:r>
              <a:rPr lang="tr-TR" dirty="0" err="1" smtClean="0"/>
              <a:t>and</a:t>
            </a:r>
            <a:r>
              <a:rPr lang="tr-TR" dirty="0" smtClean="0"/>
              <a:t> </a:t>
            </a:r>
            <a:r>
              <a:rPr lang="tr-TR" dirty="0" err="1" smtClean="0"/>
              <a:t>sometimes</a:t>
            </a:r>
            <a:r>
              <a:rPr lang="tr-TR" dirty="0" smtClean="0"/>
              <a:t> </a:t>
            </a:r>
            <a:r>
              <a:rPr lang="tr-TR" dirty="0" err="1" smtClean="0"/>
              <a:t>parodying</a:t>
            </a:r>
            <a:r>
              <a:rPr lang="tr-TR" dirty="0" smtClean="0"/>
              <a:t>) </a:t>
            </a:r>
            <a:r>
              <a:rPr lang="tr-TR" dirty="0" err="1" smtClean="0"/>
              <a:t>the</a:t>
            </a:r>
            <a:r>
              <a:rPr lang="tr-TR" dirty="0" smtClean="0"/>
              <a:t> </a:t>
            </a:r>
            <a:r>
              <a:rPr lang="tr-TR" dirty="0" err="1" smtClean="0"/>
              <a:t>verbal</a:t>
            </a:r>
            <a:r>
              <a:rPr lang="tr-TR" dirty="0" smtClean="0"/>
              <a:t> </a:t>
            </a:r>
            <a:r>
              <a:rPr lang="tr-TR" dirty="0" err="1" smtClean="0"/>
              <a:t>techniques</a:t>
            </a:r>
            <a:r>
              <a:rPr lang="tr-TR" dirty="0" smtClean="0"/>
              <a:t> of </a:t>
            </a:r>
            <a:r>
              <a:rPr lang="tr-TR" dirty="0" err="1" smtClean="0"/>
              <a:t>other</a:t>
            </a:r>
            <a:r>
              <a:rPr lang="tr-TR" dirty="0" smtClean="0"/>
              <a:t> </a:t>
            </a:r>
            <a:r>
              <a:rPr lang="tr-TR" dirty="0" err="1" smtClean="0"/>
              <a:t>poets</a:t>
            </a:r>
            <a:r>
              <a:rPr lang="tr-TR" dirty="0" smtClean="0"/>
              <a:t>.</a:t>
            </a:r>
          </a:p>
          <a:p>
            <a:r>
              <a:rPr lang="tr-TR" dirty="0" err="1" smtClean="0"/>
              <a:t>After</a:t>
            </a:r>
            <a:r>
              <a:rPr lang="tr-TR" dirty="0" smtClean="0"/>
              <a:t> a </a:t>
            </a:r>
            <a:r>
              <a:rPr lang="tr-TR" dirty="0" err="1" smtClean="0"/>
              <a:t>year</a:t>
            </a:r>
            <a:r>
              <a:rPr lang="tr-TR" dirty="0" smtClean="0"/>
              <a:t> at </a:t>
            </a:r>
            <a:r>
              <a:rPr lang="tr-TR" dirty="0" err="1" smtClean="0"/>
              <a:t>the</a:t>
            </a:r>
            <a:r>
              <a:rPr lang="tr-TR" dirty="0" smtClean="0"/>
              <a:t> </a:t>
            </a:r>
            <a:r>
              <a:rPr lang="tr-TR" dirty="0" err="1" smtClean="0"/>
              <a:t>Sorbonne</a:t>
            </a:r>
            <a:r>
              <a:rPr lang="tr-TR" dirty="0" smtClean="0"/>
              <a:t> in Paris, Eliot </a:t>
            </a:r>
            <a:r>
              <a:rPr lang="tr-TR" dirty="0" err="1" smtClean="0"/>
              <a:t>returned</a:t>
            </a:r>
            <a:r>
              <a:rPr lang="tr-TR" dirty="0" smtClean="0"/>
              <a:t> </a:t>
            </a:r>
            <a:r>
              <a:rPr lang="tr-TR" dirty="0" err="1" smtClean="0"/>
              <a:t>to</a:t>
            </a:r>
            <a:r>
              <a:rPr lang="tr-TR" dirty="0" smtClean="0"/>
              <a:t> Harvard </a:t>
            </a:r>
            <a:r>
              <a:rPr lang="tr-TR" dirty="0" err="1" smtClean="0"/>
              <a:t>to</a:t>
            </a:r>
            <a:r>
              <a:rPr lang="tr-TR" dirty="0" smtClean="0"/>
              <a:t> </a:t>
            </a:r>
            <a:r>
              <a:rPr lang="tr-TR" dirty="0" err="1" smtClean="0"/>
              <a:t>pursue</a:t>
            </a:r>
            <a:r>
              <a:rPr lang="tr-TR" dirty="0" smtClean="0"/>
              <a:t> </a:t>
            </a:r>
            <a:r>
              <a:rPr lang="tr-TR" dirty="0" err="1" smtClean="0"/>
              <a:t>graduate</a:t>
            </a:r>
            <a:r>
              <a:rPr lang="tr-TR" dirty="0" smtClean="0"/>
              <a:t> </a:t>
            </a:r>
            <a:r>
              <a:rPr lang="tr-TR" dirty="0" err="1" smtClean="0"/>
              <a:t>work</a:t>
            </a:r>
            <a:r>
              <a:rPr lang="tr-TR" dirty="0" smtClean="0"/>
              <a:t> </a:t>
            </a:r>
            <a:r>
              <a:rPr lang="tr-TR" dirty="0" err="1" smtClean="0"/>
              <a:t>and</a:t>
            </a:r>
            <a:r>
              <a:rPr lang="tr-TR" dirty="0" smtClean="0"/>
              <a:t> </a:t>
            </a:r>
            <a:r>
              <a:rPr lang="tr-TR" dirty="0" err="1" smtClean="0"/>
              <a:t>serve</a:t>
            </a:r>
            <a:r>
              <a:rPr lang="tr-TR" dirty="0" smtClean="0"/>
              <a:t> as a </a:t>
            </a:r>
            <a:r>
              <a:rPr lang="tr-TR" dirty="0" err="1" smtClean="0"/>
              <a:t>teaching</a:t>
            </a:r>
            <a:r>
              <a:rPr lang="tr-TR" dirty="0" smtClean="0"/>
              <a:t> </a:t>
            </a:r>
            <a:r>
              <a:rPr lang="tr-TR" dirty="0" err="1" smtClean="0"/>
              <a:t>assistant</a:t>
            </a:r>
            <a:r>
              <a:rPr lang="tr-TR" dirty="0" smtClean="0"/>
              <a:t>. </a:t>
            </a:r>
            <a:r>
              <a:rPr lang="tr-TR" dirty="0" err="1" smtClean="0"/>
              <a:t>For</a:t>
            </a:r>
            <a:r>
              <a:rPr lang="tr-TR" dirty="0" smtClean="0"/>
              <a:t> his </a:t>
            </a:r>
            <a:r>
              <a:rPr lang="tr-TR" dirty="0" err="1" smtClean="0"/>
              <a:t>dissertation</a:t>
            </a:r>
            <a:r>
              <a:rPr lang="tr-TR" dirty="0" smtClean="0"/>
              <a:t> </a:t>
            </a:r>
            <a:r>
              <a:rPr lang="tr-TR" dirty="0" err="1" smtClean="0"/>
              <a:t>topic</a:t>
            </a:r>
            <a:r>
              <a:rPr lang="tr-TR" dirty="0" smtClean="0"/>
              <a:t>, he </a:t>
            </a:r>
            <a:r>
              <a:rPr lang="tr-TR" dirty="0" err="1" smtClean="0"/>
              <a:t>focused</a:t>
            </a:r>
            <a:r>
              <a:rPr lang="tr-TR" dirty="0" smtClean="0"/>
              <a:t> on </a:t>
            </a:r>
            <a:r>
              <a:rPr lang="tr-TR" dirty="0" err="1" smtClean="0"/>
              <a:t>the</a:t>
            </a:r>
            <a:r>
              <a:rPr lang="tr-TR" dirty="0" smtClean="0"/>
              <a:t> </a:t>
            </a:r>
            <a:r>
              <a:rPr lang="tr-TR" dirty="0" err="1" smtClean="0"/>
              <a:t>writings</a:t>
            </a:r>
            <a:r>
              <a:rPr lang="tr-TR" dirty="0" smtClean="0"/>
              <a:t> of </a:t>
            </a:r>
            <a:r>
              <a:rPr lang="tr-TR" dirty="0" err="1" smtClean="0"/>
              <a:t>the</a:t>
            </a:r>
            <a:r>
              <a:rPr lang="tr-TR" dirty="0" smtClean="0"/>
              <a:t> British idealist </a:t>
            </a:r>
            <a:r>
              <a:rPr lang="tr-TR" dirty="0" err="1" smtClean="0"/>
              <a:t>philosopher</a:t>
            </a:r>
            <a:r>
              <a:rPr lang="tr-TR" dirty="0" smtClean="0"/>
              <a:t> F. H. </a:t>
            </a:r>
            <a:r>
              <a:rPr lang="tr-TR" dirty="0" err="1" smtClean="0"/>
              <a:t>Bradley</a:t>
            </a:r>
            <a:r>
              <a:rPr lang="tr-TR" dirty="0" smtClean="0"/>
              <a:t>, </a:t>
            </a:r>
            <a:r>
              <a:rPr lang="tr-TR" dirty="0" err="1" smtClean="0"/>
              <a:t>the</a:t>
            </a:r>
            <a:r>
              <a:rPr lang="tr-TR" dirty="0" smtClean="0"/>
              <a:t> </a:t>
            </a:r>
            <a:r>
              <a:rPr lang="tr-TR" dirty="0" err="1" smtClean="0"/>
              <a:t>author</a:t>
            </a:r>
            <a:r>
              <a:rPr lang="tr-TR" dirty="0" smtClean="0"/>
              <a:t> of </a:t>
            </a:r>
            <a:r>
              <a:rPr lang="tr-TR" i="1" dirty="0" err="1" smtClean="0"/>
              <a:t>Appearance</a:t>
            </a:r>
            <a:r>
              <a:rPr lang="tr-TR" i="1" dirty="0" smtClean="0"/>
              <a:t> </a:t>
            </a:r>
            <a:r>
              <a:rPr lang="tr-TR" i="1" dirty="0" err="1" smtClean="0"/>
              <a:t>and</a:t>
            </a:r>
            <a:r>
              <a:rPr lang="tr-TR" i="1" dirty="0" smtClean="0"/>
              <a:t> </a:t>
            </a:r>
            <a:r>
              <a:rPr lang="tr-TR" i="1" dirty="0" err="1" smtClean="0"/>
              <a:t>Reality</a:t>
            </a:r>
            <a:r>
              <a:rPr lang="tr-TR" i="1" dirty="0" smtClean="0"/>
              <a:t> (1893). </a:t>
            </a:r>
            <a:endParaRPr lang="tr-TR" i="1" dirty="0"/>
          </a:p>
        </p:txBody>
      </p:sp>
    </p:spTree>
    <p:extLst>
      <p:ext uri="{BB962C8B-B14F-4D97-AF65-F5344CB8AC3E}">
        <p14:creationId xmlns:p14="http://schemas.microsoft.com/office/powerpoint/2010/main" val="15101157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624736"/>
          </a:xfrm>
        </p:spPr>
        <p:txBody>
          <a:bodyPr/>
          <a:lstStyle/>
          <a:p>
            <a:endParaRPr lang="tr-TR" dirty="0" smtClean="0"/>
          </a:p>
          <a:p>
            <a:r>
              <a:rPr lang="tr-TR" dirty="0" smtClean="0"/>
              <a:t>His </a:t>
            </a:r>
            <a:r>
              <a:rPr lang="tr-TR" dirty="0" err="1" smtClean="0"/>
              <a:t>research</a:t>
            </a:r>
            <a:r>
              <a:rPr lang="tr-TR" dirty="0" smtClean="0"/>
              <a:t> </a:t>
            </a:r>
            <a:r>
              <a:rPr lang="tr-TR" dirty="0" err="1" smtClean="0"/>
              <a:t>led</a:t>
            </a:r>
            <a:r>
              <a:rPr lang="tr-TR" dirty="0" smtClean="0"/>
              <a:t> </a:t>
            </a:r>
            <a:r>
              <a:rPr lang="tr-TR" dirty="0" err="1" smtClean="0"/>
              <a:t>him</a:t>
            </a:r>
            <a:r>
              <a:rPr lang="tr-TR" dirty="0" smtClean="0"/>
              <a:t> </a:t>
            </a:r>
            <a:r>
              <a:rPr lang="tr-TR" dirty="0" err="1" smtClean="0"/>
              <a:t>to</a:t>
            </a:r>
            <a:r>
              <a:rPr lang="tr-TR" dirty="0" smtClean="0"/>
              <a:t> </a:t>
            </a:r>
            <a:r>
              <a:rPr lang="tr-TR" dirty="0" err="1" smtClean="0"/>
              <a:t>the</a:t>
            </a:r>
            <a:r>
              <a:rPr lang="tr-TR" dirty="0" smtClean="0"/>
              <a:t> </a:t>
            </a:r>
            <a:r>
              <a:rPr lang="tr-TR" dirty="0" err="1" smtClean="0"/>
              <a:t>University</a:t>
            </a:r>
            <a:r>
              <a:rPr lang="tr-TR" dirty="0" smtClean="0"/>
              <a:t> of </a:t>
            </a:r>
            <a:r>
              <a:rPr lang="tr-TR" dirty="0" err="1" smtClean="0"/>
              <a:t>Marburg</a:t>
            </a:r>
            <a:r>
              <a:rPr lang="tr-TR" dirty="0" smtClean="0"/>
              <a:t> in Germany, in </a:t>
            </a:r>
            <a:r>
              <a:rPr lang="tr-TR" dirty="0" err="1" smtClean="0"/>
              <a:t>the</a:t>
            </a:r>
            <a:r>
              <a:rPr lang="tr-TR" dirty="0" smtClean="0"/>
              <a:t> </a:t>
            </a:r>
            <a:r>
              <a:rPr lang="tr-TR" dirty="0" err="1" smtClean="0"/>
              <a:t>summer</a:t>
            </a:r>
            <a:r>
              <a:rPr lang="tr-TR" dirty="0" smtClean="0"/>
              <a:t> of 1914; but as </a:t>
            </a:r>
            <a:r>
              <a:rPr lang="tr-TR" dirty="0" err="1" smtClean="0"/>
              <a:t>the</a:t>
            </a:r>
            <a:r>
              <a:rPr lang="tr-TR" dirty="0" smtClean="0"/>
              <a:t> </a:t>
            </a:r>
            <a:r>
              <a:rPr lang="tr-TR" dirty="0" err="1" smtClean="0"/>
              <a:t>threat</a:t>
            </a:r>
            <a:r>
              <a:rPr lang="tr-TR" dirty="0" smtClean="0"/>
              <a:t> of </a:t>
            </a:r>
            <a:r>
              <a:rPr lang="tr-TR" dirty="0" err="1" smtClean="0"/>
              <a:t>world</a:t>
            </a:r>
            <a:r>
              <a:rPr lang="tr-TR" dirty="0" smtClean="0"/>
              <a:t> </a:t>
            </a:r>
            <a:r>
              <a:rPr lang="tr-TR" dirty="0" err="1" smtClean="0"/>
              <a:t>war</a:t>
            </a:r>
            <a:r>
              <a:rPr lang="tr-TR" dirty="0" smtClean="0"/>
              <a:t> </a:t>
            </a:r>
            <a:r>
              <a:rPr lang="tr-TR" dirty="0" err="1" smtClean="0"/>
              <a:t>loomed</a:t>
            </a:r>
            <a:r>
              <a:rPr lang="tr-TR" dirty="0" smtClean="0"/>
              <a:t>, he </a:t>
            </a:r>
            <a:r>
              <a:rPr lang="tr-TR" dirty="0" err="1" smtClean="0"/>
              <a:t>relocated</a:t>
            </a:r>
            <a:r>
              <a:rPr lang="tr-TR" dirty="0" smtClean="0"/>
              <a:t> </a:t>
            </a:r>
            <a:r>
              <a:rPr lang="tr-TR" dirty="0" err="1" smtClean="0"/>
              <a:t>to</a:t>
            </a:r>
            <a:r>
              <a:rPr lang="tr-TR" dirty="0" smtClean="0"/>
              <a:t> </a:t>
            </a:r>
            <a:r>
              <a:rPr lang="tr-TR" dirty="0" err="1" smtClean="0"/>
              <a:t>Merton</a:t>
            </a:r>
            <a:r>
              <a:rPr lang="tr-TR" dirty="0" smtClean="0"/>
              <a:t> </a:t>
            </a:r>
            <a:r>
              <a:rPr lang="tr-TR" dirty="0" err="1" smtClean="0"/>
              <a:t>College</a:t>
            </a:r>
            <a:r>
              <a:rPr lang="tr-TR" dirty="0" smtClean="0"/>
              <a:t>, Oxford. He </a:t>
            </a:r>
            <a:r>
              <a:rPr lang="tr-TR" dirty="0" err="1" smtClean="0"/>
              <a:t>was</a:t>
            </a:r>
            <a:r>
              <a:rPr lang="tr-TR" dirty="0" smtClean="0"/>
              <a:t> </a:t>
            </a:r>
            <a:r>
              <a:rPr lang="tr-TR" dirty="0" err="1" smtClean="0"/>
              <a:t>to</a:t>
            </a:r>
            <a:r>
              <a:rPr lang="tr-TR" dirty="0" smtClean="0"/>
              <a:t> </a:t>
            </a:r>
            <a:r>
              <a:rPr lang="tr-TR" dirty="0" err="1" smtClean="0"/>
              <a:t>settle</a:t>
            </a:r>
            <a:r>
              <a:rPr lang="tr-TR" dirty="0" smtClean="0"/>
              <a:t> in </a:t>
            </a:r>
            <a:r>
              <a:rPr lang="tr-TR" dirty="0" err="1" smtClean="0"/>
              <a:t>England</a:t>
            </a:r>
            <a:r>
              <a:rPr lang="tr-TR" dirty="0" smtClean="0"/>
              <a:t> </a:t>
            </a:r>
            <a:r>
              <a:rPr lang="tr-TR" dirty="0" err="1" smtClean="0"/>
              <a:t>permanently</a:t>
            </a:r>
            <a:r>
              <a:rPr lang="tr-TR" dirty="0" smtClean="0"/>
              <a:t>. </a:t>
            </a:r>
          </a:p>
          <a:p>
            <a:r>
              <a:rPr lang="tr-TR" dirty="0" err="1" smtClean="0"/>
              <a:t>According</a:t>
            </a:r>
            <a:r>
              <a:rPr lang="tr-TR" dirty="0" smtClean="0"/>
              <a:t> </a:t>
            </a:r>
            <a:r>
              <a:rPr lang="tr-TR" dirty="0" err="1" smtClean="0"/>
              <a:t>to</a:t>
            </a:r>
            <a:r>
              <a:rPr lang="tr-TR" dirty="0" smtClean="0"/>
              <a:t> </a:t>
            </a:r>
            <a:r>
              <a:rPr lang="tr-TR" dirty="0" err="1" smtClean="0"/>
              <a:t>critics</a:t>
            </a:r>
            <a:r>
              <a:rPr lang="tr-TR" dirty="0" smtClean="0"/>
              <a:t>, </a:t>
            </a:r>
            <a:r>
              <a:rPr lang="tr-TR" dirty="0" err="1" smtClean="0"/>
              <a:t>from</a:t>
            </a:r>
            <a:r>
              <a:rPr lang="tr-TR" dirty="0" smtClean="0"/>
              <a:t> </a:t>
            </a:r>
            <a:r>
              <a:rPr lang="tr-TR" dirty="0" err="1" smtClean="0"/>
              <a:t>one</a:t>
            </a:r>
            <a:r>
              <a:rPr lang="tr-TR" dirty="0" smtClean="0"/>
              <a:t> </a:t>
            </a:r>
            <a:r>
              <a:rPr lang="tr-TR" dirty="0" err="1" smtClean="0"/>
              <a:t>angle</a:t>
            </a:r>
            <a:r>
              <a:rPr lang="tr-TR" dirty="0" smtClean="0"/>
              <a:t>, </a:t>
            </a:r>
            <a:r>
              <a:rPr lang="tr-TR" dirty="0" err="1" smtClean="0"/>
              <a:t>Eliot’s</a:t>
            </a:r>
            <a:r>
              <a:rPr lang="tr-TR" dirty="0" smtClean="0"/>
              <a:t> </a:t>
            </a:r>
            <a:r>
              <a:rPr lang="tr-TR" dirty="0" err="1" smtClean="0"/>
              <a:t>work</a:t>
            </a:r>
            <a:r>
              <a:rPr lang="tr-TR" dirty="0" smtClean="0"/>
              <a:t> is </a:t>
            </a:r>
            <a:r>
              <a:rPr lang="tr-TR" dirty="0" err="1" smtClean="0"/>
              <a:t>itself</a:t>
            </a:r>
            <a:r>
              <a:rPr lang="tr-TR" dirty="0" smtClean="0"/>
              <a:t> </a:t>
            </a:r>
            <a:r>
              <a:rPr lang="tr-TR" dirty="0" err="1" smtClean="0"/>
              <a:t>impersonal</a:t>
            </a:r>
            <a:r>
              <a:rPr lang="tr-TR" dirty="0" smtClean="0"/>
              <a:t> </a:t>
            </a:r>
            <a:r>
              <a:rPr lang="tr-TR" dirty="0" err="1" smtClean="0"/>
              <a:t>and</a:t>
            </a:r>
            <a:r>
              <a:rPr lang="tr-TR" dirty="0" smtClean="0"/>
              <a:t> </a:t>
            </a:r>
            <a:r>
              <a:rPr lang="tr-TR" dirty="0" err="1" smtClean="0"/>
              <a:t>objective</a:t>
            </a:r>
            <a:r>
              <a:rPr lang="tr-TR" dirty="0" smtClean="0"/>
              <a:t>; it is </a:t>
            </a:r>
            <a:r>
              <a:rPr lang="tr-TR" dirty="0" err="1" smtClean="0"/>
              <a:t>filled</a:t>
            </a:r>
            <a:r>
              <a:rPr lang="tr-TR" dirty="0" smtClean="0"/>
              <a:t> </a:t>
            </a:r>
            <a:r>
              <a:rPr lang="tr-TR" dirty="0" err="1" smtClean="0"/>
              <a:t>especially</a:t>
            </a:r>
            <a:r>
              <a:rPr lang="tr-TR" dirty="0" smtClean="0"/>
              <a:t> </a:t>
            </a:r>
            <a:r>
              <a:rPr lang="tr-TR" dirty="0" err="1" smtClean="0"/>
              <a:t>the</a:t>
            </a:r>
            <a:r>
              <a:rPr lang="tr-TR" dirty="0" smtClean="0"/>
              <a:t> </a:t>
            </a:r>
            <a:r>
              <a:rPr lang="tr-TR" dirty="0" err="1" smtClean="0"/>
              <a:t>poetry</a:t>
            </a:r>
            <a:r>
              <a:rPr lang="tr-TR" dirty="0" smtClean="0"/>
              <a:t>– </a:t>
            </a:r>
            <a:r>
              <a:rPr lang="tr-TR" dirty="0" err="1" smtClean="0"/>
              <a:t>with</a:t>
            </a:r>
            <a:r>
              <a:rPr lang="tr-TR" dirty="0" smtClean="0"/>
              <a:t> </a:t>
            </a:r>
            <a:r>
              <a:rPr lang="tr-TR" dirty="0" err="1" smtClean="0"/>
              <a:t>masks</a:t>
            </a:r>
            <a:r>
              <a:rPr lang="tr-TR" dirty="0" smtClean="0"/>
              <a:t>, role-</a:t>
            </a:r>
            <a:r>
              <a:rPr lang="tr-TR" dirty="0" err="1" smtClean="0"/>
              <a:t>playing</a:t>
            </a:r>
            <a:r>
              <a:rPr lang="tr-TR" dirty="0" smtClean="0"/>
              <a:t> </a:t>
            </a:r>
            <a:r>
              <a:rPr lang="tr-TR" dirty="0" err="1" smtClean="0"/>
              <a:t>and</a:t>
            </a:r>
            <a:r>
              <a:rPr lang="tr-TR" dirty="0" smtClean="0"/>
              <a:t> </a:t>
            </a:r>
            <a:r>
              <a:rPr lang="tr-TR" dirty="0" err="1" smtClean="0"/>
              <a:t>multiple</a:t>
            </a:r>
            <a:r>
              <a:rPr lang="tr-TR" dirty="0" smtClean="0"/>
              <a:t> </a:t>
            </a:r>
            <a:r>
              <a:rPr lang="tr-TR" dirty="0" err="1" smtClean="0"/>
              <a:t>voices</a:t>
            </a:r>
            <a:r>
              <a:rPr lang="tr-TR" dirty="0" smtClean="0"/>
              <a:t>. Yet it is </a:t>
            </a:r>
            <a:r>
              <a:rPr lang="tr-TR" dirty="0" err="1" smtClean="0"/>
              <a:t>saturated</a:t>
            </a:r>
            <a:r>
              <a:rPr lang="tr-TR" dirty="0" smtClean="0"/>
              <a:t> </a:t>
            </a:r>
            <a:r>
              <a:rPr lang="tr-TR" dirty="0" err="1" smtClean="0"/>
              <a:t>everywhere</a:t>
            </a:r>
            <a:r>
              <a:rPr lang="tr-TR" dirty="0" smtClean="0"/>
              <a:t>, </a:t>
            </a:r>
            <a:r>
              <a:rPr lang="tr-TR" dirty="0" err="1" smtClean="0"/>
              <a:t>too</a:t>
            </a:r>
            <a:r>
              <a:rPr lang="tr-TR" dirty="0" smtClean="0"/>
              <a:t>, </a:t>
            </a:r>
            <a:r>
              <a:rPr lang="tr-TR" dirty="0" err="1" smtClean="0"/>
              <a:t>with</a:t>
            </a:r>
            <a:r>
              <a:rPr lang="tr-TR" dirty="0" smtClean="0"/>
              <a:t> </a:t>
            </a:r>
            <a:r>
              <a:rPr lang="tr-TR" dirty="0" err="1" smtClean="0"/>
              <a:t>displaced</a:t>
            </a:r>
            <a:r>
              <a:rPr lang="tr-TR" dirty="0" smtClean="0"/>
              <a:t> </a:t>
            </a:r>
            <a:r>
              <a:rPr lang="tr-TR" dirty="0" err="1" smtClean="0"/>
              <a:t>personal</a:t>
            </a:r>
            <a:r>
              <a:rPr lang="tr-TR" dirty="0" smtClean="0"/>
              <a:t> </a:t>
            </a:r>
            <a:r>
              <a:rPr lang="tr-TR" dirty="0" err="1" smtClean="0"/>
              <a:t>pain</a:t>
            </a:r>
            <a:r>
              <a:rPr lang="tr-TR" dirty="0" smtClean="0"/>
              <a:t>, </a:t>
            </a:r>
            <a:r>
              <a:rPr lang="tr-TR" dirty="0" err="1" smtClean="0"/>
              <a:t>regret</a:t>
            </a:r>
            <a:r>
              <a:rPr lang="tr-TR" dirty="0" smtClean="0"/>
              <a:t>, </a:t>
            </a:r>
            <a:r>
              <a:rPr lang="tr-TR" dirty="0" err="1" smtClean="0"/>
              <a:t>sexual</a:t>
            </a:r>
            <a:r>
              <a:rPr lang="tr-TR" dirty="0" smtClean="0"/>
              <a:t> </a:t>
            </a:r>
            <a:r>
              <a:rPr lang="tr-TR" dirty="0" err="1" smtClean="0"/>
              <a:t>desire</a:t>
            </a:r>
            <a:r>
              <a:rPr lang="tr-TR" dirty="0" smtClean="0"/>
              <a:t> </a:t>
            </a:r>
            <a:r>
              <a:rPr lang="tr-TR" dirty="0" err="1" smtClean="0"/>
              <a:t>and</a:t>
            </a:r>
            <a:r>
              <a:rPr lang="tr-TR" dirty="0" smtClean="0"/>
              <a:t> </a:t>
            </a:r>
            <a:r>
              <a:rPr lang="tr-TR" dirty="0" err="1" smtClean="0"/>
              <a:t>emotional</a:t>
            </a:r>
            <a:r>
              <a:rPr lang="tr-TR" dirty="0" smtClean="0"/>
              <a:t> </a:t>
            </a:r>
            <a:r>
              <a:rPr lang="tr-TR" dirty="0" err="1" smtClean="0"/>
              <a:t>and</a:t>
            </a:r>
            <a:r>
              <a:rPr lang="tr-TR" dirty="0" smtClean="0"/>
              <a:t> </a:t>
            </a:r>
            <a:r>
              <a:rPr lang="tr-TR" dirty="0" err="1" smtClean="0"/>
              <a:t>spiritual</a:t>
            </a:r>
            <a:r>
              <a:rPr lang="tr-TR" dirty="0" smtClean="0"/>
              <a:t> </a:t>
            </a:r>
            <a:r>
              <a:rPr lang="tr-TR" dirty="0" err="1" smtClean="0"/>
              <a:t>yearning</a:t>
            </a:r>
            <a:r>
              <a:rPr lang="tr-TR" dirty="0" smtClean="0"/>
              <a:t>.</a:t>
            </a:r>
          </a:p>
          <a:p>
            <a:r>
              <a:rPr lang="tr-TR" dirty="0" err="1" smtClean="0"/>
              <a:t>For</a:t>
            </a:r>
            <a:r>
              <a:rPr lang="tr-TR" dirty="0" smtClean="0"/>
              <a:t> </a:t>
            </a:r>
            <a:r>
              <a:rPr lang="tr-TR" dirty="0" err="1" smtClean="0"/>
              <a:t>two</a:t>
            </a:r>
            <a:r>
              <a:rPr lang="tr-TR" dirty="0" smtClean="0"/>
              <a:t> </a:t>
            </a:r>
            <a:r>
              <a:rPr lang="tr-TR" dirty="0" err="1" smtClean="0"/>
              <a:t>years</a:t>
            </a:r>
            <a:r>
              <a:rPr lang="tr-TR" dirty="0" smtClean="0"/>
              <a:t> Eliot </a:t>
            </a:r>
            <a:r>
              <a:rPr lang="tr-TR" dirty="0" err="1" smtClean="0"/>
              <a:t>taught</a:t>
            </a:r>
            <a:r>
              <a:rPr lang="tr-TR" dirty="0" smtClean="0"/>
              <a:t> in </a:t>
            </a:r>
            <a:r>
              <a:rPr lang="tr-TR" dirty="0" err="1" smtClean="0"/>
              <a:t>grammar</a:t>
            </a:r>
            <a:r>
              <a:rPr lang="tr-TR" dirty="0" smtClean="0"/>
              <a:t> </a:t>
            </a:r>
            <a:r>
              <a:rPr lang="tr-TR" dirty="0" err="1" smtClean="0"/>
              <a:t>schools</a:t>
            </a:r>
            <a:r>
              <a:rPr lang="tr-TR" dirty="0" smtClean="0"/>
              <a:t>, </a:t>
            </a:r>
            <a:r>
              <a:rPr lang="tr-TR" dirty="0" err="1" smtClean="0"/>
              <a:t>gave</a:t>
            </a:r>
            <a:r>
              <a:rPr lang="tr-TR" dirty="0" smtClean="0"/>
              <a:t> </a:t>
            </a:r>
            <a:r>
              <a:rPr lang="tr-TR" dirty="0" err="1" smtClean="0"/>
              <a:t>lectures</a:t>
            </a:r>
            <a:r>
              <a:rPr lang="tr-TR" dirty="0" smtClean="0"/>
              <a:t> on </a:t>
            </a:r>
            <a:r>
              <a:rPr lang="tr-TR" dirty="0" err="1" smtClean="0"/>
              <a:t>literature</a:t>
            </a:r>
            <a:r>
              <a:rPr lang="tr-TR" dirty="0" smtClean="0"/>
              <a:t>, </a:t>
            </a:r>
            <a:r>
              <a:rPr lang="tr-TR" dirty="0" err="1" smtClean="0"/>
              <a:t>and</a:t>
            </a:r>
            <a:r>
              <a:rPr lang="tr-TR" dirty="0" smtClean="0"/>
              <a:t> </a:t>
            </a:r>
            <a:r>
              <a:rPr lang="tr-TR" dirty="0" err="1" smtClean="0"/>
              <a:t>wrote</a:t>
            </a:r>
            <a:r>
              <a:rPr lang="tr-TR" dirty="0" smtClean="0"/>
              <a:t> dense, </a:t>
            </a:r>
            <a:r>
              <a:rPr lang="tr-TR" dirty="0" err="1" smtClean="0"/>
              <a:t>technical</a:t>
            </a:r>
            <a:r>
              <a:rPr lang="tr-TR" dirty="0" smtClean="0"/>
              <a:t> </a:t>
            </a:r>
            <a:r>
              <a:rPr lang="tr-TR" dirty="0" err="1" smtClean="0"/>
              <a:t>articles</a:t>
            </a:r>
            <a:r>
              <a:rPr lang="tr-TR" dirty="0" smtClean="0"/>
              <a:t> </a:t>
            </a:r>
            <a:r>
              <a:rPr lang="tr-TR" dirty="0" err="1" smtClean="0"/>
              <a:t>and</a:t>
            </a:r>
            <a:r>
              <a:rPr lang="tr-TR" dirty="0" smtClean="0"/>
              <a:t> </a:t>
            </a:r>
            <a:r>
              <a:rPr lang="tr-TR" dirty="0" err="1" smtClean="0"/>
              <a:t>reviews</a:t>
            </a:r>
            <a:r>
              <a:rPr lang="tr-TR" dirty="0" smtClean="0"/>
              <a:t> on </a:t>
            </a:r>
            <a:r>
              <a:rPr lang="tr-TR" dirty="0" err="1" smtClean="0"/>
              <a:t>philosophy</a:t>
            </a:r>
            <a:r>
              <a:rPr lang="tr-TR" dirty="0" smtClean="0"/>
              <a:t>. </a:t>
            </a:r>
          </a:p>
          <a:p>
            <a:r>
              <a:rPr lang="tr-TR" dirty="0" err="1" smtClean="0"/>
              <a:t>In</a:t>
            </a:r>
            <a:r>
              <a:rPr lang="tr-TR" dirty="0" smtClean="0"/>
              <a:t> </a:t>
            </a:r>
            <a:r>
              <a:rPr lang="tr-TR" dirty="0" err="1" smtClean="0"/>
              <a:t>March</a:t>
            </a:r>
            <a:r>
              <a:rPr lang="tr-TR" dirty="0" smtClean="0"/>
              <a:t> 1917, </a:t>
            </a:r>
            <a:r>
              <a:rPr lang="tr-TR" dirty="0" err="1" smtClean="0"/>
              <a:t>tired</a:t>
            </a:r>
            <a:r>
              <a:rPr lang="tr-TR" dirty="0" smtClean="0"/>
              <a:t> of </a:t>
            </a:r>
            <a:r>
              <a:rPr lang="tr-TR" dirty="0" err="1" smtClean="0"/>
              <a:t>teaching</a:t>
            </a:r>
            <a:r>
              <a:rPr lang="tr-TR" dirty="0" smtClean="0"/>
              <a:t>, he </a:t>
            </a:r>
            <a:r>
              <a:rPr lang="tr-TR" dirty="0" err="1" smtClean="0"/>
              <a:t>took</a:t>
            </a:r>
            <a:r>
              <a:rPr lang="tr-TR" dirty="0" smtClean="0"/>
              <a:t> a </a:t>
            </a:r>
            <a:r>
              <a:rPr lang="tr-TR" dirty="0" err="1" smtClean="0"/>
              <a:t>job</a:t>
            </a:r>
            <a:r>
              <a:rPr lang="tr-TR" dirty="0" smtClean="0"/>
              <a:t> at </a:t>
            </a:r>
            <a:r>
              <a:rPr lang="tr-TR" dirty="0" err="1" smtClean="0"/>
              <a:t>Lloyd’s</a:t>
            </a:r>
            <a:r>
              <a:rPr lang="tr-TR" dirty="0" smtClean="0"/>
              <a:t> Bank. He </a:t>
            </a:r>
            <a:r>
              <a:rPr lang="tr-TR" dirty="0" err="1" smtClean="0"/>
              <a:t>held</a:t>
            </a:r>
            <a:r>
              <a:rPr lang="tr-TR" dirty="0" smtClean="0"/>
              <a:t> </a:t>
            </a:r>
            <a:r>
              <a:rPr lang="tr-TR" dirty="0" err="1" smtClean="0"/>
              <a:t>this</a:t>
            </a:r>
            <a:r>
              <a:rPr lang="tr-TR" dirty="0" smtClean="0"/>
              <a:t> </a:t>
            </a:r>
            <a:r>
              <a:rPr lang="tr-TR" dirty="0" err="1" smtClean="0"/>
              <a:t>position</a:t>
            </a:r>
            <a:r>
              <a:rPr lang="tr-TR" dirty="0" smtClean="0"/>
              <a:t> </a:t>
            </a:r>
            <a:r>
              <a:rPr lang="tr-TR" dirty="0" err="1" smtClean="0"/>
              <a:t>for</a:t>
            </a:r>
            <a:r>
              <a:rPr lang="tr-TR" dirty="0" smtClean="0"/>
              <a:t> </a:t>
            </a:r>
            <a:r>
              <a:rPr lang="tr-TR" dirty="0" err="1" smtClean="0"/>
              <a:t>the</a:t>
            </a:r>
            <a:r>
              <a:rPr lang="tr-TR" dirty="0" smtClean="0"/>
              <a:t> </a:t>
            </a:r>
            <a:r>
              <a:rPr lang="tr-TR" dirty="0" err="1" smtClean="0"/>
              <a:t>next</a:t>
            </a:r>
            <a:r>
              <a:rPr lang="tr-TR" dirty="0" smtClean="0"/>
              <a:t> </a:t>
            </a:r>
            <a:r>
              <a:rPr lang="tr-TR" dirty="0" err="1" smtClean="0"/>
              <a:t>eight</a:t>
            </a:r>
            <a:r>
              <a:rPr lang="tr-TR" dirty="0" smtClean="0"/>
              <a:t> </a:t>
            </a:r>
            <a:r>
              <a:rPr lang="tr-TR" dirty="0" err="1" smtClean="0"/>
              <a:t>years</a:t>
            </a:r>
            <a:r>
              <a:rPr lang="tr-TR" dirty="0" smtClean="0"/>
              <a:t>, </a:t>
            </a:r>
            <a:r>
              <a:rPr lang="tr-TR" dirty="0" err="1" smtClean="0"/>
              <a:t>while</a:t>
            </a:r>
            <a:r>
              <a:rPr lang="tr-TR" dirty="0" smtClean="0"/>
              <a:t> </a:t>
            </a:r>
            <a:r>
              <a:rPr lang="tr-TR" dirty="0" err="1" smtClean="0"/>
              <a:t>focusing</a:t>
            </a:r>
            <a:r>
              <a:rPr lang="tr-TR" dirty="0" smtClean="0"/>
              <a:t> on his </a:t>
            </a:r>
            <a:r>
              <a:rPr lang="tr-TR" dirty="0" err="1" smtClean="0"/>
              <a:t>poetry</a:t>
            </a:r>
            <a:endParaRPr lang="tr-TR" dirty="0"/>
          </a:p>
        </p:txBody>
      </p:sp>
    </p:spTree>
    <p:extLst>
      <p:ext uri="{BB962C8B-B14F-4D97-AF65-F5344CB8AC3E}">
        <p14:creationId xmlns:p14="http://schemas.microsoft.com/office/powerpoint/2010/main" val="26625500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107504" y="260648"/>
            <a:ext cx="8928992" cy="6480720"/>
          </a:xfrm>
        </p:spPr>
        <p:txBody>
          <a:bodyPr/>
          <a:lstStyle/>
          <a:p>
            <a:endParaRPr lang="tr-TR" dirty="0" smtClean="0"/>
          </a:p>
          <a:p>
            <a:r>
              <a:rPr lang="tr-TR" dirty="0" smtClean="0"/>
              <a:t>His </a:t>
            </a:r>
            <a:r>
              <a:rPr lang="tr-TR" dirty="0" err="1" smtClean="0"/>
              <a:t>first</a:t>
            </a:r>
            <a:r>
              <a:rPr lang="tr-TR" dirty="0" smtClean="0"/>
              <a:t> </a:t>
            </a:r>
            <a:r>
              <a:rPr lang="tr-TR" dirty="0" err="1" smtClean="0"/>
              <a:t>volume</a:t>
            </a:r>
            <a:r>
              <a:rPr lang="tr-TR" dirty="0" smtClean="0"/>
              <a:t>, </a:t>
            </a:r>
            <a:r>
              <a:rPr lang="tr-TR" i="1" dirty="0" err="1" smtClean="0"/>
              <a:t>Prufrock</a:t>
            </a:r>
            <a:r>
              <a:rPr lang="tr-TR" i="1" dirty="0" smtClean="0"/>
              <a:t> </a:t>
            </a:r>
            <a:r>
              <a:rPr lang="tr-TR" i="1" dirty="0" err="1" smtClean="0"/>
              <a:t>and</a:t>
            </a:r>
            <a:r>
              <a:rPr lang="tr-TR" i="1" dirty="0" smtClean="0"/>
              <a:t> </a:t>
            </a:r>
            <a:r>
              <a:rPr lang="tr-TR" i="1" dirty="0" err="1" smtClean="0"/>
              <a:t>Other</a:t>
            </a:r>
            <a:r>
              <a:rPr lang="tr-TR" i="1" dirty="0" smtClean="0"/>
              <a:t> </a:t>
            </a:r>
            <a:r>
              <a:rPr lang="tr-TR" i="1" dirty="0" err="1" smtClean="0"/>
              <a:t>Observations</a:t>
            </a:r>
            <a:r>
              <a:rPr lang="tr-TR" dirty="0" smtClean="0"/>
              <a:t>, </a:t>
            </a:r>
            <a:r>
              <a:rPr lang="tr-TR" dirty="0" err="1" smtClean="0"/>
              <a:t>appeared</a:t>
            </a:r>
            <a:r>
              <a:rPr lang="tr-TR" dirty="0" smtClean="0"/>
              <a:t> in 1917 </a:t>
            </a:r>
            <a:r>
              <a:rPr lang="tr-TR" dirty="0" err="1" smtClean="0"/>
              <a:t>and</a:t>
            </a:r>
            <a:r>
              <a:rPr lang="tr-TR" dirty="0" smtClean="0"/>
              <a:t> he </a:t>
            </a:r>
            <a:r>
              <a:rPr lang="tr-TR" dirty="0" err="1" smtClean="0"/>
              <a:t>published</a:t>
            </a:r>
            <a:r>
              <a:rPr lang="tr-TR" dirty="0" smtClean="0"/>
              <a:t> </a:t>
            </a:r>
            <a:r>
              <a:rPr lang="tr-TR" dirty="0" err="1" smtClean="0"/>
              <a:t>striking</a:t>
            </a:r>
            <a:r>
              <a:rPr lang="tr-TR" dirty="0" smtClean="0"/>
              <a:t> </a:t>
            </a:r>
            <a:r>
              <a:rPr lang="tr-TR" dirty="0" err="1" smtClean="0"/>
              <a:t>essays</a:t>
            </a:r>
            <a:r>
              <a:rPr lang="tr-TR" dirty="0" smtClean="0"/>
              <a:t> , </a:t>
            </a:r>
            <a:r>
              <a:rPr lang="tr-TR" dirty="0" err="1" smtClean="0"/>
              <a:t>books</a:t>
            </a:r>
            <a:r>
              <a:rPr lang="tr-TR" dirty="0" smtClean="0"/>
              <a:t> </a:t>
            </a:r>
            <a:r>
              <a:rPr lang="tr-TR" dirty="0" err="1" smtClean="0"/>
              <a:t>reviews</a:t>
            </a:r>
            <a:r>
              <a:rPr lang="tr-TR" dirty="0" smtClean="0"/>
              <a:t> on </a:t>
            </a:r>
            <a:r>
              <a:rPr lang="tr-TR" dirty="0" err="1" smtClean="0"/>
              <a:t>literary</a:t>
            </a:r>
            <a:r>
              <a:rPr lang="tr-TR" dirty="0" smtClean="0"/>
              <a:t> </a:t>
            </a:r>
            <a:r>
              <a:rPr lang="tr-TR" dirty="0" err="1" smtClean="0"/>
              <a:t>criticism</a:t>
            </a:r>
            <a:r>
              <a:rPr lang="tr-TR" dirty="0" smtClean="0"/>
              <a:t>, in </a:t>
            </a:r>
            <a:r>
              <a:rPr lang="tr-TR" dirty="0" err="1" smtClean="0"/>
              <a:t>the</a:t>
            </a:r>
            <a:r>
              <a:rPr lang="tr-TR" dirty="0" smtClean="0"/>
              <a:t> </a:t>
            </a:r>
            <a:r>
              <a:rPr lang="tr-TR" i="1" dirty="0" smtClean="0"/>
              <a:t>Times </a:t>
            </a:r>
            <a:r>
              <a:rPr lang="tr-TR" i="1" dirty="0" err="1" smtClean="0"/>
              <a:t>Literary</a:t>
            </a:r>
            <a:r>
              <a:rPr lang="tr-TR" i="1" dirty="0" smtClean="0"/>
              <a:t> </a:t>
            </a:r>
            <a:r>
              <a:rPr lang="tr-TR" i="1" dirty="0" err="1" smtClean="0"/>
              <a:t>Supplement</a:t>
            </a:r>
            <a:r>
              <a:rPr lang="tr-TR" i="1" dirty="0" smtClean="0"/>
              <a:t> </a:t>
            </a:r>
            <a:r>
              <a:rPr lang="tr-TR" dirty="0" err="1" smtClean="0"/>
              <a:t>and</a:t>
            </a:r>
            <a:r>
              <a:rPr lang="tr-TR" dirty="0" smtClean="0"/>
              <a:t> </a:t>
            </a:r>
            <a:r>
              <a:rPr lang="tr-TR" dirty="0" err="1" smtClean="0"/>
              <a:t>other</a:t>
            </a:r>
            <a:r>
              <a:rPr lang="tr-TR" dirty="0" smtClean="0"/>
              <a:t> </a:t>
            </a:r>
            <a:r>
              <a:rPr lang="tr-TR" dirty="0" err="1" smtClean="0"/>
              <a:t>leading</a:t>
            </a:r>
            <a:r>
              <a:rPr lang="tr-TR" dirty="0" smtClean="0"/>
              <a:t> </a:t>
            </a:r>
            <a:r>
              <a:rPr lang="tr-TR" dirty="0" err="1" smtClean="0"/>
              <a:t>periodicals</a:t>
            </a:r>
            <a:r>
              <a:rPr lang="tr-TR" dirty="0" smtClean="0"/>
              <a:t>. </a:t>
            </a:r>
          </a:p>
          <a:p>
            <a:r>
              <a:rPr lang="tr-TR" dirty="0" err="1" smtClean="0"/>
              <a:t>Work</a:t>
            </a:r>
            <a:r>
              <a:rPr lang="tr-TR" dirty="0" smtClean="0"/>
              <a:t> </a:t>
            </a:r>
            <a:r>
              <a:rPr lang="tr-TR" dirty="0" err="1" smtClean="0"/>
              <a:t>and</a:t>
            </a:r>
            <a:r>
              <a:rPr lang="tr-TR" dirty="0" smtClean="0"/>
              <a:t> </a:t>
            </a:r>
            <a:r>
              <a:rPr lang="tr-TR" dirty="0" err="1" smtClean="0"/>
              <a:t>worry</a:t>
            </a:r>
            <a:r>
              <a:rPr lang="tr-TR" dirty="0" smtClean="0"/>
              <a:t> </a:t>
            </a:r>
            <a:r>
              <a:rPr lang="tr-TR" dirty="0" err="1" smtClean="0"/>
              <a:t>brought</a:t>
            </a:r>
            <a:r>
              <a:rPr lang="tr-TR" dirty="0" smtClean="0"/>
              <a:t> Eliot </a:t>
            </a:r>
            <a:r>
              <a:rPr lang="tr-TR" dirty="0" err="1" smtClean="0"/>
              <a:t>near</a:t>
            </a:r>
            <a:r>
              <a:rPr lang="tr-TR" dirty="0" smtClean="0"/>
              <a:t> a </a:t>
            </a:r>
            <a:r>
              <a:rPr lang="tr-TR" dirty="0" err="1" smtClean="0"/>
              <a:t>nervous</a:t>
            </a:r>
            <a:r>
              <a:rPr lang="tr-TR" dirty="0" smtClean="0"/>
              <a:t> </a:t>
            </a:r>
            <a:r>
              <a:rPr lang="tr-TR" dirty="0" err="1" smtClean="0"/>
              <a:t>breakdown</a:t>
            </a:r>
            <a:r>
              <a:rPr lang="tr-TR" dirty="0" smtClean="0"/>
              <a:t>, </a:t>
            </a:r>
            <a:r>
              <a:rPr lang="tr-TR" dirty="0" err="1" smtClean="0"/>
              <a:t>and</a:t>
            </a:r>
            <a:r>
              <a:rPr lang="tr-TR" dirty="0" smtClean="0"/>
              <a:t> </a:t>
            </a:r>
            <a:r>
              <a:rPr lang="tr-TR" dirty="0" err="1" smtClean="0"/>
              <a:t>to</a:t>
            </a:r>
            <a:r>
              <a:rPr lang="tr-TR" dirty="0" smtClean="0"/>
              <a:t> </a:t>
            </a:r>
            <a:r>
              <a:rPr lang="tr-TR" dirty="0" err="1" smtClean="0"/>
              <a:t>recuperate</a:t>
            </a:r>
            <a:r>
              <a:rPr lang="tr-TR" dirty="0" smtClean="0"/>
              <a:t> he </a:t>
            </a:r>
            <a:r>
              <a:rPr lang="tr-TR" dirty="0" err="1" smtClean="0"/>
              <a:t>went</a:t>
            </a:r>
            <a:r>
              <a:rPr lang="tr-TR" dirty="0" smtClean="0"/>
              <a:t> </a:t>
            </a:r>
            <a:r>
              <a:rPr lang="tr-TR" dirty="0" err="1" smtClean="0"/>
              <a:t>first</a:t>
            </a:r>
            <a:r>
              <a:rPr lang="tr-TR" dirty="0" smtClean="0"/>
              <a:t> </a:t>
            </a:r>
            <a:r>
              <a:rPr lang="tr-TR" dirty="0" err="1" smtClean="0"/>
              <a:t>to</a:t>
            </a:r>
            <a:r>
              <a:rPr lang="tr-TR" dirty="0" smtClean="0"/>
              <a:t> ,</a:t>
            </a:r>
            <a:r>
              <a:rPr lang="tr-TR" dirty="0" err="1" smtClean="0"/>
              <a:t>Margate</a:t>
            </a:r>
            <a:r>
              <a:rPr lang="tr-TR" dirty="0" smtClean="0"/>
              <a:t>, in </a:t>
            </a:r>
            <a:r>
              <a:rPr lang="tr-TR" dirty="0" err="1" smtClean="0"/>
              <a:t>southeast</a:t>
            </a:r>
            <a:r>
              <a:rPr lang="tr-TR" dirty="0" smtClean="0"/>
              <a:t> </a:t>
            </a:r>
            <a:r>
              <a:rPr lang="tr-TR" dirty="0" err="1" smtClean="0"/>
              <a:t>England</a:t>
            </a:r>
            <a:r>
              <a:rPr lang="tr-TR" dirty="0" smtClean="0"/>
              <a:t>, </a:t>
            </a:r>
            <a:r>
              <a:rPr lang="tr-TR" dirty="0" err="1" smtClean="0"/>
              <a:t>and</a:t>
            </a:r>
            <a:r>
              <a:rPr lang="tr-TR" dirty="0" smtClean="0"/>
              <a:t> </a:t>
            </a:r>
            <a:r>
              <a:rPr lang="tr-TR" dirty="0" err="1" smtClean="0"/>
              <a:t>then</a:t>
            </a:r>
            <a:r>
              <a:rPr lang="tr-TR" dirty="0" smtClean="0"/>
              <a:t> </a:t>
            </a:r>
            <a:r>
              <a:rPr lang="tr-TR" dirty="0" err="1" smtClean="0"/>
              <a:t>to</a:t>
            </a:r>
            <a:r>
              <a:rPr lang="tr-TR" dirty="0" smtClean="0"/>
              <a:t> a </a:t>
            </a:r>
            <a:r>
              <a:rPr lang="tr-TR" dirty="0" err="1" smtClean="0"/>
              <a:t>sanatorium</a:t>
            </a:r>
            <a:r>
              <a:rPr lang="tr-TR" dirty="0" smtClean="0"/>
              <a:t> in </a:t>
            </a:r>
            <a:r>
              <a:rPr lang="tr-TR" dirty="0" err="1" smtClean="0"/>
              <a:t>Lausanne</a:t>
            </a:r>
            <a:r>
              <a:rPr lang="tr-TR" dirty="0" smtClean="0"/>
              <a:t>, </a:t>
            </a:r>
            <a:r>
              <a:rPr lang="tr-TR" dirty="0" err="1" smtClean="0"/>
              <a:t>Switzerland</a:t>
            </a:r>
            <a:r>
              <a:rPr lang="tr-TR" dirty="0" smtClean="0"/>
              <a:t>, </a:t>
            </a:r>
            <a:r>
              <a:rPr lang="tr-TR" dirty="0" err="1" smtClean="0"/>
              <a:t>where</a:t>
            </a:r>
            <a:r>
              <a:rPr lang="tr-TR" dirty="0" smtClean="0"/>
              <a:t> he </a:t>
            </a:r>
            <a:r>
              <a:rPr lang="tr-TR" dirty="0" err="1" smtClean="0"/>
              <a:t>worked</a:t>
            </a:r>
            <a:r>
              <a:rPr lang="tr-TR" dirty="0" smtClean="0"/>
              <a:t> on </a:t>
            </a:r>
            <a:r>
              <a:rPr lang="tr-TR" dirty="0" err="1" smtClean="0"/>
              <a:t>the</a:t>
            </a:r>
            <a:r>
              <a:rPr lang="tr-TR" dirty="0" smtClean="0"/>
              <a:t> </a:t>
            </a:r>
            <a:r>
              <a:rPr lang="tr-TR" dirty="0" err="1" smtClean="0"/>
              <a:t>draft</a:t>
            </a:r>
            <a:r>
              <a:rPr lang="tr-TR" dirty="0" smtClean="0"/>
              <a:t> of </a:t>
            </a:r>
            <a:r>
              <a:rPr lang="tr-TR" i="1" dirty="0" err="1" smtClean="0"/>
              <a:t>The</a:t>
            </a:r>
            <a:r>
              <a:rPr lang="tr-TR" i="1" dirty="0" smtClean="0"/>
              <a:t> </a:t>
            </a:r>
            <a:r>
              <a:rPr lang="tr-TR" i="1" dirty="0" err="1" smtClean="0"/>
              <a:t>Waste</a:t>
            </a:r>
            <a:r>
              <a:rPr lang="tr-TR" i="1" dirty="0" smtClean="0"/>
              <a:t> Land. </a:t>
            </a:r>
            <a:r>
              <a:rPr lang="tr-TR" dirty="0" err="1" smtClean="0"/>
              <a:t>Then</a:t>
            </a:r>
            <a:r>
              <a:rPr lang="tr-TR" dirty="0" smtClean="0"/>
              <a:t> </a:t>
            </a:r>
            <a:r>
              <a:rPr lang="tr-TR" dirty="0" err="1" smtClean="0"/>
              <a:t>showed</a:t>
            </a:r>
            <a:r>
              <a:rPr lang="tr-TR" dirty="0" smtClean="0"/>
              <a:t> </a:t>
            </a:r>
            <a:r>
              <a:rPr lang="tr-TR" dirty="0" err="1" smtClean="0"/>
              <a:t>the</a:t>
            </a:r>
            <a:r>
              <a:rPr lang="tr-TR" dirty="0" smtClean="0"/>
              <a:t> </a:t>
            </a:r>
            <a:r>
              <a:rPr lang="tr-TR" dirty="0" err="1" smtClean="0"/>
              <a:t>draft</a:t>
            </a:r>
            <a:r>
              <a:rPr lang="tr-TR" dirty="0" smtClean="0"/>
              <a:t> of </a:t>
            </a:r>
            <a:r>
              <a:rPr lang="tr-TR" dirty="0" err="1" smtClean="0"/>
              <a:t>the</a:t>
            </a:r>
            <a:r>
              <a:rPr lang="tr-TR" dirty="0" smtClean="0"/>
              <a:t> </a:t>
            </a:r>
            <a:r>
              <a:rPr lang="tr-TR" dirty="0" err="1" smtClean="0"/>
              <a:t>poem</a:t>
            </a:r>
            <a:r>
              <a:rPr lang="tr-TR" dirty="0" smtClean="0"/>
              <a:t> </a:t>
            </a:r>
            <a:r>
              <a:rPr lang="tr-TR" dirty="0" err="1" smtClean="0"/>
              <a:t>to</a:t>
            </a:r>
            <a:r>
              <a:rPr lang="tr-TR" dirty="0" smtClean="0"/>
              <a:t> Ezra Pound (his </a:t>
            </a:r>
            <a:r>
              <a:rPr lang="tr-TR" dirty="0" err="1" smtClean="0"/>
              <a:t>advisor</a:t>
            </a:r>
            <a:r>
              <a:rPr lang="tr-TR" dirty="0" smtClean="0"/>
              <a:t>) </a:t>
            </a:r>
            <a:r>
              <a:rPr lang="tr-TR" dirty="0" err="1" smtClean="0"/>
              <a:t>who</a:t>
            </a:r>
            <a:r>
              <a:rPr lang="tr-TR" dirty="0" smtClean="0"/>
              <a:t> </a:t>
            </a:r>
            <a:r>
              <a:rPr lang="tr-TR" dirty="0" err="1" smtClean="0"/>
              <a:t>edited</a:t>
            </a:r>
            <a:r>
              <a:rPr lang="tr-TR" dirty="0" smtClean="0"/>
              <a:t> it </a:t>
            </a:r>
            <a:r>
              <a:rPr lang="tr-TR" dirty="0" err="1" smtClean="0"/>
              <a:t>skillfully</a:t>
            </a:r>
            <a:r>
              <a:rPr lang="tr-TR" dirty="0" smtClean="0"/>
              <a:t> </a:t>
            </a:r>
            <a:r>
              <a:rPr lang="tr-TR" dirty="0" err="1" smtClean="0"/>
              <a:t>and</a:t>
            </a:r>
            <a:r>
              <a:rPr lang="tr-TR" dirty="0" smtClean="0"/>
              <a:t> </a:t>
            </a:r>
            <a:r>
              <a:rPr lang="tr-TR" dirty="0" err="1" smtClean="0"/>
              <a:t>turned</a:t>
            </a:r>
            <a:r>
              <a:rPr lang="tr-TR" dirty="0" smtClean="0"/>
              <a:t> it </a:t>
            </a:r>
            <a:r>
              <a:rPr lang="tr-TR" dirty="0" err="1" smtClean="0"/>
              <a:t>from</a:t>
            </a:r>
            <a:r>
              <a:rPr lang="tr-TR" dirty="0" smtClean="0"/>
              <a:t>  a ‘’</a:t>
            </a:r>
            <a:r>
              <a:rPr lang="tr-TR" dirty="0" err="1" smtClean="0"/>
              <a:t>jumble</a:t>
            </a:r>
            <a:r>
              <a:rPr lang="tr-TR" dirty="0" smtClean="0"/>
              <a:t> of </a:t>
            </a:r>
            <a:r>
              <a:rPr lang="tr-TR" dirty="0" err="1" smtClean="0"/>
              <a:t>good</a:t>
            </a:r>
            <a:r>
              <a:rPr lang="tr-TR" dirty="0" smtClean="0"/>
              <a:t> </a:t>
            </a:r>
            <a:r>
              <a:rPr lang="tr-TR" dirty="0" err="1" smtClean="0"/>
              <a:t>and</a:t>
            </a:r>
            <a:r>
              <a:rPr lang="tr-TR" dirty="0" smtClean="0"/>
              <a:t> </a:t>
            </a:r>
            <a:r>
              <a:rPr lang="tr-TR" dirty="0" err="1" smtClean="0"/>
              <a:t>bad</a:t>
            </a:r>
            <a:r>
              <a:rPr lang="tr-TR" dirty="0" smtClean="0"/>
              <a:t> </a:t>
            </a:r>
            <a:r>
              <a:rPr lang="tr-TR" dirty="0" err="1" smtClean="0"/>
              <a:t>passages</a:t>
            </a:r>
            <a:r>
              <a:rPr lang="tr-TR" dirty="0" smtClean="0"/>
              <a:t> </a:t>
            </a:r>
            <a:r>
              <a:rPr lang="tr-TR" dirty="0" err="1" smtClean="0"/>
              <a:t>into</a:t>
            </a:r>
            <a:r>
              <a:rPr lang="tr-TR" dirty="0" smtClean="0"/>
              <a:t> a </a:t>
            </a:r>
            <a:r>
              <a:rPr lang="tr-TR" dirty="0" err="1" smtClean="0"/>
              <a:t>poem</a:t>
            </a:r>
            <a:r>
              <a:rPr lang="tr-TR" dirty="0" smtClean="0"/>
              <a:t>’’.</a:t>
            </a:r>
          </a:p>
          <a:p>
            <a:r>
              <a:rPr lang="tr-TR" dirty="0" err="1" smtClean="0"/>
              <a:t>Regarded</a:t>
            </a:r>
            <a:r>
              <a:rPr lang="tr-TR" dirty="0" smtClean="0"/>
              <a:t> as </a:t>
            </a:r>
            <a:r>
              <a:rPr lang="tr-TR" dirty="0" err="1" smtClean="0"/>
              <a:t>allusive</a:t>
            </a:r>
            <a:r>
              <a:rPr lang="tr-TR" dirty="0" smtClean="0"/>
              <a:t>, </a:t>
            </a:r>
            <a:r>
              <a:rPr lang="tr-TR" dirty="0" err="1" smtClean="0"/>
              <a:t>experimental</a:t>
            </a:r>
            <a:r>
              <a:rPr lang="tr-TR" dirty="0" smtClean="0"/>
              <a:t>, </a:t>
            </a:r>
            <a:r>
              <a:rPr lang="tr-TR" dirty="0" err="1" smtClean="0"/>
              <a:t>and</a:t>
            </a:r>
            <a:r>
              <a:rPr lang="tr-TR" dirty="0" smtClean="0"/>
              <a:t> </a:t>
            </a:r>
            <a:r>
              <a:rPr lang="tr-TR" dirty="0" err="1" smtClean="0"/>
              <a:t>technically</a:t>
            </a:r>
            <a:r>
              <a:rPr lang="tr-TR" dirty="0" smtClean="0"/>
              <a:t> </a:t>
            </a:r>
            <a:r>
              <a:rPr lang="tr-TR" dirty="0" err="1" smtClean="0"/>
              <a:t>daring</a:t>
            </a:r>
            <a:r>
              <a:rPr lang="tr-TR" dirty="0" smtClean="0"/>
              <a:t>, </a:t>
            </a:r>
            <a:r>
              <a:rPr lang="tr-TR" dirty="0" err="1" smtClean="0"/>
              <a:t>showily</a:t>
            </a:r>
            <a:r>
              <a:rPr lang="tr-TR" dirty="0" smtClean="0"/>
              <a:t> </a:t>
            </a:r>
            <a:r>
              <a:rPr lang="tr-TR" dirty="0" err="1" smtClean="0"/>
              <a:t>learned</a:t>
            </a:r>
            <a:r>
              <a:rPr lang="tr-TR" dirty="0" smtClean="0"/>
              <a:t> </a:t>
            </a:r>
            <a:r>
              <a:rPr lang="tr-TR" dirty="0" err="1" smtClean="0"/>
              <a:t>and</a:t>
            </a:r>
            <a:r>
              <a:rPr lang="tr-TR" dirty="0" smtClean="0"/>
              <a:t> </a:t>
            </a:r>
            <a:r>
              <a:rPr lang="tr-TR" dirty="0" err="1" smtClean="0"/>
              <a:t>archly</a:t>
            </a:r>
            <a:r>
              <a:rPr lang="tr-TR" dirty="0" smtClean="0"/>
              <a:t> </a:t>
            </a:r>
            <a:r>
              <a:rPr lang="tr-TR" dirty="0" err="1" smtClean="0"/>
              <a:t>witty</a:t>
            </a:r>
            <a:r>
              <a:rPr lang="tr-TR" dirty="0" smtClean="0"/>
              <a:t>, </a:t>
            </a:r>
            <a:r>
              <a:rPr lang="tr-TR" i="1" dirty="0" err="1" smtClean="0"/>
              <a:t>The</a:t>
            </a:r>
            <a:r>
              <a:rPr lang="tr-TR" i="1" dirty="0" smtClean="0"/>
              <a:t> </a:t>
            </a:r>
            <a:r>
              <a:rPr lang="tr-TR" i="1" dirty="0" err="1" smtClean="0"/>
              <a:t>Waste</a:t>
            </a:r>
            <a:r>
              <a:rPr lang="tr-TR" i="1" dirty="0" smtClean="0"/>
              <a:t> Land  </a:t>
            </a:r>
            <a:r>
              <a:rPr lang="tr-TR" dirty="0" smtClean="0"/>
              <a:t>is a </a:t>
            </a:r>
            <a:r>
              <a:rPr lang="tr-TR" dirty="0" err="1" smtClean="0"/>
              <a:t>primary</a:t>
            </a:r>
            <a:r>
              <a:rPr lang="tr-TR" dirty="0" smtClean="0"/>
              <a:t> </a:t>
            </a:r>
            <a:r>
              <a:rPr lang="tr-TR" dirty="0" err="1" smtClean="0"/>
              <a:t>text</a:t>
            </a:r>
            <a:r>
              <a:rPr lang="tr-TR" dirty="0" smtClean="0"/>
              <a:t> of </a:t>
            </a:r>
            <a:r>
              <a:rPr lang="tr-TR" dirty="0" err="1" smtClean="0"/>
              <a:t>literary</a:t>
            </a:r>
            <a:r>
              <a:rPr lang="tr-TR" dirty="0" smtClean="0"/>
              <a:t> </a:t>
            </a:r>
            <a:r>
              <a:rPr lang="tr-TR" dirty="0" err="1" smtClean="0"/>
              <a:t>modernism</a:t>
            </a:r>
            <a:r>
              <a:rPr lang="tr-TR" dirty="0" smtClean="0"/>
              <a:t>.</a:t>
            </a:r>
            <a:endParaRPr lang="tr-TR" i="1" dirty="0"/>
          </a:p>
        </p:txBody>
      </p:sp>
    </p:spTree>
    <p:extLst>
      <p:ext uri="{BB962C8B-B14F-4D97-AF65-F5344CB8AC3E}">
        <p14:creationId xmlns:p14="http://schemas.microsoft.com/office/powerpoint/2010/main" val="19733154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712968" cy="6141296"/>
          </a:xfrm>
        </p:spPr>
        <p:txBody>
          <a:bodyPr/>
          <a:lstStyle/>
          <a:p>
            <a:endParaRPr lang="tr-TR" dirty="0" smtClean="0"/>
          </a:p>
          <a:p>
            <a:r>
              <a:rPr lang="tr-TR" dirty="0" err="1" smtClean="0"/>
              <a:t>For</a:t>
            </a:r>
            <a:r>
              <a:rPr lang="tr-TR" dirty="0" smtClean="0"/>
              <a:t> </a:t>
            </a:r>
            <a:r>
              <a:rPr lang="tr-TR" dirty="0" err="1" smtClean="0"/>
              <a:t>many</a:t>
            </a:r>
            <a:r>
              <a:rPr lang="tr-TR" dirty="0" smtClean="0"/>
              <a:t> </a:t>
            </a:r>
            <a:r>
              <a:rPr lang="tr-TR" dirty="0" err="1" smtClean="0"/>
              <a:t>critics</a:t>
            </a:r>
            <a:r>
              <a:rPr lang="tr-TR" dirty="0" smtClean="0"/>
              <a:t>, </a:t>
            </a:r>
            <a:r>
              <a:rPr lang="tr-TR" dirty="0" err="1" smtClean="0"/>
              <a:t>writers</a:t>
            </a:r>
            <a:r>
              <a:rPr lang="tr-TR" dirty="0" smtClean="0"/>
              <a:t>, </a:t>
            </a:r>
            <a:r>
              <a:rPr lang="tr-TR" dirty="0" err="1" smtClean="0"/>
              <a:t>intellectuals</a:t>
            </a:r>
            <a:r>
              <a:rPr lang="tr-TR" dirty="0" smtClean="0"/>
              <a:t> </a:t>
            </a:r>
            <a:r>
              <a:rPr lang="tr-TR" dirty="0" err="1" smtClean="0"/>
              <a:t>and</a:t>
            </a:r>
            <a:r>
              <a:rPr lang="tr-TR" dirty="0" smtClean="0"/>
              <a:t> general </a:t>
            </a:r>
            <a:r>
              <a:rPr lang="tr-TR" dirty="0" err="1" smtClean="0"/>
              <a:t>readers</a:t>
            </a:r>
            <a:r>
              <a:rPr lang="tr-TR" dirty="0" smtClean="0"/>
              <a:t>,  </a:t>
            </a:r>
            <a:r>
              <a:rPr lang="tr-TR" i="1" dirty="0" err="1" smtClean="0"/>
              <a:t>The</a:t>
            </a:r>
            <a:r>
              <a:rPr lang="tr-TR" i="1" dirty="0" smtClean="0"/>
              <a:t> </a:t>
            </a:r>
            <a:r>
              <a:rPr lang="tr-TR" i="1" dirty="0" err="1" smtClean="0"/>
              <a:t>Waste</a:t>
            </a:r>
            <a:r>
              <a:rPr lang="tr-TR" i="1" dirty="0" smtClean="0"/>
              <a:t> Land </a:t>
            </a:r>
            <a:r>
              <a:rPr lang="tr-TR" dirty="0" err="1" smtClean="0"/>
              <a:t>evoked</a:t>
            </a:r>
            <a:r>
              <a:rPr lang="tr-TR" dirty="0" smtClean="0"/>
              <a:t> </a:t>
            </a:r>
            <a:r>
              <a:rPr lang="tr-TR" dirty="0" err="1" smtClean="0"/>
              <a:t>the</a:t>
            </a:r>
            <a:r>
              <a:rPr lang="tr-TR" dirty="0" smtClean="0"/>
              <a:t> </a:t>
            </a:r>
            <a:r>
              <a:rPr lang="tr-TR" dirty="0" err="1" smtClean="0"/>
              <a:t>waste</a:t>
            </a:r>
            <a:r>
              <a:rPr lang="tr-TR" dirty="0" smtClean="0"/>
              <a:t> </a:t>
            </a:r>
            <a:r>
              <a:rPr lang="tr-TR" dirty="0" err="1" smtClean="0"/>
              <a:t>and</a:t>
            </a:r>
            <a:r>
              <a:rPr lang="tr-TR" dirty="0" smtClean="0"/>
              <a:t> </a:t>
            </a:r>
            <a:r>
              <a:rPr lang="tr-TR" dirty="0" err="1" smtClean="0"/>
              <a:t>sterility</a:t>
            </a:r>
            <a:r>
              <a:rPr lang="tr-TR" dirty="0" smtClean="0"/>
              <a:t> of a Western </a:t>
            </a:r>
            <a:r>
              <a:rPr lang="tr-TR" dirty="0" err="1" smtClean="0"/>
              <a:t>world</a:t>
            </a:r>
            <a:r>
              <a:rPr lang="tr-TR" dirty="0" smtClean="0"/>
              <a:t> </a:t>
            </a:r>
            <a:r>
              <a:rPr lang="tr-TR" dirty="0" err="1" smtClean="0"/>
              <a:t>ravaged</a:t>
            </a:r>
            <a:r>
              <a:rPr lang="tr-TR" dirty="0" smtClean="0"/>
              <a:t> </a:t>
            </a:r>
            <a:r>
              <a:rPr lang="tr-TR" dirty="0" err="1" smtClean="0"/>
              <a:t>by</a:t>
            </a:r>
            <a:r>
              <a:rPr lang="tr-TR" dirty="0" smtClean="0"/>
              <a:t> he </a:t>
            </a:r>
            <a:r>
              <a:rPr lang="tr-TR" dirty="0" err="1" smtClean="0"/>
              <a:t>horrors</a:t>
            </a:r>
            <a:r>
              <a:rPr lang="tr-TR" dirty="0" smtClean="0"/>
              <a:t> of World </a:t>
            </a:r>
            <a:r>
              <a:rPr lang="tr-TR" dirty="0" err="1" smtClean="0"/>
              <a:t>War</a:t>
            </a:r>
            <a:r>
              <a:rPr lang="tr-TR" dirty="0" smtClean="0"/>
              <a:t> I. </a:t>
            </a:r>
          </a:p>
          <a:p>
            <a:endParaRPr lang="tr-TR" i="1" dirty="0" smtClean="0"/>
          </a:p>
          <a:p>
            <a:r>
              <a:rPr lang="tr-TR" i="1" dirty="0" err="1" smtClean="0"/>
              <a:t>The</a:t>
            </a:r>
            <a:r>
              <a:rPr lang="tr-TR" i="1" dirty="0" smtClean="0"/>
              <a:t> </a:t>
            </a:r>
            <a:r>
              <a:rPr lang="tr-TR" i="1" dirty="0" err="1" smtClean="0"/>
              <a:t>Waste</a:t>
            </a:r>
            <a:r>
              <a:rPr lang="tr-TR" i="1" dirty="0" smtClean="0"/>
              <a:t> Land is </a:t>
            </a:r>
            <a:r>
              <a:rPr lang="tr-TR" dirty="0" smtClean="0"/>
              <a:t>not a </a:t>
            </a:r>
            <a:r>
              <a:rPr lang="tr-TR" dirty="0" err="1" smtClean="0"/>
              <a:t>poem</a:t>
            </a:r>
            <a:r>
              <a:rPr lang="tr-TR" dirty="0" smtClean="0"/>
              <a:t> </a:t>
            </a:r>
            <a:r>
              <a:rPr lang="tr-TR" dirty="0" err="1" smtClean="0"/>
              <a:t>about</a:t>
            </a:r>
            <a:r>
              <a:rPr lang="tr-TR" dirty="0" smtClean="0"/>
              <a:t> </a:t>
            </a:r>
            <a:r>
              <a:rPr lang="tr-TR" dirty="0" err="1" smtClean="0"/>
              <a:t>the</a:t>
            </a:r>
            <a:r>
              <a:rPr lang="tr-TR" dirty="0" smtClean="0"/>
              <a:t> </a:t>
            </a:r>
            <a:r>
              <a:rPr lang="tr-TR" dirty="0" err="1" smtClean="0"/>
              <a:t>war</a:t>
            </a:r>
            <a:r>
              <a:rPr lang="tr-TR" dirty="0" smtClean="0"/>
              <a:t>, but </a:t>
            </a:r>
            <a:r>
              <a:rPr lang="tr-TR" dirty="0" err="1" smtClean="0"/>
              <a:t>the</a:t>
            </a:r>
            <a:r>
              <a:rPr lang="tr-TR" dirty="0" smtClean="0"/>
              <a:t> </a:t>
            </a:r>
            <a:r>
              <a:rPr lang="tr-TR" dirty="0" err="1" smtClean="0"/>
              <a:t>war’s</a:t>
            </a:r>
            <a:r>
              <a:rPr lang="tr-TR" dirty="0" smtClean="0"/>
              <a:t> </a:t>
            </a:r>
            <a:r>
              <a:rPr lang="tr-TR" dirty="0" err="1" smtClean="0"/>
              <a:t>trauma</a:t>
            </a:r>
            <a:r>
              <a:rPr lang="tr-TR" dirty="0" smtClean="0"/>
              <a:t> </a:t>
            </a:r>
            <a:r>
              <a:rPr lang="tr-TR" dirty="0" err="1" smtClean="0"/>
              <a:t>informs</a:t>
            </a:r>
            <a:r>
              <a:rPr lang="tr-TR" dirty="0" smtClean="0"/>
              <a:t> it </a:t>
            </a:r>
            <a:r>
              <a:rPr lang="tr-TR" dirty="0" err="1" smtClean="0"/>
              <a:t>from</a:t>
            </a:r>
            <a:r>
              <a:rPr lang="tr-TR" dirty="0" smtClean="0"/>
              <a:t> </a:t>
            </a:r>
            <a:r>
              <a:rPr lang="tr-TR" dirty="0" err="1" smtClean="0"/>
              <a:t>beginning</a:t>
            </a:r>
            <a:r>
              <a:rPr lang="tr-TR" dirty="0" smtClean="0"/>
              <a:t> </a:t>
            </a:r>
            <a:r>
              <a:rPr lang="tr-TR" dirty="0" err="1" smtClean="0"/>
              <a:t>to</a:t>
            </a:r>
            <a:r>
              <a:rPr lang="tr-TR" dirty="0" smtClean="0"/>
              <a:t> </a:t>
            </a:r>
            <a:r>
              <a:rPr lang="tr-TR" dirty="0" err="1" smtClean="0"/>
              <a:t>end</a:t>
            </a:r>
            <a:r>
              <a:rPr lang="tr-TR" dirty="0" smtClean="0"/>
              <a:t>. </a:t>
            </a:r>
          </a:p>
          <a:p>
            <a:endParaRPr lang="tr-TR" dirty="0" smtClean="0"/>
          </a:p>
          <a:p>
            <a:r>
              <a:rPr lang="tr-TR" dirty="0" err="1" smtClean="0"/>
              <a:t>Having</a:t>
            </a:r>
            <a:r>
              <a:rPr lang="tr-TR" dirty="0" smtClean="0"/>
              <a:t> </a:t>
            </a:r>
            <a:r>
              <a:rPr lang="tr-TR" dirty="0" err="1" smtClean="0"/>
              <a:t>been</a:t>
            </a:r>
            <a:r>
              <a:rPr lang="tr-TR" dirty="0" smtClean="0"/>
              <a:t> a </a:t>
            </a:r>
            <a:r>
              <a:rPr lang="tr-TR" dirty="0" err="1" smtClean="0"/>
              <a:t>literary</a:t>
            </a:r>
            <a:r>
              <a:rPr lang="tr-TR" dirty="0" smtClean="0"/>
              <a:t> </a:t>
            </a:r>
            <a:r>
              <a:rPr lang="tr-TR" dirty="0" err="1" smtClean="0"/>
              <a:t>and</a:t>
            </a:r>
            <a:r>
              <a:rPr lang="tr-TR" dirty="0" smtClean="0"/>
              <a:t> </a:t>
            </a:r>
            <a:r>
              <a:rPr lang="tr-TR" dirty="0" err="1" smtClean="0"/>
              <a:t>cultural</a:t>
            </a:r>
            <a:r>
              <a:rPr lang="tr-TR" dirty="0" smtClean="0"/>
              <a:t> </a:t>
            </a:r>
            <a:r>
              <a:rPr lang="tr-TR" dirty="0" err="1" smtClean="0"/>
              <a:t>force</a:t>
            </a:r>
            <a:r>
              <a:rPr lang="tr-TR" dirty="0" smtClean="0"/>
              <a:t> </a:t>
            </a:r>
            <a:r>
              <a:rPr lang="tr-TR" dirty="0" err="1" smtClean="0"/>
              <a:t>throughout</a:t>
            </a:r>
            <a:r>
              <a:rPr lang="tr-TR" dirty="0" smtClean="0"/>
              <a:t> </a:t>
            </a:r>
            <a:r>
              <a:rPr lang="tr-TR" dirty="0" err="1" smtClean="0"/>
              <a:t>the</a:t>
            </a:r>
            <a:r>
              <a:rPr lang="tr-TR" dirty="0" smtClean="0"/>
              <a:t> 1920s </a:t>
            </a:r>
            <a:r>
              <a:rPr lang="tr-TR" dirty="0" err="1" smtClean="0"/>
              <a:t>and</a:t>
            </a:r>
            <a:r>
              <a:rPr lang="tr-TR" dirty="0" smtClean="0"/>
              <a:t> 1930s, Eliot </a:t>
            </a:r>
            <a:r>
              <a:rPr lang="tr-TR" dirty="0" err="1" smtClean="0"/>
              <a:t>began</a:t>
            </a:r>
            <a:r>
              <a:rPr lang="tr-TR" dirty="0" smtClean="0"/>
              <a:t> </a:t>
            </a:r>
            <a:r>
              <a:rPr lang="tr-TR" dirty="0" err="1" smtClean="0"/>
              <a:t>writing</a:t>
            </a:r>
            <a:r>
              <a:rPr lang="tr-TR" dirty="0" smtClean="0"/>
              <a:t> </a:t>
            </a:r>
            <a:r>
              <a:rPr lang="tr-TR" dirty="0" err="1" smtClean="0"/>
              <a:t>plays</a:t>
            </a:r>
            <a:r>
              <a:rPr lang="tr-TR" dirty="0" smtClean="0"/>
              <a:t> in </a:t>
            </a:r>
            <a:r>
              <a:rPr lang="tr-TR" dirty="0" err="1" smtClean="0"/>
              <a:t>the</a:t>
            </a:r>
            <a:r>
              <a:rPr lang="tr-TR" dirty="0" smtClean="0"/>
              <a:t> 1930s, </a:t>
            </a:r>
            <a:r>
              <a:rPr lang="tr-TR" dirty="0" err="1" smtClean="0"/>
              <a:t>with</a:t>
            </a:r>
            <a:r>
              <a:rPr lang="tr-TR" dirty="0" smtClean="0"/>
              <a:t> </a:t>
            </a:r>
            <a:r>
              <a:rPr lang="tr-TR" i="1" dirty="0" err="1" smtClean="0"/>
              <a:t>Murder</a:t>
            </a:r>
            <a:r>
              <a:rPr lang="tr-TR" i="1" dirty="0" smtClean="0"/>
              <a:t> in </a:t>
            </a:r>
            <a:r>
              <a:rPr lang="tr-TR" i="1" dirty="0" err="1" smtClean="0"/>
              <a:t>the</a:t>
            </a:r>
            <a:r>
              <a:rPr lang="tr-TR" i="1" dirty="0" smtClean="0"/>
              <a:t> </a:t>
            </a:r>
            <a:r>
              <a:rPr lang="tr-TR" i="1" dirty="0" err="1" smtClean="0"/>
              <a:t>Cathedral</a:t>
            </a:r>
            <a:r>
              <a:rPr lang="tr-TR" i="1" dirty="0" smtClean="0"/>
              <a:t> </a:t>
            </a:r>
            <a:r>
              <a:rPr lang="tr-TR" dirty="0" smtClean="0"/>
              <a:t>(1935), </a:t>
            </a:r>
            <a:r>
              <a:rPr lang="tr-TR" dirty="0" err="1" smtClean="0"/>
              <a:t>and</a:t>
            </a:r>
            <a:r>
              <a:rPr lang="tr-TR" dirty="0" smtClean="0"/>
              <a:t> he </a:t>
            </a:r>
            <a:r>
              <a:rPr lang="tr-TR" dirty="0" err="1" smtClean="0"/>
              <a:t>enjoyed</a:t>
            </a:r>
            <a:r>
              <a:rPr lang="tr-TR" dirty="0" smtClean="0"/>
              <a:t> </a:t>
            </a:r>
            <a:r>
              <a:rPr lang="tr-TR" dirty="0" err="1" smtClean="0"/>
              <a:t>considerable</a:t>
            </a:r>
            <a:r>
              <a:rPr lang="tr-TR" dirty="0" smtClean="0"/>
              <a:t> popular </a:t>
            </a:r>
            <a:r>
              <a:rPr lang="tr-TR" dirty="0" err="1" smtClean="0"/>
              <a:t>success</a:t>
            </a:r>
            <a:r>
              <a:rPr lang="tr-TR" dirty="0" smtClean="0"/>
              <a:t> </a:t>
            </a:r>
            <a:r>
              <a:rPr lang="tr-TR" dirty="0" err="1" smtClean="0"/>
              <a:t>with</a:t>
            </a:r>
            <a:r>
              <a:rPr lang="tr-TR" dirty="0" smtClean="0"/>
              <a:t> his </a:t>
            </a:r>
            <a:r>
              <a:rPr lang="tr-TR" dirty="0" err="1" smtClean="0"/>
              <a:t>dramas</a:t>
            </a:r>
            <a:r>
              <a:rPr lang="tr-TR" dirty="0" smtClean="0"/>
              <a:t> of </a:t>
            </a:r>
            <a:r>
              <a:rPr lang="tr-TR" dirty="0" err="1" smtClean="0"/>
              <a:t>the</a:t>
            </a:r>
            <a:r>
              <a:rPr lang="tr-TR" dirty="0" smtClean="0"/>
              <a:t> 1950s, </a:t>
            </a:r>
            <a:r>
              <a:rPr lang="tr-TR" dirty="0" err="1" smtClean="0"/>
              <a:t>including</a:t>
            </a:r>
            <a:r>
              <a:rPr lang="tr-TR" dirty="0" smtClean="0"/>
              <a:t> </a:t>
            </a:r>
            <a:r>
              <a:rPr lang="tr-TR" i="1" dirty="0" err="1" smtClean="0"/>
              <a:t>The</a:t>
            </a:r>
            <a:r>
              <a:rPr lang="tr-TR" i="1" dirty="0" smtClean="0"/>
              <a:t> </a:t>
            </a:r>
            <a:r>
              <a:rPr lang="tr-TR" i="1" dirty="0" err="1" smtClean="0"/>
              <a:t>Cocktail</a:t>
            </a:r>
            <a:r>
              <a:rPr lang="tr-TR" i="1" dirty="0" smtClean="0"/>
              <a:t> </a:t>
            </a:r>
            <a:r>
              <a:rPr lang="tr-TR" i="1" dirty="0" err="1" smtClean="0"/>
              <a:t>Party</a:t>
            </a:r>
            <a:r>
              <a:rPr lang="tr-TR" i="1" dirty="0" smtClean="0"/>
              <a:t> </a:t>
            </a:r>
            <a:r>
              <a:rPr lang="tr-TR" dirty="0" smtClean="0"/>
              <a:t>(1950). </a:t>
            </a:r>
          </a:p>
          <a:p>
            <a:endParaRPr lang="tr-TR" dirty="0"/>
          </a:p>
        </p:txBody>
      </p:sp>
    </p:spTree>
    <p:extLst>
      <p:ext uri="{BB962C8B-B14F-4D97-AF65-F5344CB8AC3E}">
        <p14:creationId xmlns:p14="http://schemas.microsoft.com/office/powerpoint/2010/main" val="12909133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332656"/>
            <a:ext cx="7467600" cy="6141296"/>
          </a:xfrm>
        </p:spPr>
        <p:txBody>
          <a:bodyPr/>
          <a:lstStyle/>
          <a:p>
            <a:endParaRPr lang="tr-TR" dirty="0"/>
          </a:p>
        </p:txBody>
      </p:sp>
    </p:spTree>
    <p:extLst>
      <p:ext uri="{BB962C8B-B14F-4D97-AF65-F5344CB8AC3E}">
        <p14:creationId xmlns:p14="http://schemas.microsoft.com/office/powerpoint/2010/main" val="32217893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“Tradition and the Individual Talent” </a:t>
            </a:r>
            <a:endParaRPr lang="tr-TR" dirty="0"/>
          </a:p>
        </p:txBody>
      </p:sp>
      <p:sp>
        <p:nvSpPr>
          <p:cNvPr id="3" name="İçerik Yer Tutucusu 2"/>
          <p:cNvSpPr>
            <a:spLocks noGrp="1"/>
          </p:cNvSpPr>
          <p:nvPr>
            <p:ph sz="quarter" idx="1"/>
          </p:nvPr>
        </p:nvSpPr>
        <p:spPr/>
        <p:txBody>
          <a:bodyPr>
            <a:normAutofit/>
          </a:bodyPr>
          <a:lstStyle/>
          <a:p>
            <a:r>
              <a:rPr lang="en-US" dirty="0" smtClean="0"/>
              <a:t>A </a:t>
            </a:r>
            <a:r>
              <a:rPr lang="en-US" dirty="0"/>
              <a:t>Manifesto of Eliot’s critical creed; </a:t>
            </a:r>
          </a:p>
          <a:p>
            <a:r>
              <a:rPr lang="en-US" dirty="0" smtClean="0"/>
              <a:t>First </a:t>
            </a:r>
            <a:r>
              <a:rPr lang="en-US" dirty="0"/>
              <a:t>published in 1922 in </a:t>
            </a:r>
            <a:r>
              <a:rPr lang="en-US" i="1" dirty="0"/>
              <a:t>Sacred Woods</a:t>
            </a:r>
            <a:r>
              <a:rPr lang="en-US" dirty="0"/>
              <a:t>, and was subsequently included in the </a:t>
            </a:r>
            <a:r>
              <a:rPr lang="en-US" i="1" dirty="0"/>
              <a:t>Selected Essays </a:t>
            </a:r>
            <a:r>
              <a:rPr lang="en-US" dirty="0"/>
              <a:t>(1917-1932); </a:t>
            </a:r>
          </a:p>
          <a:p>
            <a:r>
              <a:rPr lang="en-US" dirty="0" smtClean="0"/>
              <a:t>Form</a:t>
            </a:r>
            <a:r>
              <a:rPr lang="tr-TR" dirty="0" err="1" smtClean="0"/>
              <a:t>ing</a:t>
            </a:r>
            <a:r>
              <a:rPr lang="en-US" dirty="0" smtClean="0"/>
              <a:t> </a:t>
            </a:r>
            <a:r>
              <a:rPr lang="en-US" dirty="0"/>
              <a:t>the basis of all his subsequent criticism.</a:t>
            </a:r>
          </a:p>
          <a:p>
            <a:r>
              <a:rPr lang="en-US" dirty="0" smtClean="0"/>
              <a:t>Divided </a:t>
            </a:r>
            <a:r>
              <a:rPr lang="en-US" dirty="0"/>
              <a:t>into three parts </a:t>
            </a:r>
            <a:endParaRPr lang="tr-TR" dirty="0" smtClean="0"/>
          </a:p>
          <a:p>
            <a:pPr marL="0" indent="0">
              <a:buNone/>
            </a:pPr>
            <a:endParaRPr lang="en-US" dirty="0"/>
          </a:p>
          <a:p>
            <a:pPr marL="0" indent="0">
              <a:buNone/>
            </a:pPr>
            <a:r>
              <a:rPr lang="en-US" sz="2000" dirty="0" smtClean="0">
                <a:solidFill>
                  <a:srgbClr val="FF0000"/>
                </a:solidFill>
              </a:rPr>
              <a:t>The </a:t>
            </a:r>
            <a:r>
              <a:rPr lang="en-US" sz="2000" dirty="0">
                <a:solidFill>
                  <a:srgbClr val="FF0000"/>
                </a:solidFill>
              </a:rPr>
              <a:t>first part </a:t>
            </a:r>
            <a:r>
              <a:rPr lang="en-US" sz="2000" dirty="0"/>
              <a:t>gives us Eliot’s concept of tradition; </a:t>
            </a:r>
          </a:p>
          <a:p>
            <a:pPr marL="0" indent="0">
              <a:buNone/>
            </a:pPr>
            <a:r>
              <a:rPr lang="en-US" sz="2000" dirty="0" smtClean="0">
                <a:solidFill>
                  <a:srgbClr val="FF0000"/>
                </a:solidFill>
              </a:rPr>
              <a:t>The </a:t>
            </a:r>
            <a:r>
              <a:rPr lang="en-US" sz="2000" dirty="0">
                <a:solidFill>
                  <a:srgbClr val="FF0000"/>
                </a:solidFill>
              </a:rPr>
              <a:t>second part </a:t>
            </a:r>
            <a:r>
              <a:rPr lang="en-US" sz="2000" dirty="0"/>
              <a:t>develops his theory of the impersonality of poetry; </a:t>
            </a:r>
            <a:r>
              <a:rPr lang="en-US" sz="2000" dirty="0" smtClean="0"/>
              <a:t> </a:t>
            </a:r>
            <a:endParaRPr lang="en-US" sz="2000" dirty="0"/>
          </a:p>
          <a:p>
            <a:pPr marL="0" indent="0">
              <a:buNone/>
            </a:pPr>
            <a:r>
              <a:rPr lang="en-US" sz="2000" dirty="0" smtClean="0">
                <a:solidFill>
                  <a:srgbClr val="FF0000"/>
                </a:solidFill>
              </a:rPr>
              <a:t>The </a:t>
            </a:r>
            <a:r>
              <a:rPr lang="en-US" sz="2000" dirty="0">
                <a:solidFill>
                  <a:srgbClr val="FF0000"/>
                </a:solidFill>
              </a:rPr>
              <a:t>third part </a:t>
            </a:r>
            <a:r>
              <a:rPr lang="en-US" sz="2000" dirty="0"/>
              <a:t>is a conclusion </a:t>
            </a:r>
          </a:p>
          <a:p>
            <a:endParaRPr lang="tr-TR" dirty="0"/>
          </a:p>
        </p:txBody>
      </p:sp>
    </p:spTree>
    <p:extLst>
      <p:ext uri="{BB962C8B-B14F-4D97-AF65-F5344CB8AC3E}">
        <p14:creationId xmlns:p14="http://schemas.microsoft.com/office/powerpoint/2010/main" val="12453854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Redefining</a:t>
            </a:r>
            <a:r>
              <a:rPr lang="tr-TR" dirty="0" smtClean="0"/>
              <a:t> </a:t>
            </a:r>
            <a:r>
              <a:rPr lang="tr-TR" dirty="0" err="1" smtClean="0"/>
              <a:t>the</a:t>
            </a:r>
            <a:r>
              <a:rPr lang="tr-TR" dirty="0" smtClean="0"/>
              <a:t> </a:t>
            </a:r>
            <a:r>
              <a:rPr lang="tr-TR" dirty="0" err="1" smtClean="0"/>
              <a:t>term</a:t>
            </a:r>
            <a:r>
              <a:rPr lang="tr-TR" dirty="0" smtClean="0"/>
              <a:t> ‘’TRADITION’’</a:t>
            </a:r>
            <a:endParaRPr lang="tr-TR" dirty="0"/>
          </a:p>
        </p:txBody>
      </p:sp>
      <p:sp>
        <p:nvSpPr>
          <p:cNvPr id="3" name="İçerik Yer Tutucusu 2"/>
          <p:cNvSpPr>
            <a:spLocks noGrp="1"/>
          </p:cNvSpPr>
          <p:nvPr>
            <p:ph sz="quarter" idx="1"/>
          </p:nvPr>
        </p:nvSpPr>
        <p:spPr/>
        <p:txBody>
          <a:bodyPr>
            <a:normAutofit fontScale="70000" lnSpcReduction="20000"/>
          </a:bodyPr>
          <a:lstStyle/>
          <a:p>
            <a:r>
              <a:rPr lang="en-US" dirty="0" smtClean="0"/>
              <a:t>The </a:t>
            </a:r>
            <a:r>
              <a:rPr lang="en-US" dirty="0"/>
              <a:t>word ‘tradition’ generally regarded as a word of censure, </a:t>
            </a:r>
            <a:r>
              <a:rPr lang="tr-TR" dirty="0" err="1" smtClean="0"/>
              <a:t>the</a:t>
            </a:r>
            <a:r>
              <a:rPr lang="tr-TR" dirty="0" smtClean="0"/>
              <a:t> </a:t>
            </a:r>
            <a:r>
              <a:rPr lang="tr-TR" dirty="0" err="1" smtClean="0"/>
              <a:t>word</a:t>
            </a:r>
            <a:r>
              <a:rPr lang="tr-TR" dirty="0" smtClean="0"/>
              <a:t> </a:t>
            </a:r>
            <a:r>
              <a:rPr lang="tr-TR" dirty="0" err="1" smtClean="0"/>
              <a:t>does</a:t>
            </a:r>
            <a:r>
              <a:rPr lang="tr-TR" dirty="0" smtClean="0"/>
              <a:t> not </a:t>
            </a:r>
            <a:r>
              <a:rPr lang="tr-TR" dirty="0" err="1" smtClean="0"/>
              <a:t>sound</a:t>
            </a:r>
            <a:r>
              <a:rPr lang="tr-TR" dirty="0" smtClean="0"/>
              <a:t> </a:t>
            </a:r>
            <a:r>
              <a:rPr lang="tr-TR" dirty="0" err="1" smtClean="0"/>
              <a:t>positive</a:t>
            </a:r>
            <a:r>
              <a:rPr lang="tr-TR" dirty="0" smtClean="0"/>
              <a:t> </a:t>
            </a:r>
            <a:r>
              <a:rPr lang="tr-TR" dirty="0" err="1" smtClean="0"/>
              <a:t>to</a:t>
            </a:r>
            <a:r>
              <a:rPr lang="tr-TR" dirty="0" smtClean="0"/>
              <a:t> </a:t>
            </a:r>
            <a:r>
              <a:rPr lang="en-US" dirty="0" smtClean="0"/>
              <a:t>English </a:t>
            </a:r>
            <a:r>
              <a:rPr lang="en-US" dirty="0"/>
              <a:t>ears. </a:t>
            </a:r>
            <a:endParaRPr lang="tr-TR" dirty="0" smtClean="0"/>
          </a:p>
          <a:p>
            <a:pPr marL="0" indent="0">
              <a:buNone/>
            </a:pPr>
            <a:endParaRPr lang="en-US" dirty="0"/>
          </a:p>
          <a:p>
            <a:r>
              <a:rPr lang="en-US" sz="2800" dirty="0" smtClean="0"/>
              <a:t>The </a:t>
            </a:r>
            <a:r>
              <a:rPr lang="en-US" sz="2800" dirty="0"/>
              <a:t>English praise a poet for those aspects of his work in which “he least resembles anyone else”, </a:t>
            </a:r>
            <a:r>
              <a:rPr lang="en-US" sz="2800" dirty="0" err="1"/>
              <a:t>i.e.,for</a:t>
            </a:r>
            <a:r>
              <a:rPr lang="en-US" sz="2800" dirty="0"/>
              <a:t> his/her </a:t>
            </a:r>
            <a:r>
              <a:rPr lang="en-US" sz="2800" dirty="0" smtClean="0"/>
              <a:t>individuality</a:t>
            </a:r>
            <a:r>
              <a:rPr lang="tr-TR" sz="2800" dirty="0" smtClean="0"/>
              <a:t>. </a:t>
            </a:r>
            <a:r>
              <a:rPr lang="tr-TR" sz="2800" dirty="0" err="1" smtClean="0"/>
              <a:t>In</a:t>
            </a:r>
            <a:r>
              <a:rPr lang="tr-TR" sz="2800" dirty="0" smtClean="0"/>
              <a:t> </a:t>
            </a:r>
            <a:r>
              <a:rPr lang="tr-TR" sz="2800" dirty="0" err="1" smtClean="0"/>
              <a:t>this</a:t>
            </a:r>
            <a:r>
              <a:rPr lang="tr-TR" sz="2800" dirty="0" smtClean="0"/>
              <a:t> </a:t>
            </a:r>
            <a:r>
              <a:rPr lang="tr-TR" sz="2800" dirty="0" err="1" smtClean="0"/>
              <a:t>aspects</a:t>
            </a:r>
            <a:r>
              <a:rPr lang="tr-TR" sz="2800" dirty="0" smtClean="0"/>
              <a:t> </a:t>
            </a:r>
            <a:r>
              <a:rPr lang="tr-TR" sz="2800" dirty="0" err="1" smtClean="0"/>
              <a:t>or</a:t>
            </a:r>
            <a:r>
              <a:rPr lang="tr-TR" sz="2800" dirty="0" smtClean="0"/>
              <a:t> </a:t>
            </a:r>
            <a:r>
              <a:rPr lang="tr-TR" sz="2800" dirty="0" err="1" smtClean="0"/>
              <a:t>parts</a:t>
            </a:r>
            <a:r>
              <a:rPr lang="tr-TR" sz="2800" dirty="0" smtClean="0"/>
              <a:t> of his </a:t>
            </a:r>
            <a:r>
              <a:rPr lang="tr-TR" sz="2800" dirty="0" err="1" smtClean="0"/>
              <a:t>work</a:t>
            </a:r>
            <a:r>
              <a:rPr lang="tr-TR" sz="2800" dirty="0" smtClean="0"/>
              <a:t> </a:t>
            </a:r>
            <a:r>
              <a:rPr lang="tr-TR" sz="2800" dirty="0" err="1" smtClean="0"/>
              <a:t>we</a:t>
            </a:r>
            <a:r>
              <a:rPr lang="tr-TR" sz="2800" dirty="0" smtClean="0"/>
              <a:t> </a:t>
            </a:r>
            <a:r>
              <a:rPr lang="tr-TR" sz="2800" dirty="0" err="1" smtClean="0"/>
              <a:t>pretend</a:t>
            </a:r>
            <a:r>
              <a:rPr lang="tr-TR" sz="2800" dirty="0" smtClean="0"/>
              <a:t> </a:t>
            </a:r>
            <a:r>
              <a:rPr lang="tr-TR" sz="2800" dirty="0" err="1" smtClean="0"/>
              <a:t>to</a:t>
            </a:r>
            <a:r>
              <a:rPr lang="tr-TR" sz="2800" dirty="0" smtClean="0"/>
              <a:t> </a:t>
            </a:r>
            <a:r>
              <a:rPr lang="tr-TR" sz="2800" dirty="0" err="1" smtClean="0"/>
              <a:t>find</a:t>
            </a:r>
            <a:r>
              <a:rPr lang="tr-TR" sz="2800" dirty="0" smtClean="0"/>
              <a:t> </a:t>
            </a:r>
            <a:r>
              <a:rPr lang="tr-TR" sz="2800" dirty="0" err="1" smtClean="0"/>
              <a:t>what</a:t>
            </a:r>
            <a:r>
              <a:rPr lang="tr-TR" sz="2800" dirty="0" smtClean="0"/>
              <a:t> is </a:t>
            </a:r>
            <a:r>
              <a:rPr lang="tr-TR" sz="2800" dirty="0" err="1" smtClean="0"/>
              <a:t>individual</a:t>
            </a:r>
            <a:r>
              <a:rPr lang="tr-TR" sz="2800" dirty="0" smtClean="0"/>
              <a:t>, </a:t>
            </a:r>
            <a:r>
              <a:rPr lang="tr-TR" sz="2800" dirty="0" err="1" smtClean="0"/>
              <a:t>what</a:t>
            </a:r>
            <a:r>
              <a:rPr lang="tr-TR" sz="2800" dirty="0" smtClean="0"/>
              <a:t> is </a:t>
            </a:r>
            <a:r>
              <a:rPr lang="tr-TR" sz="2800" dirty="0" err="1" smtClean="0"/>
              <a:t>the</a:t>
            </a:r>
            <a:r>
              <a:rPr lang="tr-TR" sz="2800" dirty="0" smtClean="0"/>
              <a:t> </a:t>
            </a:r>
            <a:r>
              <a:rPr lang="tr-TR" sz="2800" dirty="0" err="1" smtClean="0"/>
              <a:t>peculiar</a:t>
            </a:r>
            <a:r>
              <a:rPr lang="tr-TR" sz="2800" dirty="0" smtClean="0"/>
              <a:t> </a:t>
            </a:r>
            <a:r>
              <a:rPr lang="tr-TR" sz="2800" dirty="0" err="1" smtClean="0"/>
              <a:t>essence</a:t>
            </a:r>
            <a:r>
              <a:rPr lang="tr-TR" sz="2800" dirty="0" smtClean="0"/>
              <a:t> of </a:t>
            </a:r>
            <a:r>
              <a:rPr lang="tr-TR" sz="2800" dirty="0" err="1" smtClean="0"/>
              <a:t>the</a:t>
            </a:r>
            <a:r>
              <a:rPr lang="tr-TR" sz="2800" dirty="0" smtClean="0"/>
              <a:t> man. </a:t>
            </a:r>
            <a:r>
              <a:rPr lang="tr-TR" sz="2800" dirty="0" err="1" smtClean="0"/>
              <a:t>We</a:t>
            </a:r>
            <a:r>
              <a:rPr lang="tr-TR" sz="2800" dirty="0" smtClean="0"/>
              <a:t> </a:t>
            </a:r>
            <a:r>
              <a:rPr lang="tr-TR" sz="2800" dirty="0" err="1" smtClean="0"/>
              <a:t>dwell</a:t>
            </a:r>
            <a:r>
              <a:rPr lang="tr-TR" sz="2800" dirty="0" smtClean="0"/>
              <a:t> </a:t>
            </a:r>
            <a:r>
              <a:rPr lang="tr-TR" sz="2800" dirty="0" err="1" smtClean="0"/>
              <a:t>with</a:t>
            </a:r>
            <a:r>
              <a:rPr lang="tr-TR" sz="2800" dirty="0" smtClean="0"/>
              <a:t> </a:t>
            </a:r>
            <a:r>
              <a:rPr lang="tr-TR" sz="2800" dirty="0" err="1" smtClean="0"/>
              <a:t>satisfaction</a:t>
            </a:r>
            <a:r>
              <a:rPr lang="tr-TR" sz="2800" dirty="0" smtClean="0"/>
              <a:t> </a:t>
            </a:r>
            <a:r>
              <a:rPr lang="tr-TR" sz="2800" dirty="0" err="1" smtClean="0"/>
              <a:t>upon</a:t>
            </a:r>
            <a:r>
              <a:rPr lang="tr-TR" sz="2800" dirty="0" smtClean="0"/>
              <a:t> </a:t>
            </a:r>
            <a:r>
              <a:rPr lang="tr-TR" sz="2800" dirty="0" err="1" smtClean="0"/>
              <a:t>the</a:t>
            </a:r>
            <a:r>
              <a:rPr lang="tr-TR" sz="2800" dirty="0" smtClean="0"/>
              <a:t> </a:t>
            </a:r>
            <a:r>
              <a:rPr lang="tr-TR" sz="2800" dirty="0" err="1" smtClean="0"/>
              <a:t>poet’s</a:t>
            </a:r>
            <a:r>
              <a:rPr lang="tr-TR" sz="2800" dirty="0" smtClean="0"/>
              <a:t> </a:t>
            </a:r>
            <a:r>
              <a:rPr lang="tr-TR" sz="2800" dirty="0" err="1" smtClean="0"/>
              <a:t>difference</a:t>
            </a:r>
            <a:r>
              <a:rPr lang="tr-TR" sz="2800" dirty="0" smtClean="0"/>
              <a:t> </a:t>
            </a:r>
            <a:r>
              <a:rPr lang="tr-TR" sz="2800" dirty="0" err="1" smtClean="0"/>
              <a:t>from</a:t>
            </a:r>
            <a:r>
              <a:rPr lang="tr-TR" sz="2800" dirty="0" smtClean="0"/>
              <a:t> his </a:t>
            </a:r>
            <a:r>
              <a:rPr lang="tr-TR" sz="2800" dirty="0" err="1" smtClean="0"/>
              <a:t>predecessors</a:t>
            </a:r>
            <a:r>
              <a:rPr lang="tr-TR" sz="2800" dirty="0" smtClean="0"/>
              <a:t>, </a:t>
            </a:r>
            <a:r>
              <a:rPr lang="tr-TR" sz="2800" dirty="0" err="1" smtClean="0"/>
              <a:t>especially</a:t>
            </a:r>
            <a:r>
              <a:rPr lang="tr-TR" sz="2800" dirty="0" smtClean="0"/>
              <a:t> his </a:t>
            </a:r>
            <a:r>
              <a:rPr lang="tr-TR" sz="2800" dirty="0" err="1" smtClean="0"/>
              <a:t>immediate</a:t>
            </a:r>
            <a:r>
              <a:rPr lang="tr-TR" sz="2800" dirty="0" smtClean="0"/>
              <a:t> </a:t>
            </a:r>
            <a:r>
              <a:rPr lang="tr-TR" sz="2800" dirty="0" err="1" smtClean="0"/>
              <a:t>predecessors</a:t>
            </a:r>
            <a:r>
              <a:rPr lang="tr-TR" sz="2800" dirty="0" smtClean="0"/>
              <a:t>; </a:t>
            </a:r>
            <a:r>
              <a:rPr lang="tr-TR" sz="2800" dirty="0" err="1" smtClean="0"/>
              <a:t>we</a:t>
            </a:r>
            <a:r>
              <a:rPr lang="tr-TR" sz="2800" dirty="0" smtClean="0"/>
              <a:t> </a:t>
            </a:r>
            <a:r>
              <a:rPr lang="tr-TR" sz="2800" dirty="0" err="1" smtClean="0"/>
              <a:t>endeavour</a:t>
            </a:r>
            <a:r>
              <a:rPr lang="tr-TR" sz="2800" dirty="0" smtClean="0"/>
              <a:t> </a:t>
            </a:r>
            <a:r>
              <a:rPr lang="tr-TR" sz="2800" dirty="0" err="1" smtClean="0"/>
              <a:t>to</a:t>
            </a:r>
            <a:r>
              <a:rPr lang="tr-TR" sz="2800" dirty="0" smtClean="0"/>
              <a:t> </a:t>
            </a:r>
            <a:r>
              <a:rPr lang="tr-TR" sz="2800" dirty="0" err="1" smtClean="0"/>
              <a:t>find</a:t>
            </a:r>
            <a:r>
              <a:rPr lang="tr-TR" sz="2800" dirty="0" smtClean="0"/>
              <a:t> </a:t>
            </a:r>
            <a:r>
              <a:rPr lang="tr-TR" sz="2800" dirty="0" err="1" smtClean="0"/>
              <a:t>sometihng</a:t>
            </a:r>
            <a:r>
              <a:rPr lang="tr-TR" sz="2800" dirty="0" smtClean="0"/>
              <a:t> </a:t>
            </a:r>
            <a:r>
              <a:rPr lang="tr-TR" sz="2800" dirty="0" err="1" smtClean="0"/>
              <a:t>that</a:t>
            </a:r>
            <a:r>
              <a:rPr lang="tr-TR" sz="2800" dirty="0" smtClean="0"/>
              <a:t> can be </a:t>
            </a:r>
            <a:r>
              <a:rPr lang="tr-TR" sz="2800" dirty="0" err="1" smtClean="0"/>
              <a:t>isolated</a:t>
            </a:r>
            <a:r>
              <a:rPr lang="tr-TR" sz="2800" dirty="0" smtClean="0"/>
              <a:t> in </a:t>
            </a:r>
            <a:r>
              <a:rPr lang="tr-TR" sz="2800" dirty="0" err="1" smtClean="0"/>
              <a:t>order</a:t>
            </a:r>
            <a:r>
              <a:rPr lang="tr-TR" sz="2800" dirty="0" smtClean="0"/>
              <a:t> </a:t>
            </a:r>
            <a:r>
              <a:rPr lang="tr-TR" sz="2800" dirty="0" err="1" smtClean="0"/>
              <a:t>to</a:t>
            </a:r>
            <a:r>
              <a:rPr lang="tr-TR" sz="2800" dirty="0" smtClean="0"/>
              <a:t>  be </a:t>
            </a:r>
            <a:r>
              <a:rPr lang="tr-TR" sz="2800" dirty="0" err="1" smtClean="0"/>
              <a:t>enjoyed</a:t>
            </a:r>
            <a:r>
              <a:rPr lang="tr-TR" sz="2800" dirty="0" smtClean="0"/>
              <a:t>’’. (956)</a:t>
            </a:r>
          </a:p>
          <a:p>
            <a:pPr marL="0" indent="0">
              <a:buNone/>
            </a:pPr>
            <a:endParaRPr lang="tr-TR" sz="2800" dirty="0" smtClean="0"/>
          </a:p>
          <a:p>
            <a:r>
              <a:rPr lang="en-US" sz="2600" dirty="0" smtClean="0"/>
              <a:t> </a:t>
            </a:r>
            <a:r>
              <a:rPr lang="en-US" sz="2600" dirty="0"/>
              <a:t>“. . . if we approach a poet without this prejudice, we shall often find that not only the best, but the most individual part of his work may be those in which the dead poets, his ancestors, assert their immortality most </a:t>
            </a:r>
            <a:r>
              <a:rPr lang="en-US" sz="2600" dirty="0" smtClean="0"/>
              <a:t>vigorously</a:t>
            </a:r>
            <a:r>
              <a:rPr lang="tr-TR" sz="2600" dirty="0"/>
              <a:t> </a:t>
            </a:r>
            <a:r>
              <a:rPr lang="tr-TR" sz="2600" dirty="0" err="1" smtClean="0"/>
              <a:t>and</a:t>
            </a:r>
            <a:r>
              <a:rPr lang="tr-TR" sz="2600" dirty="0" smtClean="0"/>
              <a:t> I do not </a:t>
            </a:r>
            <a:r>
              <a:rPr lang="tr-TR" sz="2600" dirty="0" err="1" smtClean="0"/>
              <a:t>mean</a:t>
            </a:r>
            <a:r>
              <a:rPr lang="tr-TR" sz="2600" dirty="0" smtClean="0"/>
              <a:t> </a:t>
            </a:r>
            <a:r>
              <a:rPr lang="tr-TR" sz="2600" dirty="0" err="1" smtClean="0"/>
              <a:t>the</a:t>
            </a:r>
            <a:r>
              <a:rPr lang="tr-TR" sz="2600" dirty="0" smtClean="0"/>
              <a:t> </a:t>
            </a:r>
            <a:r>
              <a:rPr lang="tr-TR" sz="2600" dirty="0" err="1" smtClean="0"/>
              <a:t>impressionable</a:t>
            </a:r>
            <a:r>
              <a:rPr lang="tr-TR" sz="2600" dirty="0" smtClean="0"/>
              <a:t> </a:t>
            </a:r>
            <a:r>
              <a:rPr lang="tr-TR" sz="2600" dirty="0" err="1" smtClean="0"/>
              <a:t>period</a:t>
            </a:r>
            <a:r>
              <a:rPr lang="tr-TR" sz="2600" dirty="0" smtClean="0"/>
              <a:t> of </a:t>
            </a:r>
            <a:r>
              <a:rPr lang="tr-TR" sz="2600" dirty="0" err="1" smtClean="0"/>
              <a:t>adolescence</a:t>
            </a:r>
            <a:r>
              <a:rPr lang="tr-TR" sz="2600" dirty="0" smtClean="0"/>
              <a:t>, but </a:t>
            </a:r>
            <a:r>
              <a:rPr lang="tr-TR" sz="2600" dirty="0" err="1" smtClean="0"/>
              <a:t>the</a:t>
            </a:r>
            <a:r>
              <a:rPr lang="tr-TR" sz="2600" dirty="0" smtClean="0"/>
              <a:t> </a:t>
            </a:r>
            <a:r>
              <a:rPr lang="tr-TR" sz="2600" dirty="0" err="1" smtClean="0"/>
              <a:t>period</a:t>
            </a:r>
            <a:r>
              <a:rPr lang="tr-TR" sz="2600" dirty="0" smtClean="0"/>
              <a:t> of </a:t>
            </a:r>
            <a:r>
              <a:rPr lang="tr-TR" sz="2600" dirty="0" err="1" smtClean="0"/>
              <a:t>full</a:t>
            </a:r>
            <a:r>
              <a:rPr lang="tr-TR" sz="2600" dirty="0" smtClean="0"/>
              <a:t> </a:t>
            </a:r>
            <a:r>
              <a:rPr lang="tr-TR" sz="2600" dirty="0" err="1" smtClean="0"/>
              <a:t>maturity</a:t>
            </a:r>
            <a:r>
              <a:rPr lang="tr-TR" sz="2600" dirty="0" smtClean="0"/>
              <a:t>’’. (956)</a:t>
            </a:r>
            <a:endParaRPr lang="en-US" sz="2600" dirty="0"/>
          </a:p>
          <a:p>
            <a:endParaRPr lang="tr-TR" sz="2600" dirty="0"/>
          </a:p>
        </p:txBody>
      </p:sp>
    </p:spTree>
    <p:extLst>
      <p:ext uri="{BB962C8B-B14F-4D97-AF65-F5344CB8AC3E}">
        <p14:creationId xmlns:p14="http://schemas.microsoft.com/office/powerpoint/2010/main" val="21953127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Tradition and How It Can Be Acquired</a:t>
            </a:r>
            <a:endParaRPr lang="tr-TR" dirty="0"/>
          </a:p>
        </p:txBody>
      </p:sp>
      <p:sp>
        <p:nvSpPr>
          <p:cNvPr id="3" name="İçerik Yer Tutucusu 2"/>
          <p:cNvSpPr>
            <a:spLocks noGrp="1"/>
          </p:cNvSpPr>
          <p:nvPr>
            <p:ph sz="quarter" idx="1"/>
          </p:nvPr>
        </p:nvSpPr>
        <p:spPr/>
        <p:txBody>
          <a:bodyPr>
            <a:normAutofit fontScale="92500" lnSpcReduction="20000"/>
          </a:bodyPr>
          <a:lstStyle/>
          <a:p>
            <a:r>
              <a:rPr lang="en-US" dirty="0" smtClean="0"/>
              <a:t>Tradition </a:t>
            </a:r>
            <a:r>
              <a:rPr lang="en-US" dirty="0"/>
              <a:t>is not blind adherence to the ways of the previous generations, not a slavish imitation of what has already been achieved, </a:t>
            </a:r>
            <a:r>
              <a:rPr lang="en-US" dirty="0" err="1"/>
              <a:t>as“novelty</a:t>
            </a:r>
            <a:r>
              <a:rPr lang="en-US" dirty="0"/>
              <a:t> is better than repetition.” </a:t>
            </a:r>
          </a:p>
          <a:p>
            <a:r>
              <a:rPr lang="en-US" dirty="0" smtClean="0"/>
              <a:t>For </a:t>
            </a:r>
            <a:r>
              <a:rPr lang="en-US" dirty="0"/>
              <a:t>Eliot, Tradition, is a matter of much wider significance. </a:t>
            </a:r>
          </a:p>
          <a:p>
            <a:r>
              <a:rPr lang="en-US" dirty="0" smtClean="0"/>
              <a:t>It </a:t>
            </a:r>
            <a:r>
              <a:rPr lang="en-US" dirty="0"/>
              <a:t>cannot be inherited, can only be obtained by hard </a:t>
            </a:r>
            <a:r>
              <a:rPr lang="en-US" dirty="0" err="1"/>
              <a:t>labour</a:t>
            </a:r>
            <a:r>
              <a:rPr lang="en-US" dirty="0"/>
              <a:t>. </a:t>
            </a:r>
          </a:p>
          <a:p>
            <a:pPr marL="0" indent="0">
              <a:buNone/>
            </a:pPr>
            <a:r>
              <a:rPr lang="tr-TR" dirty="0" smtClean="0"/>
              <a:t>‘’Yet </a:t>
            </a:r>
            <a:r>
              <a:rPr lang="tr-TR" dirty="0" err="1" smtClean="0"/>
              <a:t>if</a:t>
            </a:r>
            <a:r>
              <a:rPr lang="tr-TR" dirty="0" smtClean="0"/>
              <a:t> </a:t>
            </a:r>
            <a:r>
              <a:rPr lang="tr-TR" dirty="0" err="1" smtClean="0"/>
              <a:t>the</a:t>
            </a:r>
            <a:r>
              <a:rPr lang="tr-TR" dirty="0" smtClean="0"/>
              <a:t> </a:t>
            </a:r>
            <a:r>
              <a:rPr lang="tr-TR" dirty="0" err="1" smtClean="0"/>
              <a:t>only</a:t>
            </a:r>
            <a:r>
              <a:rPr lang="tr-TR" dirty="0" smtClean="0"/>
              <a:t> form of </a:t>
            </a:r>
            <a:r>
              <a:rPr lang="tr-TR" dirty="0" err="1" smtClean="0"/>
              <a:t>tradition</a:t>
            </a:r>
            <a:r>
              <a:rPr lang="tr-TR" dirty="0" smtClean="0"/>
              <a:t>, of </a:t>
            </a:r>
            <a:r>
              <a:rPr lang="tr-TR" dirty="0" err="1" smtClean="0"/>
              <a:t>handing</a:t>
            </a:r>
            <a:r>
              <a:rPr lang="tr-TR" dirty="0" smtClean="0"/>
              <a:t> </a:t>
            </a:r>
            <a:r>
              <a:rPr lang="tr-TR" dirty="0" err="1" smtClean="0"/>
              <a:t>down</a:t>
            </a:r>
            <a:r>
              <a:rPr lang="tr-TR" dirty="0" smtClean="0"/>
              <a:t>, </a:t>
            </a:r>
            <a:r>
              <a:rPr lang="tr-TR" dirty="0" err="1" smtClean="0"/>
              <a:t>consisted</a:t>
            </a:r>
            <a:r>
              <a:rPr lang="tr-TR" dirty="0" smtClean="0"/>
              <a:t> in </a:t>
            </a:r>
            <a:r>
              <a:rPr lang="tr-TR" dirty="0" err="1" smtClean="0"/>
              <a:t>following</a:t>
            </a:r>
            <a:r>
              <a:rPr lang="tr-TR" dirty="0" smtClean="0"/>
              <a:t> </a:t>
            </a:r>
            <a:r>
              <a:rPr lang="tr-TR" dirty="0" err="1" smtClean="0"/>
              <a:t>the</a:t>
            </a:r>
            <a:r>
              <a:rPr lang="tr-TR" dirty="0" smtClean="0"/>
              <a:t> </a:t>
            </a:r>
            <a:r>
              <a:rPr lang="tr-TR" dirty="0" err="1" smtClean="0"/>
              <a:t>ways</a:t>
            </a:r>
            <a:r>
              <a:rPr lang="tr-TR" dirty="0" smtClean="0"/>
              <a:t> of </a:t>
            </a:r>
            <a:r>
              <a:rPr lang="tr-TR" dirty="0" err="1" smtClean="0"/>
              <a:t>the</a:t>
            </a:r>
            <a:r>
              <a:rPr lang="tr-TR" dirty="0" smtClean="0"/>
              <a:t> </a:t>
            </a:r>
            <a:r>
              <a:rPr lang="tr-TR" dirty="0" err="1" smtClean="0"/>
              <a:t>immediate</a:t>
            </a:r>
            <a:r>
              <a:rPr lang="tr-TR" dirty="0" smtClean="0"/>
              <a:t> </a:t>
            </a:r>
            <a:r>
              <a:rPr lang="tr-TR" dirty="0" err="1" smtClean="0"/>
              <a:t>generation</a:t>
            </a:r>
            <a:r>
              <a:rPr lang="tr-TR" dirty="0" smtClean="0"/>
              <a:t> </a:t>
            </a:r>
            <a:r>
              <a:rPr lang="tr-TR" dirty="0" err="1" smtClean="0"/>
              <a:t>before</a:t>
            </a:r>
            <a:r>
              <a:rPr lang="tr-TR" dirty="0" smtClean="0"/>
              <a:t> us in a </a:t>
            </a:r>
            <a:r>
              <a:rPr lang="tr-TR" dirty="0" err="1" smtClean="0"/>
              <a:t>blind</a:t>
            </a:r>
            <a:r>
              <a:rPr lang="tr-TR" dirty="0" smtClean="0"/>
              <a:t> </a:t>
            </a:r>
            <a:r>
              <a:rPr lang="tr-TR" dirty="0" err="1" smtClean="0"/>
              <a:t>or</a:t>
            </a:r>
            <a:r>
              <a:rPr lang="tr-TR" dirty="0" smtClean="0"/>
              <a:t> </a:t>
            </a:r>
            <a:r>
              <a:rPr lang="tr-TR" dirty="0" err="1" smtClean="0"/>
              <a:t>timid</a:t>
            </a:r>
            <a:r>
              <a:rPr lang="tr-TR" dirty="0" smtClean="0"/>
              <a:t> </a:t>
            </a:r>
            <a:r>
              <a:rPr lang="tr-TR" dirty="0" err="1" smtClean="0"/>
              <a:t>adherence</a:t>
            </a:r>
            <a:r>
              <a:rPr lang="tr-TR" dirty="0" smtClean="0"/>
              <a:t> </a:t>
            </a:r>
            <a:r>
              <a:rPr lang="tr-TR" dirty="0" err="1" smtClean="0"/>
              <a:t>to</a:t>
            </a:r>
            <a:r>
              <a:rPr lang="tr-TR" dirty="0" smtClean="0"/>
              <a:t> </a:t>
            </a:r>
            <a:r>
              <a:rPr lang="tr-TR" dirty="0" err="1" smtClean="0"/>
              <a:t>its</a:t>
            </a:r>
            <a:r>
              <a:rPr lang="tr-TR" dirty="0" smtClean="0"/>
              <a:t> </a:t>
            </a:r>
            <a:r>
              <a:rPr lang="tr-TR" dirty="0" err="1" smtClean="0"/>
              <a:t>successes</a:t>
            </a:r>
            <a:r>
              <a:rPr lang="tr-TR" dirty="0" smtClean="0"/>
              <a:t>, ‘</a:t>
            </a:r>
            <a:r>
              <a:rPr lang="tr-TR" dirty="0" err="1" smtClean="0"/>
              <a:t>tradition</a:t>
            </a:r>
            <a:r>
              <a:rPr lang="tr-TR" dirty="0" smtClean="0"/>
              <a:t>’ </a:t>
            </a:r>
            <a:r>
              <a:rPr lang="tr-TR" dirty="0" err="1" smtClean="0"/>
              <a:t>should</a:t>
            </a:r>
            <a:r>
              <a:rPr lang="tr-TR" dirty="0" smtClean="0"/>
              <a:t> be </a:t>
            </a:r>
            <a:r>
              <a:rPr lang="tr-TR" dirty="0" err="1" smtClean="0"/>
              <a:t>positively</a:t>
            </a:r>
            <a:r>
              <a:rPr lang="tr-TR" dirty="0" smtClean="0"/>
              <a:t> be </a:t>
            </a:r>
            <a:r>
              <a:rPr lang="tr-TR" dirty="0" err="1" smtClean="0"/>
              <a:t>discouraged</a:t>
            </a:r>
            <a:r>
              <a:rPr lang="tr-TR" dirty="0" smtClean="0"/>
              <a:t>. </a:t>
            </a:r>
            <a:r>
              <a:rPr lang="tr-TR" dirty="0" err="1" smtClean="0"/>
              <a:t>We</a:t>
            </a:r>
            <a:r>
              <a:rPr lang="tr-TR" dirty="0" smtClean="0"/>
              <a:t> </a:t>
            </a:r>
            <a:r>
              <a:rPr lang="tr-TR" dirty="0" err="1" smtClean="0"/>
              <a:t>have</a:t>
            </a:r>
            <a:r>
              <a:rPr lang="tr-TR" dirty="0" smtClean="0"/>
              <a:t> </a:t>
            </a:r>
            <a:r>
              <a:rPr lang="tr-TR" dirty="0" err="1" smtClean="0"/>
              <a:t>seen</a:t>
            </a:r>
            <a:r>
              <a:rPr lang="tr-TR" dirty="0" smtClean="0"/>
              <a:t> </a:t>
            </a:r>
            <a:r>
              <a:rPr lang="tr-TR" dirty="0" err="1" smtClean="0"/>
              <a:t>many</a:t>
            </a:r>
            <a:r>
              <a:rPr lang="tr-TR" dirty="0" smtClean="0"/>
              <a:t> </a:t>
            </a:r>
            <a:r>
              <a:rPr lang="tr-TR" dirty="0" err="1" smtClean="0"/>
              <a:t>much</a:t>
            </a:r>
            <a:r>
              <a:rPr lang="tr-TR" dirty="0" smtClean="0"/>
              <a:t> </a:t>
            </a:r>
            <a:r>
              <a:rPr lang="tr-TR" dirty="0" err="1" smtClean="0"/>
              <a:t>simple</a:t>
            </a:r>
            <a:r>
              <a:rPr lang="tr-TR" dirty="0" smtClean="0"/>
              <a:t> </a:t>
            </a:r>
            <a:r>
              <a:rPr lang="tr-TR" dirty="0" err="1" smtClean="0"/>
              <a:t>currents</a:t>
            </a:r>
            <a:r>
              <a:rPr lang="tr-TR" dirty="0" smtClean="0"/>
              <a:t> </a:t>
            </a:r>
            <a:r>
              <a:rPr lang="tr-TR" dirty="0" err="1" smtClean="0"/>
              <a:t>soon</a:t>
            </a:r>
            <a:r>
              <a:rPr lang="tr-TR" dirty="0" smtClean="0"/>
              <a:t> </a:t>
            </a:r>
            <a:r>
              <a:rPr lang="tr-TR" dirty="0" err="1" smtClean="0"/>
              <a:t>lost</a:t>
            </a:r>
            <a:r>
              <a:rPr lang="tr-TR" dirty="0" smtClean="0"/>
              <a:t> in </a:t>
            </a:r>
            <a:r>
              <a:rPr lang="tr-TR" dirty="0" err="1" smtClean="0"/>
              <a:t>the</a:t>
            </a:r>
            <a:r>
              <a:rPr lang="tr-TR" dirty="0" smtClean="0"/>
              <a:t> </a:t>
            </a:r>
            <a:r>
              <a:rPr lang="tr-TR" dirty="0" err="1" smtClean="0"/>
              <a:t>sand</a:t>
            </a:r>
            <a:r>
              <a:rPr lang="tr-TR" dirty="0" smtClean="0"/>
              <a:t>; </a:t>
            </a:r>
            <a:r>
              <a:rPr lang="tr-TR" dirty="0" err="1" smtClean="0"/>
              <a:t>and</a:t>
            </a:r>
            <a:r>
              <a:rPr lang="tr-TR" dirty="0" smtClean="0"/>
              <a:t> </a:t>
            </a:r>
            <a:r>
              <a:rPr lang="tr-TR" dirty="0" err="1" smtClean="0"/>
              <a:t>novelty</a:t>
            </a:r>
            <a:r>
              <a:rPr lang="tr-TR" dirty="0" smtClean="0"/>
              <a:t> is </a:t>
            </a:r>
            <a:r>
              <a:rPr lang="tr-TR" dirty="0" err="1" smtClean="0"/>
              <a:t>better</a:t>
            </a:r>
            <a:r>
              <a:rPr lang="tr-TR" dirty="0" smtClean="0"/>
              <a:t> </a:t>
            </a:r>
            <a:r>
              <a:rPr lang="tr-TR" dirty="0" err="1" smtClean="0"/>
              <a:t>than</a:t>
            </a:r>
            <a:r>
              <a:rPr lang="tr-TR" dirty="0" smtClean="0"/>
              <a:t> </a:t>
            </a:r>
            <a:r>
              <a:rPr lang="tr-TR" dirty="0" err="1" smtClean="0"/>
              <a:t>repetition</a:t>
            </a:r>
            <a:r>
              <a:rPr lang="tr-TR" dirty="0" smtClean="0"/>
              <a:t>. </a:t>
            </a:r>
            <a:r>
              <a:rPr lang="tr-TR" dirty="0" err="1" smtClean="0"/>
              <a:t>Tradition</a:t>
            </a:r>
            <a:r>
              <a:rPr lang="tr-TR" dirty="0" smtClean="0"/>
              <a:t> is a </a:t>
            </a:r>
            <a:r>
              <a:rPr lang="tr-TR" dirty="0" err="1" smtClean="0"/>
              <a:t>matter</a:t>
            </a:r>
            <a:r>
              <a:rPr lang="tr-TR" dirty="0" smtClean="0"/>
              <a:t> of </a:t>
            </a:r>
            <a:r>
              <a:rPr lang="tr-TR" dirty="0" err="1" smtClean="0"/>
              <a:t>much</a:t>
            </a:r>
            <a:r>
              <a:rPr lang="tr-TR" dirty="0" smtClean="0"/>
              <a:t> </a:t>
            </a:r>
            <a:r>
              <a:rPr lang="tr-TR" dirty="0" err="1" smtClean="0"/>
              <a:t>wider</a:t>
            </a:r>
            <a:r>
              <a:rPr lang="tr-TR" dirty="0" smtClean="0"/>
              <a:t> </a:t>
            </a:r>
            <a:r>
              <a:rPr lang="tr-TR" dirty="0" err="1" smtClean="0"/>
              <a:t>significance</a:t>
            </a:r>
            <a:r>
              <a:rPr lang="tr-TR" dirty="0" smtClean="0"/>
              <a:t>’’. (956)</a:t>
            </a:r>
            <a:endParaRPr lang="tr-TR" dirty="0"/>
          </a:p>
        </p:txBody>
      </p:sp>
    </p:spTree>
    <p:extLst>
      <p:ext uri="{BB962C8B-B14F-4D97-AF65-F5344CB8AC3E}">
        <p14:creationId xmlns:p14="http://schemas.microsoft.com/office/powerpoint/2010/main" val="20409519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HISTORICAL SENSE</a:t>
            </a:r>
            <a:endParaRPr lang="tr-TR" dirty="0"/>
          </a:p>
        </p:txBody>
      </p:sp>
      <p:sp>
        <p:nvSpPr>
          <p:cNvPr id="3" name="İçerik Yer Tutucusu 2"/>
          <p:cNvSpPr>
            <a:spLocks noGrp="1"/>
          </p:cNvSpPr>
          <p:nvPr>
            <p:ph sz="quarter" idx="1"/>
          </p:nvPr>
        </p:nvSpPr>
        <p:spPr/>
        <p:txBody>
          <a:bodyPr>
            <a:normAutofit fontScale="92500" lnSpcReduction="10000"/>
          </a:bodyPr>
          <a:lstStyle/>
          <a:p>
            <a:r>
              <a:rPr lang="tr-TR" dirty="0" err="1" smtClean="0"/>
              <a:t>Tradition</a:t>
            </a:r>
            <a:r>
              <a:rPr lang="en-US" dirty="0" smtClean="0"/>
              <a:t> </a:t>
            </a:r>
            <a:r>
              <a:rPr lang="en-US" dirty="0"/>
              <a:t>can be obtained only by those who have the historical </a:t>
            </a:r>
            <a:r>
              <a:rPr lang="en-US" dirty="0" smtClean="0"/>
              <a:t>sense</a:t>
            </a:r>
            <a:r>
              <a:rPr lang="tr-TR" dirty="0" smtClean="0"/>
              <a:t>. </a:t>
            </a:r>
          </a:p>
          <a:p>
            <a:pPr marL="0" indent="0">
              <a:buNone/>
            </a:pPr>
            <a:r>
              <a:rPr lang="tr-TR" dirty="0" smtClean="0"/>
              <a:t>‘’</a:t>
            </a:r>
            <a:r>
              <a:rPr lang="en-US" dirty="0"/>
              <a:t> “the historical sense involves a perception, not only of the </a:t>
            </a:r>
            <a:r>
              <a:rPr lang="en-US" dirty="0" err="1"/>
              <a:t>pastness</a:t>
            </a:r>
            <a:r>
              <a:rPr lang="en-US" dirty="0"/>
              <a:t> of the past, but of its presence; the historical sense compels a man to write not merely with his own generation in his bones, but with a feeling that the whole of the literature of Europe from Homer and within it the whole of the literature of his own country has a simultaneous existence and composes a simultaneous order. This historical sense, which is a sense of the timeless as well as of the temporal and of the timeless and of the temporal together, is what makes a writer traditional. And it is at the same time what makes a writer most acutely conscious of his place in time, of his contemporaneity”. </a:t>
            </a:r>
            <a:r>
              <a:rPr lang="tr-TR" dirty="0" smtClean="0"/>
              <a:t>(956)</a:t>
            </a:r>
            <a:endParaRPr lang="tr-TR" dirty="0"/>
          </a:p>
        </p:txBody>
      </p:sp>
    </p:spTree>
    <p:extLst>
      <p:ext uri="{BB962C8B-B14F-4D97-AF65-F5344CB8AC3E}">
        <p14:creationId xmlns:p14="http://schemas.microsoft.com/office/powerpoint/2010/main" val="2027467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332656"/>
            <a:ext cx="8712968" cy="6141296"/>
          </a:xfrm>
        </p:spPr>
        <p:txBody>
          <a:bodyPr/>
          <a:lstStyle/>
          <a:p>
            <a:endParaRPr lang="tr-TR" dirty="0" smtClean="0"/>
          </a:p>
          <a:p>
            <a:r>
              <a:rPr lang="tr-TR" dirty="0" err="1" smtClean="0"/>
              <a:t>Embracing</a:t>
            </a:r>
            <a:r>
              <a:rPr lang="tr-TR" dirty="0" smtClean="0"/>
              <a:t> </a:t>
            </a:r>
            <a:r>
              <a:rPr lang="tr-TR" dirty="0" err="1" smtClean="0"/>
              <a:t>the</a:t>
            </a:r>
            <a:r>
              <a:rPr lang="tr-TR" dirty="0" smtClean="0"/>
              <a:t> </a:t>
            </a:r>
            <a:r>
              <a:rPr lang="tr-TR" dirty="0" err="1" smtClean="0"/>
              <a:t>change</a:t>
            </a:r>
            <a:r>
              <a:rPr lang="tr-TR" dirty="0" smtClean="0"/>
              <a:t>, </a:t>
            </a:r>
            <a:r>
              <a:rPr lang="tr-TR" dirty="0" err="1" smtClean="0"/>
              <a:t>modernism</a:t>
            </a:r>
            <a:r>
              <a:rPr lang="tr-TR" dirty="0" smtClean="0"/>
              <a:t> </a:t>
            </a:r>
            <a:r>
              <a:rPr lang="tr-TR" dirty="0" err="1" smtClean="0"/>
              <a:t>encompasses</a:t>
            </a:r>
            <a:r>
              <a:rPr lang="tr-TR" dirty="0" smtClean="0"/>
              <a:t> </a:t>
            </a:r>
            <a:r>
              <a:rPr lang="tr-TR" dirty="0" err="1" smtClean="0"/>
              <a:t>the</a:t>
            </a:r>
            <a:r>
              <a:rPr lang="tr-TR" dirty="0" smtClean="0"/>
              <a:t> </a:t>
            </a:r>
            <a:r>
              <a:rPr lang="tr-TR" dirty="0" err="1" smtClean="0"/>
              <a:t>works</a:t>
            </a:r>
            <a:r>
              <a:rPr lang="tr-TR" dirty="0" smtClean="0"/>
              <a:t> of </a:t>
            </a:r>
            <a:r>
              <a:rPr lang="tr-TR" dirty="0" err="1" smtClean="0"/>
              <a:t>artists</a:t>
            </a:r>
            <a:r>
              <a:rPr lang="tr-TR" dirty="0" smtClean="0"/>
              <a:t>, </a:t>
            </a:r>
            <a:r>
              <a:rPr lang="tr-TR" dirty="0" err="1" smtClean="0"/>
              <a:t>thinkers</a:t>
            </a:r>
            <a:r>
              <a:rPr lang="tr-TR" dirty="0" smtClean="0"/>
              <a:t>, </a:t>
            </a:r>
            <a:r>
              <a:rPr lang="tr-TR" dirty="0" err="1" smtClean="0"/>
              <a:t>writers</a:t>
            </a:r>
            <a:r>
              <a:rPr lang="tr-TR" dirty="0" smtClean="0"/>
              <a:t> </a:t>
            </a:r>
            <a:r>
              <a:rPr lang="tr-TR" dirty="0" err="1" smtClean="0"/>
              <a:t>and</a:t>
            </a:r>
            <a:r>
              <a:rPr lang="tr-TR" dirty="0" smtClean="0"/>
              <a:t> </a:t>
            </a:r>
            <a:r>
              <a:rPr lang="tr-TR" dirty="0" err="1" smtClean="0"/>
              <a:t>designers</a:t>
            </a:r>
            <a:r>
              <a:rPr lang="tr-TR" dirty="0" smtClean="0"/>
              <a:t> </a:t>
            </a:r>
            <a:r>
              <a:rPr lang="tr-TR" dirty="0" err="1" smtClean="0"/>
              <a:t>who</a:t>
            </a:r>
            <a:r>
              <a:rPr lang="tr-TR" dirty="0" smtClean="0"/>
              <a:t> </a:t>
            </a:r>
            <a:r>
              <a:rPr lang="tr-TR" dirty="0" err="1" smtClean="0"/>
              <a:t>stood</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academic</a:t>
            </a:r>
            <a:r>
              <a:rPr lang="tr-TR" dirty="0" smtClean="0"/>
              <a:t> </a:t>
            </a:r>
            <a:r>
              <a:rPr lang="tr-TR" dirty="0" err="1" smtClean="0"/>
              <a:t>and</a:t>
            </a:r>
            <a:r>
              <a:rPr lang="tr-TR" dirty="0" smtClean="0"/>
              <a:t> </a:t>
            </a:r>
            <a:r>
              <a:rPr lang="tr-TR" dirty="0" err="1" smtClean="0"/>
              <a:t>historical</a:t>
            </a:r>
            <a:r>
              <a:rPr lang="tr-TR" dirty="0" smtClean="0"/>
              <a:t> </a:t>
            </a:r>
            <a:r>
              <a:rPr lang="tr-TR" dirty="0" err="1" smtClean="0"/>
              <a:t>traditions</a:t>
            </a:r>
            <a:r>
              <a:rPr lang="tr-TR" dirty="0" smtClean="0"/>
              <a:t> </a:t>
            </a:r>
            <a:r>
              <a:rPr lang="tr-TR" dirty="0" err="1" smtClean="0"/>
              <a:t>and</a:t>
            </a:r>
            <a:r>
              <a:rPr lang="tr-TR" dirty="0" smtClean="0"/>
              <a:t> it </a:t>
            </a:r>
            <a:r>
              <a:rPr lang="tr-TR" dirty="0" err="1" smtClean="0"/>
              <a:t>resulted</a:t>
            </a:r>
            <a:r>
              <a:rPr lang="tr-TR" dirty="0" smtClean="0"/>
              <a:t> in a lot of </a:t>
            </a:r>
            <a:r>
              <a:rPr lang="tr-TR" dirty="0" err="1" smtClean="0"/>
              <a:t>developments</a:t>
            </a:r>
            <a:r>
              <a:rPr lang="tr-TR" dirty="0" smtClean="0"/>
              <a:t> in </a:t>
            </a:r>
            <a:r>
              <a:rPr lang="tr-TR" dirty="0" err="1" smtClean="0"/>
              <a:t>various</a:t>
            </a:r>
            <a:r>
              <a:rPr lang="tr-TR" dirty="0" smtClean="0"/>
              <a:t> </a:t>
            </a:r>
            <a:r>
              <a:rPr lang="tr-TR" dirty="0" err="1" smtClean="0"/>
              <a:t>areas</a:t>
            </a:r>
            <a:r>
              <a:rPr lang="tr-TR" dirty="0" smtClean="0"/>
              <a:t> </a:t>
            </a:r>
            <a:r>
              <a:rPr lang="tr-TR" dirty="0" err="1" smtClean="0"/>
              <a:t>and</a:t>
            </a:r>
            <a:r>
              <a:rPr lang="tr-TR" dirty="0" smtClean="0"/>
              <a:t> </a:t>
            </a:r>
            <a:r>
              <a:rPr lang="tr-TR" dirty="0" err="1" smtClean="0"/>
              <a:t>these</a:t>
            </a:r>
            <a:r>
              <a:rPr lang="tr-TR" dirty="0" smtClean="0"/>
              <a:t> </a:t>
            </a:r>
            <a:r>
              <a:rPr lang="tr-TR" dirty="0" err="1" smtClean="0"/>
              <a:t>gave</a:t>
            </a:r>
            <a:r>
              <a:rPr lang="tr-TR" dirty="0" smtClean="0"/>
              <a:t> a </a:t>
            </a:r>
            <a:r>
              <a:rPr lang="tr-TR" dirty="0" err="1" smtClean="0"/>
              <a:t>new</a:t>
            </a:r>
            <a:r>
              <a:rPr lang="tr-TR" dirty="0" smtClean="0"/>
              <a:t> </a:t>
            </a:r>
            <a:r>
              <a:rPr lang="tr-TR" dirty="0" err="1" smtClean="0"/>
              <a:t>meaning</a:t>
            </a:r>
            <a:r>
              <a:rPr lang="tr-TR" dirty="0" smtClean="0"/>
              <a:t> </a:t>
            </a:r>
            <a:r>
              <a:rPr lang="tr-TR" dirty="0" err="1" smtClean="0"/>
              <a:t>to</a:t>
            </a:r>
            <a:r>
              <a:rPr lang="tr-TR" dirty="0" smtClean="0"/>
              <a:t> </a:t>
            </a:r>
            <a:r>
              <a:rPr lang="tr-TR" dirty="0" err="1" smtClean="0"/>
              <a:t>modernism</a:t>
            </a:r>
            <a:r>
              <a:rPr lang="tr-TR" dirty="0" smtClean="0"/>
              <a:t>.</a:t>
            </a:r>
          </a:p>
          <a:p>
            <a:endParaRPr lang="tr-TR" dirty="0"/>
          </a:p>
          <a:p>
            <a:pPr marL="0" indent="0">
              <a:buNone/>
            </a:pPr>
            <a:r>
              <a:rPr lang="tr-TR" dirty="0" err="1" smtClean="0"/>
              <a:t>Malcom</a:t>
            </a:r>
            <a:r>
              <a:rPr lang="tr-TR" dirty="0" smtClean="0"/>
              <a:t> Bradbury:</a:t>
            </a:r>
          </a:p>
          <a:p>
            <a:pPr marL="0" indent="0">
              <a:buNone/>
            </a:pPr>
            <a:endParaRPr lang="tr-TR" dirty="0" smtClean="0"/>
          </a:p>
          <a:p>
            <a:pPr marL="0" indent="0">
              <a:buNone/>
            </a:pPr>
            <a:r>
              <a:rPr lang="tr-TR" sz="2000" dirty="0" err="1" smtClean="0"/>
              <a:t>It</a:t>
            </a:r>
            <a:r>
              <a:rPr lang="tr-TR" sz="2000" dirty="0" smtClean="0"/>
              <a:t> </a:t>
            </a:r>
            <a:r>
              <a:rPr lang="tr-TR" sz="2000" dirty="0" err="1" smtClean="0"/>
              <a:t>embraced</a:t>
            </a:r>
            <a:r>
              <a:rPr lang="tr-TR" sz="2000" dirty="0" smtClean="0"/>
              <a:t> </a:t>
            </a:r>
            <a:r>
              <a:rPr lang="tr-TR" sz="2000" dirty="0" err="1" smtClean="0"/>
              <a:t>disruption</a:t>
            </a:r>
            <a:r>
              <a:rPr lang="tr-TR" sz="2000" dirty="0" smtClean="0"/>
              <a:t>, </a:t>
            </a:r>
            <a:r>
              <a:rPr lang="tr-TR" sz="2000" dirty="0" err="1" smtClean="0"/>
              <a:t>rejection</a:t>
            </a:r>
            <a:r>
              <a:rPr lang="tr-TR" sz="2000" dirty="0" smtClean="0"/>
              <a:t> </a:t>
            </a:r>
            <a:r>
              <a:rPr lang="tr-TR" sz="2000" dirty="0" err="1" smtClean="0"/>
              <a:t>or</a:t>
            </a:r>
            <a:r>
              <a:rPr lang="tr-TR" sz="2000" dirty="0" smtClean="0"/>
              <a:t> </a:t>
            </a:r>
            <a:r>
              <a:rPr lang="tr-TR" sz="2000" dirty="0" err="1" smtClean="0"/>
              <a:t>moving</a:t>
            </a:r>
            <a:r>
              <a:rPr lang="tr-TR" sz="2000" dirty="0" smtClean="0"/>
              <a:t> </a:t>
            </a:r>
            <a:r>
              <a:rPr lang="tr-TR" sz="2000" dirty="0" err="1" smtClean="0"/>
              <a:t>beyond</a:t>
            </a:r>
            <a:r>
              <a:rPr lang="tr-TR" sz="2000" dirty="0" smtClean="0"/>
              <a:t> </a:t>
            </a:r>
            <a:r>
              <a:rPr lang="tr-TR" sz="2000" dirty="0" err="1" smtClean="0"/>
              <a:t>simple</a:t>
            </a:r>
            <a:r>
              <a:rPr lang="tr-TR" sz="2000" dirty="0" smtClean="0"/>
              <a:t> </a:t>
            </a:r>
            <a:r>
              <a:rPr lang="tr-TR" sz="2000" dirty="0" err="1" smtClean="0"/>
              <a:t>realism</a:t>
            </a:r>
            <a:r>
              <a:rPr lang="tr-TR" sz="2000" dirty="0" smtClean="0"/>
              <a:t> in </a:t>
            </a:r>
            <a:r>
              <a:rPr lang="tr-TR" sz="2000" dirty="0" err="1" smtClean="0"/>
              <a:t>literature</a:t>
            </a:r>
            <a:r>
              <a:rPr lang="tr-TR" sz="2000" dirty="0" smtClean="0"/>
              <a:t> </a:t>
            </a:r>
            <a:r>
              <a:rPr lang="tr-TR" sz="2000" dirty="0" err="1" smtClean="0"/>
              <a:t>and</a:t>
            </a:r>
            <a:r>
              <a:rPr lang="tr-TR" sz="2000" dirty="0" smtClean="0"/>
              <a:t> art, </a:t>
            </a:r>
            <a:r>
              <a:rPr lang="tr-TR" sz="2000" dirty="0" err="1" smtClean="0"/>
              <a:t>and</a:t>
            </a:r>
            <a:r>
              <a:rPr lang="tr-TR" sz="2000" dirty="0" smtClean="0"/>
              <a:t> </a:t>
            </a:r>
            <a:r>
              <a:rPr lang="tr-TR" sz="2000" dirty="0" err="1" smtClean="0"/>
              <a:t>rejecting</a:t>
            </a:r>
            <a:r>
              <a:rPr lang="tr-TR" sz="2000" dirty="0" smtClean="0"/>
              <a:t> </a:t>
            </a:r>
            <a:r>
              <a:rPr lang="tr-TR" sz="2000" dirty="0" err="1" smtClean="0"/>
              <a:t>or</a:t>
            </a:r>
            <a:r>
              <a:rPr lang="tr-TR" sz="2000" dirty="0" smtClean="0"/>
              <a:t> </a:t>
            </a:r>
            <a:r>
              <a:rPr lang="tr-TR" sz="2000" dirty="0" err="1" smtClean="0"/>
              <a:t>dramatically</a:t>
            </a:r>
            <a:r>
              <a:rPr lang="tr-TR" sz="2000" dirty="0" smtClean="0"/>
              <a:t> </a:t>
            </a:r>
            <a:r>
              <a:rPr lang="tr-TR" sz="2000" dirty="0" err="1" smtClean="0"/>
              <a:t>altering</a:t>
            </a:r>
            <a:r>
              <a:rPr lang="tr-TR" sz="2000" dirty="0" smtClean="0"/>
              <a:t> </a:t>
            </a:r>
            <a:r>
              <a:rPr lang="tr-TR" sz="2000" dirty="0" err="1" smtClean="0"/>
              <a:t>tonality</a:t>
            </a:r>
            <a:r>
              <a:rPr lang="tr-TR" sz="2000" dirty="0" smtClean="0"/>
              <a:t> in </a:t>
            </a:r>
            <a:r>
              <a:rPr lang="tr-TR" sz="2000" dirty="0" err="1" smtClean="0"/>
              <a:t>music</a:t>
            </a:r>
            <a:r>
              <a:rPr lang="tr-TR" sz="2000" dirty="0" smtClean="0"/>
              <a:t>. </a:t>
            </a:r>
            <a:r>
              <a:rPr lang="tr-TR" sz="2000" dirty="0" err="1" smtClean="0"/>
              <a:t>The</a:t>
            </a:r>
            <a:r>
              <a:rPr lang="tr-TR" sz="2000" dirty="0" smtClean="0"/>
              <a:t> </a:t>
            </a:r>
            <a:r>
              <a:rPr lang="tr-TR" sz="2000" dirty="0" err="1" smtClean="0"/>
              <a:t>movement</a:t>
            </a:r>
            <a:r>
              <a:rPr lang="tr-TR" sz="2000" dirty="0" smtClean="0"/>
              <a:t> </a:t>
            </a:r>
            <a:r>
              <a:rPr lang="tr-TR" sz="2000" dirty="0" err="1" smtClean="0"/>
              <a:t>towards</a:t>
            </a:r>
            <a:r>
              <a:rPr lang="tr-TR" sz="2000" dirty="0" smtClean="0"/>
              <a:t> </a:t>
            </a:r>
            <a:r>
              <a:rPr lang="tr-TR" sz="2000" dirty="0" err="1" smtClean="0"/>
              <a:t>sophistication</a:t>
            </a:r>
            <a:r>
              <a:rPr lang="tr-TR" sz="2000" dirty="0" smtClean="0"/>
              <a:t> </a:t>
            </a:r>
            <a:r>
              <a:rPr lang="tr-TR" sz="2000" dirty="0" err="1" smtClean="0"/>
              <a:t>and</a:t>
            </a:r>
            <a:r>
              <a:rPr lang="tr-TR" sz="2000" dirty="0" smtClean="0"/>
              <a:t> </a:t>
            </a:r>
            <a:r>
              <a:rPr lang="tr-TR" sz="2000" dirty="0" err="1" smtClean="0"/>
              <a:t>mannerism</a:t>
            </a:r>
            <a:r>
              <a:rPr lang="tr-TR" sz="2000" dirty="0" smtClean="0"/>
              <a:t> </a:t>
            </a:r>
            <a:r>
              <a:rPr lang="tr-TR" sz="2000" dirty="0" err="1" smtClean="0"/>
              <a:t>towards</a:t>
            </a:r>
            <a:r>
              <a:rPr lang="tr-TR" sz="2000" dirty="0" smtClean="0"/>
              <a:t> </a:t>
            </a:r>
            <a:r>
              <a:rPr lang="tr-TR" sz="2000" dirty="0" err="1" smtClean="0"/>
              <a:t>introversion</a:t>
            </a:r>
            <a:r>
              <a:rPr lang="tr-TR" sz="2000" dirty="0" smtClean="0"/>
              <a:t>, </a:t>
            </a:r>
            <a:r>
              <a:rPr lang="tr-TR" sz="2000" dirty="0" err="1" smtClean="0"/>
              <a:t>technical</a:t>
            </a:r>
            <a:r>
              <a:rPr lang="tr-TR" sz="2000" dirty="0" smtClean="0"/>
              <a:t> </a:t>
            </a:r>
            <a:r>
              <a:rPr lang="tr-TR" sz="2000" dirty="0" err="1" smtClean="0"/>
              <a:t>display</a:t>
            </a:r>
            <a:r>
              <a:rPr lang="tr-TR" sz="2000" dirty="0" smtClean="0"/>
              <a:t>, </a:t>
            </a:r>
            <a:r>
              <a:rPr lang="tr-TR" sz="2000" dirty="0" err="1" smtClean="0"/>
              <a:t>internal</a:t>
            </a:r>
            <a:r>
              <a:rPr lang="tr-TR" sz="2000" dirty="0" smtClean="0"/>
              <a:t> self-</a:t>
            </a:r>
            <a:r>
              <a:rPr lang="tr-TR" sz="2000" dirty="0" err="1" smtClean="0"/>
              <a:t>skepticism</a:t>
            </a:r>
            <a:r>
              <a:rPr lang="tr-TR" sz="2000" dirty="0" smtClean="0"/>
              <a:t> has </a:t>
            </a:r>
            <a:r>
              <a:rPr lang="tr-TR" sz="2000" dirty="0" err="1" smtClean="0"/>
              <a:t>often</a:t>
            </a:r>
            <a:r>
              <a:rPr lang="tr-TR" sz="2000" dirty="0" smtClean="0"/>
              <a:t> </a:t>
            </a:r>
            <a:r>
              <a:rPr lang="tr-TR" sz="2000" dirty="0" err="1" smtClean="0"/>
              <a:t>been</a:t>
            </a:r>
            <a:r>
              <a:rPr lang="tr-TR" sz="2000" dirty="0" smtClean="0"/>
              <a:t> </a:t>
            </a:r>
            <a:r>
              <a:rPr lang="tr-TR" sz="2000" dirty="0" err="1" smtClean="0"/>
              <a:t>taken</a:t>
            </a:r>
            <a:r>
              <a:rPr lang="tr-TR" sz="2000" dirty="0" smtClean="0"/>
              <a:t> as a </a:t>
            </a:r>
            <a:r>
              <a:rPr lang="tr-TR" sz="2000" dirty="0" err="1" smtClean="0"/>
              <a:t>common</a:t>
            </a:r>
            <a:r>
              <a:rPr lang="tr-TR" sz="2000" dirty="0" smtClean="0"/>
              <a:t> </a:t>
            </a:r>
            <a:r>
              <a:rPr lang="tr-TR" sz="2000" dirty="0" err="1" smtClean="0"/>
              <a:t>base</a:t>
            </a:r>
            <a:r>
              <a:rPr lang="tr-TR" sz="2000" dirty="0" smtClean="0"/>
              <a:t> </a:t>
            </a:r>
            <a:r>
              <a:rPr lang="tr-TR" sz="2000" dirty="0" err="1" smtClean="0"/>
              <a:t>for</a:t>
            </a:r>
            <a:r>
              <a:rPr lang="tr-TR" sz="2000" dirty="0" smtClean="0"/>
              <a:t> a </a:t>
            </a:r>
            <a:r>
              <a:rPr lang="tr-TR" sz="2000" dirty="0" err="1" smtClean="0"/>
              <a:t>definition</a:t>
            </a:r>
            <a:r>
              <a:rPr lang="tr-TR" sz="2000" dirty="0" smtClean="0"/>
              <a:t> of </a:t>
            </a:r>
            <a:r>
              <a:rPr lang="tr-TR" sz="2000" dirty="0" err="1" smtClean="0"/>
              <a:t>modernism</a:t>
            </a:r>
            <a:r>
              <a:rPr lang="tr-TR" sz="2000" dirty="0"/>
              <a:t>. </a:t>
            </a:r>
            <a:r>
              <a:rPr lang="tr-TR" dirty="0"/>
              <a:t>(</a:t>
            </a:r>
            <a:r>
              <a:rPr lang="tr-TR" i="1" dirty="0" err="1"/>
              <a:t>Modernism</a:t>
            </a:r>
            <a:r>
              <a:rPr lang="tr-TR" i="1" dirty="0"/>
              <a:t>: A Guide </a:t>
            </a:r>
            <a:r>
              <a:rPr lang="tr-TR" i="1" dirty="0" err="1"/>
              <a:t>to</a:t>
            </a:r>
            <a:r>
              <a:rPr lang="tr-TR" i="1" dirty="0"/>
              <a:t> </a:t>
            </a:r>
            <a:r>
              <a:rPr lang="tr-TR" i="1" dirty="0" err="1"/>
              <a:t>European</a:t>
            </a:r>
            <a:r>
              <a:rPr lang="tr-TR" i="1" dirty="0"/>
              <a:t> </a:t>
            </a:r>
            <a:r>
              <a:rPr lang="tr-TR" i="1" dirty="0" err="1"/>
              <a:t>Literature</a:t>
            </a:r>
            <a:r>
              <a:rPr lang="tr-TR" i="1" dirty="0"/>
              <a:t> </a:t>
            </a:r>
            <a:r>
              <a:rPr lang="tr-TR" i="1" dirty="0" smtClean="0"/>
              <a:t>1890-1930</a:t>
            </a:r>
            <a:r>
              <a:rPr lang="tr-TR" dirty="0" smtClean="0"/>
              <a:t>)</a:t>
            </a:r>
            <a:endParaRPr lang="tr-TR" dirty="0"/>
          </a:p>
        </p:txBody>
      </p:sp>
    </p:spTree>
    <p:extLst>
      <p:ext uri="{BB962C8B-B14F-4D97-AF65-F5344CB8AC3E}">
        <p14:creationId xmlns:p14="http://schemas.microsoft.com/office/powerpoint/2010/main" val="14525807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What does historical sense do?</a:t>
            </a:r>
            <a:endParaRPr lang="tr-TR" dirty="0"/>
          </a:p>
        </p:txBody>
      </p:sp>
      <p:sp>
        <p:nvSpPr>
          <p:cNvPr id="3" name="İçerik Yer Tutucusu 2"/>
          <p:cNvSpPr>
            <a:spLocks noGrp="1"/>
          </p:cNvSpPr>
          <p:nvPr>
            <p:ph sz="quarter" idx="1"/>
          </p:nvPr>
        </p:nvSpPr>
        <p:spPr/>
        <p:txBody>
          <a:bodyPr>
            <a:normAutofit lnSpcReduction="10000"/>
          </a:bodyPr>
          <a:lstStyle/>
          <a:p>
            <a:r>
              <a:rPr lang="en-US" sz="3200" dirty="0" smtClean="0"/>
              <a:t>It </a:t>
            </a:r>
            <a:r>
              <a:rPr lang="en-US" sz="3200" dirty="0"/>
              <a:t>thus makes a writer fully conscious of : </a:t>
            </a:r>
            <a:endParaRPr lang="en-US" dirty="0"/>
          </a:p>
          <a:p>
            <a:r>
              <a:rPr lang="en-US" dirty="0" smtClean="0"/>
              <a:t>his </a:t>
            </a:r>
            <a:r>
              <a:rPr lang="en-US" dirty="0"/>
              <a:t>own generation, </a:t>
            </a:r>
          </a:p>
          <a:p>
            <a:r>
              <a:rPr lang="en-US" dirty="0" smtClean="0"/>
              <a:t>his </a:t>
            </a:r>
            <a:r>
              <a:rPr lang="en-US" dirty="0"/>
              <a:t>place in the present, </a:t>
            </a:r>
          </a:p>
          <a:p>
            <a:r>
              <a:rPr lang="en-US" dirty="0" smtClean="0"/>
              <a:t>his </a:t>
            </a:r>
            <a:r>
              <a:rPr lang="en-US" dirty="0"/>
              <a:t>relationship with the writers of the past. </a:t>
            </a:r>
            <a:endParaRPr lang="tr-TR" dirty="0" smtClean="0"/>
          </a:p>
          <a:p>
            <a:r>
              <a:rPr lang="en-US" dirty="0"/>
              <a:t>Thus the sense of tradition </a:t>
            </a:r>
            <a:r>
              <a:rPr lang="tr-TR" dirty="0" err="1" smtClean="0"/>
              <a:t>refers</a:t>
            </a:r>
            <a:r>
              <a:rPr lang="tr-TR" dirty="0" smtClean="0"/>
              <a:t> </a:t>
            </a:r>
            <a:r>
              <a:rPr lang="tr-TR" dirty="0" err="1" smtClean="0"/>
              <a:t>to</a:t>
            </a:r>
            <a:r>
              <a:rPr lang="tr-TR" dirty="0" smtClean="0"/>
              <a:t> </a:t>
            </a:r>
          </a:p>
          <a:p>
            <a:pPr marL="0" indent="0">
              <a:buNone/>
            </a:pPr>
            <a:r>
              <a:rPr lang="en-US" dirty="0" smtClean="0"/>
              <a:t>a </a:t>
            </a:r>
            <a:r>
              <a:rPr lang="en-US" dirty="0"/>
              <a:t>recognition of the continuity of literature, </a:t>
            </a:r>
          </a:p>
          <a:p>
            <a:pPr marL="0" indent="0">
              <a:buNone/>
            </a:pPr>
            <a:r>
              <a:rPr lang="en-US" dirty="0" smtClean="0"/>
              <a:t>a </a:t>
            </a:r>
            <a:r>
              <a:rPr lang="en-US" dirty="0"/>
              <a:t>critical judgment as to which of the writers of the past continue to be significant in the present, </a:t>
            </a:r>
          </a:p>
          <a:p>
            <a:pPr marL="0" indent="0">
              <a:buNone/>
            </a:pPr>
            <a:r>
              <a:rPr lang="en-US" dirty="0" smtClean="0"/>
              <a:t>a </a:t>
            </a:r>
            <a:r>
              <a:rPr lang="en-US" dirty="0"/>
              <a:t>knowledge of these significant writers obtained through painstaking effort. </a:t>
            </a:r>
          </a:p>
          <a:p>
            <a:endParaRPr lang="en-US" dirty="0"/>
          </a:p>
          <a:p>
            <a:endParaRPr lang="tr-TR" dirty="0"/>
          </a:p>
        </p:txBody>
      </p:sp>
    </p:spTree>
    <p:extLst>
      <p:ext uri="{BB962C8B-B14F-4D97-AF65-F5344CB8AC3E}">
        <p14:creationId xmlns:p14="http://schemas.microsoft.com/office/powerpoint/2010/main" val="12473036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The value of a writer</a:t>
            </a:r>
            <a:endParaRPr lang="tr-TR" dirty="0"/>
          </a:p>
        </p:txBody>
      </p:sp>
      <p:sp>
        <p:nvSpPr>
          <p:cNvPr id="3" name="İçerik Yer Tutucusu 2"/>
          <p:cNvSpPr>
            <a:spLocks noGrp="1"/>
          </p:cNvSpPr>
          <p:nvPr>
            <p:ph sz="quarter" idx="1"/>
          </p:nvPr>
        </p:nvSpPr>
        <p:spPr/>
        <p:txBody>
          <a:bodyPr/>
          <a:lstStyle/>
          <a:p>
            <a:r>
              <a:rPr lang="en-US" dirty="0" smtClean="0"/>
              <a:t>No </a:t>
            </a:r>
            <a:r>
              <a:rPr lang="en-US" dirty="0"/>
              <a:t>writer has his value and significance in isolation: “No poet, no artist of any art, has his complete meaning alone. His significance, his appreciation is the appreciation of his relation to the dead poets and the artists</a:t>
            </a:r>
            <a:r>
              <a:rPr lang="en-US" dirty="0" smtClean="0"/>
              <a:t>.</a:t>
            </a:r>
            <a:r>
              <a:rPr lang="tr-TR" dirty="0" smtClean="0"/>
              <a:t> </a:t>
            </a:r>
            <a:r>
              <a:rPr lang="tr-TR" dirty="0" err="1" smtClean="0"/>
              <a:t>You</a:t>
            </a:r>
            <a:r>
              <a:rPr lang="tr-TR" dirty="0" smtClean="0"/>
              <a:t> </a:t>
            </a:r>
            <a:r>
              <a:rPr lang="tr-TR" dirty="0" err="1" smtClean="0"/>
              <a:t>cannot</a:t>
            </a:r>
            <a:r>
              <a:rPr lang="tr-TR" dirty="0" smtClean="0"/>
              <a:t> </a:t>
            </a:r>
            <a:r>
              <a:rPr lang="tr-TR" dirty="0" err="1" smtClean="0"/>
              <a:t>value</a:t>
            </a:r>
            <a:r>
              <a:rPr lang="tr-TR" dirty="0" smtClean="0"/>
              <a:t> </a:t>
            </a:r>
            <a:r>
              <a:rPr lang="tr-TR" dirty="0" err="1" smtClean="0"/>
              <a:t>him</a:t>
            </a:r>
            <a:r>
              <a:rPr lang="tr-TR" dirty="0" smtClean="0"/>
              <a:t> </a:t>
            </a:r>
            <a:r>
              <a:rPr lang="tr-TR" dirty="0" err="1" smtClean="0"/>
              <a:t>alone</a:t>
            </a:r>
            <a:r>
              <a:rPr lang="tr-TR" dirty="0" smtClean="0"/>
              <a:t>; </a:t>
            </a:r>
            <a:r>
              <a:rPr lang="tr-TR" dirty="0" err="1" smtClean="0"/>
              <a:t>you</a:t>
            </a:r>
            <a:r>
              <a:rPr lang="tr-TR" dirty="0" smtClean="0"/>
              <a:t> </a:t>
            </a:r>
            <a:r>
              <a:rPr lang="tr-TR" dirty="0" err="1" smtClean="0"/>
              <a:t>must</a:t>
            </a:r>
            <a:r>
              <a:rPr lang="tr-TR" dirty="0" smtClean="0"/>
              <a:t> set </a:t>
            </a:r>
            <a:r>
              <a:rPr lang="tr-TR" dirty="0" err="1" smtClean="0"/>
              <a:t>him</a:t>
            </a:r>
            <a:r>
              <a:rPr lang="tr-TR" dirty="0" smtClean="0"/>
              <a:t>, </a:t>
            </a:r>
            <a:r>
              <a:rPr lang="tr-TR" dirty="0" err="1" smtClean="0"/>
              <a:t>for</a:t>
            </a:r>
            <a:r>
              <a:rPr lang="tr-TR" dirty="0" smtClean="0"/>
              <a:t> </a:t>
            </a:r>
            <a:r>
              <a:rPr lang="tr-TR" dirty="0" err="1" smtClean="0"/>
              <a:t>contrast</a:t>
            </a:r>
            <a:r>
              <a:rPr lang="tr-TR" dirty="0" smtClean="0"/>
              <a:t> </a:t>
            </a:r>
            <a:r>
              <a:rPr lang="tr-TR" dirty="0" err="1" smtClean="0"/>
              <a:t>and</a:t>
            </a:r>
            <a:r>
              <a:rPr lang="tr-TR" dirty="0" smtClean="0"/>
              <a:t> </a:t>
            </a:r>
            <a:r>
              <a:rPr lang="tr-TR" dirty="0" err="1" smtClean="0"/>
              <a:t>comparison</a:t>
            </a:r>
            <a:r>
              <a:rPr lang="tr-TR" dirty="0" smtClean="0"/>
              <a:t>, </a:t>
            </a:r>
            <a:r>
              <a:rPr lang="tr-TR" dirty="0" err="1" smtClean="0"/>
              <a:t>among</a:t>
            </a:r>
            <a:r>
              <a:rPr lang="tr-TR" dirty="0" smtClean="0"/>
              <a:t> </a:t>
            </a:r>
            <a:r>
              <a:rPr lang="tr-TR" dirty="0" err="1" smtClean="0"/>
              <a:t>the</a:t>
            </a:r>
            <a:r>
              <a:rPr lang="tr-TR" dirty="0" smtClean="0"/>
              <a:t> </a:t>
            </a:r>
            <a:r>
              <a:rPr lang="tr-TR" dirty="0" err="1" smtClean="0"/>
              <a:t>dead</a:t>
            </a:r>
            <a:r>
              <a:rPr lang="tr-TR" dirty="0" smtClean="0"/>
              <a:t>’’ (956).</a:t>
            </a:r>
            <a:r>
              <a:rPr lang="en-US" dirty="0" smtClean="0"/>
              <a:t>  </a:t>
            </a:r>
            <a:endParaRPr lang="en-US" dirty="0"/>
          </a:p>
          <a:p>
            <a:r>
              <a:rPr lang="en-US" dirty="0" smtClean="0"/>
              <a:t>A </a:t>
            </a:r>
            <a:r>
              <a:rPr lang="en-US" dirty="0"/>
              <a:t>poet has value if he conforms or fits in to the tradition; “you must set him, for contrast and comparison, among the dead</a:t>
            </a:r>
            <a:r>
              <a:rPr lang="en-US" dirty="0" smtClean="0"/>
              <a:t>”</a:t>
            </a:r>
            <a:r>
              <a:rPr lang="tr-TR" dirty="0" smtClean="0"/>
              <a:t>.</a:t>
            </a:r>
            <a:endParaRPr lang="en-US" dirty="0"/>
          </a:p>
          <a:p>
            <a:endParaRPr lang="tr-TR" dirty="0"/>
          </a:p>
        </p:txBody>
      </p:sp>
    </p:spTree>
    <p:extLst>
      <p:ext uri="{BB962C8B-B14F-4D97-AF65-F5344CB8AC3E}">
        <p14:creationId xmlns:p14="http://schemas.microsoft.com/office/powerpoint/2010/main" val="29782927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Tradition</a:t>
            </a:r>
            <a:r>
              <a:rPr lang="tr-TR" dirty="0"/>
              <a:t> as a </a:t>
            </a:r>
            <a:r>
              <a:rPr lang="tr-TR" dirty="0" err="1"/>
              <a:t>dynamic</a:t>
            </a:r>
            <a:r>
              <a:rPr lang="tr-TR" dirty="0"/>
              <a:t> </a:t>
            </a:r>
            <a:r>
              <a:rPr lang="tr-TR" dirty="0" err="1"/>
              <a:t>concept</a:t>
            </a:r>
            <a:endParaRPr lang="tr-TR" dirty="0"/>
          </a:p>
        </p:txBody>
      </p:sp>
      <p:sp>
        <p:nvSpPr>
          <p:cNvPr id="3" name="İçerik Yer Tutucusu 2"/>
          <p:cNvSpPr>
            <a:spLocks noGrp="1"/>
          </p:cNvSpPr>
          <p:nvPr>
            <p:ph sz="quarter" idx="1"/>
          </p:nvPr>
        </p:nvSpPr>
        <p:spPr/>
        <p:txBody>
          <a:bodyPr>
            <a:normAutofit fontScale="85000" lnSpcReduction="10000"/>
          </a:bodyPr>
          <a:lstStyle/>
          <a:p>
            <a:r>
              <a:rPr lang="en-US" dirty="0" smtClean="0"/>
              <a:t>Tradition </a:t>
            </a:r>
            <a:r>
              <a:rPr lang="en-US" dirty="0"/>
              <a:t>or the past is not static; when a “really new” work of art is created something “happens simultaneously to all the works of art which preceded it”. </a:t>
            </a:r>
          </a:p>
          <a:p>
            <a:r>
              <a:rPr lang="en-US" dirty="0" smtClean="0"/>
              <a:t>The </a:t>
            </a:r>
            <a:r>
              <a:rPr lang="en-US" dirty="0"/>
              <a:t>“ideal order’ among “existing monuments”  is “modified by the introduction of the new work of art among them” </a:t>
            </a:r>
          </a:p>
          <a:p>
            <a:r>
              <a:rPr lang="en-US" dirty="0" smtClean="0"/>
              <a:t>Conformity </a:t>
            </a:r>
            <a:r>
              <a:rPr lang="en-US" dirty="0"/>
              <a:t>between the old and the new happens when “the whole existing order” is, “if ever so slightly, altered” in terms of “the relations, proportions, values of each work of art toward the whole” </a:t>
            </a:r>
          </a:p>
          <a:p>
            <a:r>
              <a:rPr lang="en-US" dirty="0" smtClean="0"/>
              <a:t>Therefore </a:t>
            </a:r>
            <a:r>
              <a:rPr lang="en-US" dirty="0"/>
              <a:t>“the past should be altered by the present as much as the present is directed by the past”. </a:t>
            </a:r>
          </a:p>
          <a:p>
            <a:r>
              <a:rPr lang="en-US" dirty="0" smtClean="0"/>
              <a:t>The </a:t>
            </a:r>
            <a:r>
              <a:rPr lang="en-US" dirty="0"/>
              <a:t>poet is thus judged by “the standards of the past” but not as good or bad, right or wrong, but will be measured against each other by comparison; this is conformity or fitting in. </a:t>
            </a:r>
          </a:p>
          <a:p>
            <a:endParaRPr lang="tr-TR" dirty="0"/>
          </a:p>
        </p:txBody>
      </p:sp>
    </p:spTree>
    <p:extLst>
      <p:ext uri="{BB962C8B-B14F-4D97-AF65-F5344CB8AC3E}">
        <p14:creationId xmlns:p14="http://schemas.microsoft.com/office/powerpoint/2010/main" val="25762975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The relationship of the poet to the past </a:t>
            </a:r>
            <a:endParaRPr lang="tr-TR" dirty="0"/>
          </a:p>
        </p:txBody>
      </p:sp>
      <p:sp>
        <p:nvSpPr>
          <p:cNvPr id="3" name="İçerik Yer Tutucusu 2"/>
          <p:cNvSpPr>
            <a:spLocks noGrp="1"/>
          </p:cNvSpPr>
          <p:nvPr>
            <p:ph sz="quarter" idx="1"/>
          </p:nvPr>
        </p:nvSpPr>
        <p:spPr/>
        <p:txBody>
          <a:bodyPr/>
          <a:lstStyle/>
          <a:p>
            <a:r>
              <a:rPr lang="tr-TR" dirty="0" err="1" smtClean="0"/>
              <a:t>For</a:t>
            </a:r>
            <a:r>
              <a:rPr lang="en-US" dirty="0" smtClean="0"/>
              <a:t> </a:t>
            </a:r>
            <a:r>
              <a:rPr lang="en-US" dirty="0"/>
              <a:t>the poet the past is not </a:t>
            </a:r>
            <a:r>
              <a:rPr lang="tr-TR" dirty="0" smtClean="0"/>
              <a:t>an</a:t>
            </a:r>
            <a:r>
              <a:rPr lang="en-US" dirty="0" smtClean="0"/>
              <a:t> </a:t>
            </a:r>
            <a:r>
              <a:rPr lang="en-US" dirty="0"/>
              <a:t>indiscriminate lump, </a:t>
            </a:r>
            <a:endParaRPr lang="tr-TR" dirty="0" smtClean="0"/>
          </a:p>
          <a:p>
            <a:r>
              <a:rPr lang="tr-TR" dirty="0" smtClean="0"/>
              <a:t>‘’n</a:t>
            </a:r>
            <a:r>
              <a:rPr lang="en-US" dirty="0" smtClean="0"/>
              <a:t>or</a:t>
            </a:r>
            <a:r>
              <a:rPr lang="tr-TR" dirty="0" smtClean="0"/>
              <a:t> can he form </a:t>
            </a:r>
            <a:r>
              <a:rPr lang="tr-TR" dirty="0" err="1" smtClean="0"/>
              <a:t>himself</a:t>
            </a:r>
            <a:r>
              <a:rPr lang="tr-TR" dirty="0" smtClean="0"/>
              <a:t> </a:t>
            </a:r>
            <a:r>
              <a:rPr lang="tr-TR" dirty="0" err="1" smtClean="0"/>
              <a:t>wholly</a:t>
            </a:r>
            <a:r>
              <a:rPr lang="tr-TR" dirty="0" smtClean="0"/>
              <a:t> </a:t>
            </a:r>
            <a:r>
              <a:rPr lang="tr-TR" dirty="0" err="1" smtClean="0"/>
              <a:t>upon</a:t>
            </a:r>
            <a:r>
              <a:rPr lang="tr-TR" dirty="0" smtClean="0"/>
              <a:t> </a:t>
            </a:r>
            <a:r>
              <a:rPr lang="en-US" dirty="0" smtClean="0"/>
              <a:t> </a:t>
            </a:r>
            <a:r>
              <a:rPr lang="tr-TR" dirty="0" smtClean="0"/>
              <a:t>o</a:t>
            </a:r>
            <a:r>
              <a:rPr lang="en-US" dirty="0" smtClean="0"/>
              <a:t>ne </a:t>
            </a:r>
            <a:r>
              <a:rPr lang="en-US" dirty="0"/>
              <a:t>or two </a:t>
            </a:r>
            <a:r>
              <a:rPr lang="en-US" dirty="0" err="1"/>
              <a:t>favourite</a:t>
            </a:r>
            <a:r>
              <a:rPr lang="en-US" dirty="0"/>
              <a:t> authors, </a:t>
            </a:r>
            <a:r>
              <a:rPr lang="en-US" dirty="0" smtClean="0"/>
              <a:t>or</a:t>
            </a:r>
            <a:r>
              <a:rPr lang="tr-TR" dirty="0" smtClean="0"/>
              <a:t> a</a:t>
            </a:r>
            <a:r>
              <a:rPr lang="en-US" dirty="0" err="1" smtClean="0"/>
              <a:t>ny</a:t>
            </a:r>
            <a:r>
              <a:rPr lang="en-US" dirty="0" smtClean="0"/>
              <a:t> </a:t>
            </a:r>
            <a:r>
              <a:rPr lang="en-US" dirty="0"/>
              <a:t>preferred </a:t>
            </a:r>
            <a:r>
              <a:rPr lang="en-US" dirty="0" smtClean="0"/>
              <a:t>period</a:t>
            </a:r>
            <a:r>
              <a:rPr lang="tr-TR" dirty="0" smtClean="0"/>
              <a:t>.’’ (957)</a:t>
            </a:r>
            <a:endParaRPr lang="en-US" dirty="0"/>
          </a:p>
          <a:p>
            <a:r>
              <a:rPr lang="en-US" dirty="0" smtClean="0"/>
              <a:t>The p</a:t>
            </a:r>
            <a:r>
              <a:rPr lang="tr-TR" dirty="0" err="1" smtClean="0"/>
              <a:t>oet</a:t>
            </a:r>
            <a:r>
              <a:rPr lang="tr-TR" dirty="0" smtClean="0"/>
              <a:t>  </a:t>
            </a:r>
            <a:r>
              <a:rPr lang="tr-TR" dirty="0" err="1" smtClean="0"/>
              <a:t>must</a:t>
            </a:r>
            <a:r>
              <a:rPr lang="tr-TR" dirty="0" smtClean="0"/>
              <a:t> </a:t>
            </a:r>
            <a:r>
              <a:rPr lang="tr-TR" dirty="0" err="1" smtClean="0"/>
              <a:t>very</a:t>
            </a:r>
            <a:r>
              <a:rPr lang="en-US" dirty="0" smtClean="0"/>
              <a:t> conscious </a:t>
            </a:r>
            <a:r>
              <a:rPr lang="en-US" dirty="0"/>
              <a:t>of the “the main </a:t>
            </a:r>
            <a:r>
              <a:rPr lang="en-US" dirty="0" smtClean="0"/>
              <a:t>current</a:t>
            </a:r>
            <a:r>
              <a:rPr lang="tr-TR" dirty="0" smtClean="0"/>
              <a:t>, </a:t>
            </a:r>
            <a:r>
              <a:rPr lang="tr-TR" dirty="0" err="1" smtClean="0"/>
              <a:t>which</a:t>
            </a:r>
            <a:r>
              <a:rPr lang="tr-TR" dirty="0" smtClean="0"/>
              <a:t> </a:t>
            </a:r>
            <a:r>
              <a:rPr lang="tr-TR" dirty="0" err="1" smtClean="0"/>
              <a:t>does</a:t>
            </a:r>
            <a:r>
              <a:rPr lang="tr-TR" dirty="0" smtClean="0"/>
              <a:t> not at </a:t>
            </a:r>
            <a:r>
              <a:rPr lang="tr-TR" dirty="0" err="1" smtClean="0"/>
              <a:t>all</a:t>
            </a:r>
            <a:r>
              <a:rPr lang="tr-TR" dirty="0" smtClean="0"/>
              <a:t> </a:t>
            </a:r>
            <a:r>
              <a:rPr lang="tr-TR" dirty="0" err="1" smtClean="0"/>
              <a:t>flow</a:t>
            </a:r>
            <a:r>
              <a:rPr lang="tr-TR" dirty="0" smtClean="0"/>
              <a:t> </a:t>
            </a:r>
            <a:r>
              <a:rPr lang="tr-TR" dirty="0" err="1" smtClean="0"/>
              <a:t>invariably</a:t>
            </a:r>
            <a:r>
              <a:rPr lang="tr-TR" dirty="0" smtClean="0"/>
              <a:t> </a:t>
            </a:r>
            <a:r>
              <a:rPr lang="tr-TR" dirty="0" err="1" smtClean="0"/>
              <a:t>through</a:t>
            </a:r>
            <a:r>
              <a:rPr lang="tr-TR" dirty="0" smtClean="0"/>
              <a:t> </a:t>
            </a:r>
            <a:r>
              <a:rPr lang="tr-TR" dirty="0" err="1" smtClean="0"/>
              <a:t>the</a:t>
            </a:r>
            <a:r>
              <a:rPr lang="tr-TR" dirty="0" smtClean="0"/>
              <a:t> </a:t>
            </a:r>
            <a:r>
              <a:rPr lang="tr-TR" dirty="0" err="1" smtClean="0"/>
              <a:t>most</a:t>
            </a:r>
            <a:r>
              <a:rPr lang="tr-TR" dirty="0" smtClean="0"/>
              <a:t> </a:t>
            </a:r>
            <a:r>
              <a:rPr lang="tr-TR" dirty="0" err="1" smtClean="0"/>
              <a:t>distinguished</a:t>
            </a:r>
            <a:r>
              <a:rPr lang="tr-TR" dirty="0" smtClean="0"/>
              <a:t> </a:t>
            </a:r>
            <a:r>
              <a:rPr lang="tr-TR" dirty="0" err="1" smtClean="0"/>
              <a:t>reputations</a:t>
            </a:r>
            <a:r>
              <a:rPr lang="tr-TR" dirty="0" smtClean="0"/>
              <a:t>.’’ (957)</a:t>
            </a:r>
          </a:p>
          <a:p>
            <a:endParaRPr lang="tr-TR" dirty="0" smtClean="0"/>
          </a:p>
          <a:p>
            <a:pPr marL="0" indent="0">
              <a:buNone/>
            </a:pPr>
            <a:endParaRPr lang="tr-TR" dirty="0"/>
          </a:p>
        </p:txBody>
      </p:sp>
    </p:spTree>
    <p:extLst>
      <p:ext uri="{BB962C8B-B14F-4D97-AF65-F5344CB8AC3E}">
        <p14:creationId xmlns:p14="http://schemas.microsoft.com/office/powerpoint/2010/main" val="5570389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457200" y="476672"/>
            <a:ext cx="7467600" cy="5997280"/>
          </a:xfrm>
        </p:spPr>
        <p:txBody>
          <a:bodyPr/>
          <a:lstStyle/>
          <a:p>
            <a:endParaRPr lang="tr-TR" dirty="0" smtClean="0"/>
          </a:p>
          <a:p>
            <a:r>
              <a:rPr lang="tr-TR" dirty="0" smtClean="0"/>
              <a:t>Eliot </a:t>
            </a:r>
            <a:r>
              <a:rPr lang="tr-TR" dirty="0" err="1" smtClean="0"/>
              <a:t>asserts</a:t>
            </a:r>
            <a:r>
              <a:rPr lang="tr-TR" dirty="0" smtClean="0"/>
              <a:t>: </a:t>
            </a:r>
          </a:p>
          <a:p>
            <a:pPr marL="0" indent="0">
              <a:buNone/>
            </a:pPr>
            <a:r>
              <a:rPr lang="en-US" dirty="0" smtClean="0"/>
              <a:t>Knowledge </a:t>
            </a:r>
            <a:r>
              <a:rPr lang="en-US" dirty="0"/>
              <a:t>of the past does not mean book knowledge of literature from Homer to the present; </a:t>
            </a:r>
            <a:endParaRPr lang="tr-TR" dirty="0" smtClean="0"/>
          </a:p>
          <a:p>
            <a:pPr marL="0" indent="0">
              <a:buNone/>
            </a:pPr>
            <a:endParaRPr lang="en-US" dirty="0"/>
          </a:p>
          <a:p>
            <a:r>
              <a:rPr lang="en-US" dirty="0" smtClean="0"/>
              <a:t>Some </a:t>
            </a:r>
            <a:r>
              <a:rPr lang="en-US" dirty="0"/>
              <a:t>absorb this while others have to sweat for it; “Shakespeare acquired more essential history from Plutarch than most men could from the whole British Museum”. </a:t>
            </a:r>
            <a:endParaRPr lang="tr-TR" dirty="0" smtClean="0"/>
          </a:p>
          <a:p>
            <a:pPr marL="0" indent="0">
              <a:buNone/>
            </a:pPr>
            <a:endParaRPr lang="en-US" dirty="0"/>
          </a:p>
          <a:p>
            <a:r>
              <a:rPr lang="en-US" dirty="0" smtClean="0"/>
              <a:t>It </a:t>
            </a:r>
            <a:r>
              <a:rPr lang="en-US" dirty="0"/>
              <a:t>is a “consciousness of the past” which must be developed throughout the career of the poet. </a:t>
            </a:r>
          </a:p>
          <a:p>
            <a:endParaRPr lang="tr-TR" dirty="0"/>
          </a:p>
        </p:txBody>
      </p:sp>
    </p:spTree>
    <p:extLst>
      <p:ext uri="{BB962C8B-B14F-4D97-AF65-F5344CB8AC3E}">
        <p14:creationId xmlns:p14="http://schemas.microsoft.com/office/powerpoint/2010/main" val="13346677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Theory</a:t>
            </a:r>
            <a:r>
              <a:rPr lang="tr-TR" dirty="0"/>
              <a:t> of </a:t>
            </a:r>
            <a:r>
              <a:rPr lang="tr-TR" dirty="0" err="1"/>
              <a:t>Impersonality</a:t>
            </a:r>
            <a:r>
              <a:rPr lang="tr-TR" dirty="0"/>
              <a:t> </a:t>
            </a:r>
          </a:p>
        </p:txBody>
      </p:sp>
      <p:sp>
        <p:nvSpPr>
          <p:cNvPr id="3" name="İçerik Yer Tutucusu 2"/>
          <p:cNvSpPr>
            <a:spLocks noGrp="1"/>
          </p:cNvSpPr>
          <p:nvPr>
            <p:ph sz="quarter" idx="1"/>
          </p:nvPr>
        </p:nvSpPr>
        <p:spPr/>
        <p:txBody>
          <a:bodyPr/>
          <a:lstStyle/>
          <a:p>
            <a:r>
              <a:rPr lang="en-US" dirty="0" smtClean="0"/>
              <a:t>The </a:t>
            </a:r>
            <a:r>
              <a:rPr lang="en-US" dirty="0"/>
              <a:t>thesis statement: “The progress of an artist is a continual self-sacrifice, a continual extinction of personality”. </a:t>
            </a:r>
            <a:r>
              <a:rPr lang="tr-TR" dirty="0" smtClean="0"/>
              <a:t>(958)</a:t>
            </a:r>
            <a:endParaRPr lang="en-US" dirty="0"/>
          </a:p>
          <a:p>
            <a:r>
              <a:rPr lang="en-US" dirty="0" smtClean="0"/>
              <a:t>Poetry </a:t>
            </a:r>
            <a:r>
              <a:rPr lang="en-US" dirty="0"/>
              <a:t>is not individual talent or feeling but “a living whole of all the poetry that has ever been written”. </a:t>
            </a:r>
          </a:p>
          <a:p>
            <a:r>
              <a:rPr lang="en-US" dirty="0" smtClean="0"/>
              <a:t>The </a:t>
            </a:r>
            <a:r>
              <a:rPr lang="en-US" dirty="0"/>
              <a:t>mind of a mature poet is only “a more finely perfected medium in which special, or very varied, feelings are at liberty to enter into new combinations”. </a:t>
            </a:r>
          </a:p>
          <a:p>
            <a:r>
              <a:rPr lang="en-US" dirty="0" smtClean="0"/>
              <a:t>It </a:t>
            </a:r>
            <a:r>
              <a:rPr lang="en-US" dirty="0"/>
              <a:t>is not personality or interesting/ great thoughts which make it mature. </a:t>
            </a:r>
          </a:p>
          <a:p>
            <a:endParaRPr lang="tr-TR" dirty="0"/>
          </a:p>
        </p:txBody>
      </p:sp>
    </p:spTree>
    <p:extLst>
      <p:ext uri="{BB962C8B-B14F-4D97-AF65-F5344CB8AC3E}">
        <p14:creationId xmlns:p14="http://schemas.microsoft.com/office/powerpoint/2010/main" val="35234072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The poetic process: The analogy of the catalyst</a:t>
            </a:r>
            <a:endParaRPr lang="tr-TR" dirty="0"/>
          </a:p>
        </p:txBody>
      </p:sp>
      <p:sp>
        <p:nvSpPr>
          <p:cNvPr id="3" name="İçerik Yer Tutucusu 2"/>
          <p:cNvSpPr>
            <a:spLocks noGrp="1"/>
          </p:cNvSpPr>
          <p:nvPr>
            <p:ph sz="quarter" idx="1"/>
          </p:nvPr>
        </p:nvSpPr>
        <p:spPr/>
        <p:txBody>
          <a:bodyPr/>
          <a:lstStyle/>
          <a:p>
            <a:r>
              <a:rPr lang="en-US" dirty="0" smtClean="0"/>
              <a:t>The </a:t>
            </a:r>
            <a:r>
              <a:rPr lang="en-US" dirty="0"/>
              <a:t>mind of the poet is like a catalyst, like a filament of platinum when oxygen and </a:t>
            </a:r>
            <a:r>
              <a:rPr lang="en-US" dirty="0" err="1"/>
              <a:t>sulphur</a:t>
            </a:r>
            <a:r>
              <a:rPr lang="en-US" dirty="0"/>
              <a:t> dioxide combine to from </a:t>
            </a:r>
            <a:r>
              <a:rPr lang="en-US" dirty="0" err="1"/>
              <a:t>sulphurous</a:t>
            </a:r>
            <a:r>
              <a:rPr lang="en-US" dirty="0"/>
              <a:t> acid; </a:t>
            </a:r>
          </a:p>
          <a:p>
            <a:r>
              <a:rPr lang="en-US" dirty="0" smtClean="0"/>
              <a:t>The </a:t>
            </a:r>
            <a:r>
              <a:rPr lang="en-US" dirty="0"/>
              <a:t>combination takes place only in the presence of platinum, the platinum is neutral and unaffected, the new acid has no traces of platinum. </a:t>
            </a:r>
          </a:p>
          <a:p>
            <a:r>
              <a:rPr lang="en-US" dirty="0" smtClean="0"/>
              <a:t>“</a:t>
            </a:r>
            <a:r>
              <a:rPr lang="en-US" dirty="0"/>
              <a:t>The more perfect the artist, the more completely separate in him will be the man who suffers and the mind which creates”. </a:t>
            </a:r>
          </a:p>
          <a:p>
            <a:endParaRPr lang="tr-TR" dirty="0"/>
          </a:p>
        </p:txBody>
      </p:sp>
    </p:spTree>
    <p:extLst>
      <p:ext uri="{BB962C8B-B14F-4D97-AF65-F5344CB8AC3E}">
        <p14:creationId xmlns:p14="http://schemas.microsoft.com/office/powerpoint/2010/main" val="34174364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The</a:t>
            </a:r>
            <a:r>
              <a:rPr lang="tr-TR" dirty="0"/>
              <a:t> </a:t>
            </a:r>
            <a:r>
              <a:rPr lang="tr-TR" dirty="0" err="1"/>
              <a:t>poetic</a:t>
            </a:r>
            <a:r>
              <a:rPr lang="tr-TR" dirty="0"/>
              <a:t> </a:t>
            </a:r>
            <a:r>
              <a:rPr lang="tr-TR" dirty="0" err="1"/>
              <a:t>mind</a:t>
            </a:r>
            <a:r>
              <a:rPr lang="tr-TR" dirty="0"/>
              <a:t> </a:t>
            </a:r>
          </a:p>
        </p:txBody>
      </p:sp>
      <p:sp>
        <p:nvSpPr>
          <p:cNvPr id="3" name="İçerik Yer Tutucusu 2"/>
          <p:cNvSpPr>
            <a:spLocks noGrp="1"/>
          </p:cNvSpPr>
          <p:nvPr>
            <p:ph sz="quarter" idx="1"/>
          </p:nvPr>
        </p:nvSpPr>
        <p:spPr/>
        <p:txBody>
          <a:bodyPr>
            <a:normAutofit fontScale="85000" lnSpcReduction="10000"/>
          </a:bodyPr>
          <a:lstStyle/>
          <a:p>
            <a:r>
              <a:rPr lang="en-US" dirty="0" smtClean="0"/>
              <a:t>The </a:t>
            </a:r>
            <a:r>
              <a:rPr lang="en-US" dirty="0"/>
              <a:t>poet’s mind is “a receptacle for seizing and storing up numberless feelings, phrases, images” which remain there until it can “unite to form a new compound”. </a:t>
            </a:r>
          </a:p>
          <a:p>
            <a:r>
              <a:rPr lang="en-US" dirty="0" smtClean="0"/>
              <a:t>What </a:t>
            </a:r>
            <a:r>
              <a:rPr lang="en-US" dirty="0"/>
              <a:t>counts in not the “ ‘greatness’, the intensity, of the emotions” (the components) but “the intensity of the artistic process, the pressure, so to speak, under which the fusion takes place” </a:t>
            </a:r>
          </a:p>
          <a:p>
            <a:r>
              <a:rPr lang="en-US" dirty="0" smtClean="0"/>
              <a:t> </a:t>
            </a:r>
            <a:r>
              <a:rPr lang="en-US" dirty="0"/>
              <a:t>the poet does not have a “personality” to express, but a particular medium, which is only a medium and not a personality, </a:t>
            </a:r>
          </a:p>
          <a:p>
            <a:r>
              <a:rPr lang="en-US" dirty="0" smtClean="0"/>
              <a:t>“</a:t>
            </a:r>
            <a:r>
              <a:rPr lang="en-US" dirty="0"/>
              <a:t>impressions and experiences combine in peculiar and unexpected ways” in this medium. </a:t>
            </a:r>
          </a:p>
          <a:p>
            <a:r>
              <a:rPr lang="en-US" dirty="0" smtClean="0"/>
              <a:t>So </a:t>
            </a:r>
            <a:r>
              <a:rPr lang="en-US" dirty="0"/>
              <a:t>impressions and experiences important for the man may have no place in the poetry, and important feelings in the poetry may have only a negligible part in the personality. </a:t>
            </a:r>
          </a:p>
          <a:p>
            <a:endParaRPr lang="tr-TR" dirty="0"/>
          </a:p>
        </p:txBody>
      </p:sp>
    </p:spTree>
    <p:extLst>
      <p:ext uri="{BB962C8B-B14F-4D97-AF65-F5344CB8AC3E}">
        <p14:creationId xmlns:p14="http://schemas.microsoft.com/office/powerpoint/2010/main" val="27666530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dirty="0"/>
              <a:t>Eliot’s critique of Wordsworth’s definition </a:t>
            </a:r>
            <a:endParaRPr lang="tr-TR" dirty="0"/>
          </a:p>
        </p:txBody>
      </p:sp>
      <p:sp>
        <p:nvSpPr>
          <p:cNvPr id="3" name="İçerik Yer Tutucusu 2"/>
          <p:cNvSpPr>
            <a:spLocks noGrp="1"/>
          </p:cNvSpPr>
          <p:nvPr>
            <p:ph sz="quarter" idx="1"/>
          </p:nvPr>
        </p:nvSpPr>
        <p:spPr/>
        <p:txBody>
          <a:bodyPr/>
          <a:lstStyle/>
          <a:p>
            <a:r>
              <a:rPr lang="en-US" dirty="0" smtClean="0"/>
              <a:t>The </a:t>
            </a:r>
            <a:r>
              <a:rPr lang="en-US" dirty="0"/>
              <a:t>particular emotions of a poet may be “simple, or crude, or flat” but the “emotion in his poetry will be a very complex thing” because of the poetic mind. </a:t>
            </a:r>
          </a:p>
          <a:p>
            <a:r>
              <a:rPr lang="en-US" dirty="0" smtClean="0"/>
              <a:t>The </a:t>
            </a:r>
            <a:r>
              <a:rPr lang="en-US" dirty="0"/>
              <a:t>emotional complexity in the poem is not the same as the “complexity of the emotions of people who have very complex or unusual emotions in life”. </a:t>
            </a:r>
          </a:p>
          <a:p>
            <a:r>
              <a:rPr lang="en-US" dirty="0" smtClean="0"/>
              <a:t>The </a:t>
            </a:r>
            <a:r>
              <a:rPr lang="en-US" dirty="0"/>
              <a:t>poet works up ordinary emotions into poetry and creates “feelings which are not in actual emotions at all” </a:t>
            </a:r>
          </a:p>
          <a:p>
            <a:endParaRPr lang="tr-TR" dirty="0"/>
          </a:p>
        </p:txBody>
      </p:sp>
    </p:spTree>
    <p:extLst>
      <p:ext uri="{BB962C8B-B14F-4D97-AF65-F5344CB8AC3E}">
        <p14:creationId xmlns:p14="http://schemas.microsoft.com/office/powerpoint/2010/main" val="1654280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323528" y="188640"/>
            <a:ext cx="8640960" cy="6285312"/>
          </a:xfrm>
        </p:spPr>
        <p:txBody>
          <a:bodyPr/>
          <a:lstStyle/>
          <a:p>
            <a:endParaRPr lang="tr-TR" dirty="0" smtClean="0"/>
          </a:p>
          <a:p>
            <a:endParaRPr lang="tr-TR" dirty="0"/>
          </a:p>
          <a:p>
            <a:r>
              <a:rPr lang="en-US" dirty="0" smtClean="0"/>
              <a:t>Poetry  </a:t>
            </a:r>
            <a:r>
              <a:rPr lang="en-US" dirty="0"/>
              <a:t>is “a concentration, and a new thing resulting from the concentration, of a very great number of experiences”, not necessarily relevant or one’s own </a:t>
            </a:r>
          </a:p>
          <a:p>
            <a:r>
              <a:rPr lang="en-US" dirty="0" smtClean="0"/>
              <a:t>This </a:t>
            </a:r>
            <a:r>
              <a:rPr lang="en-US" dirty="0"/>
              <a:t>concentration does not happen “consciously or of deliberation”.  </a:t>
            </a:r>
          </a:p>
          <a:p>
            <a:r>
              <a:rPr lang="en-US" dirty="0" smtClean="0"/>
              <a:t>Thus </a:t>
            </a:r>
            <a:r>
              <a:rPr lang="en-US" dirty="0"/>
              <a:t>there is no ‘emotion’ or ‘recollection’ or ‘</a:t>
            </a:r>
            <a:r>
              <a:rPr lang="en-US" dirty="0" err="1"/>
              <a:t>tranquillity</a:t>
            </a:r>
            <a:r>
              <a:rPr lang="en-US" dirty="0"/>
              <a:t>’ in poetry and Wordsworth’s definition is “an inexact formula”. </a:t>
            </a:r>
          </a:p>
          <a:p>
            <a:r>
              <a:rPr lang="en-US" dirty="0" smtClean="0"/>
              <a:t>Thus </a:t>
            </a:r>
            <a:r>
              <a:rPr lang="en-US" dirty="0"/>
              <a:t>“Poetry is not a turning loose of emotion, but an escape from emotion; it is not the expression of personality, but an escape from personality” </a:t>
            </a:r>
          </a:p>
          <a:p>
            <a:endParaRPr lang="tr-TR" dirty="0"/>
          </a:p>
        </p:txBody>
      </p:sp>
    </p:spTree>
    <p:extLst>
      <p:ext uri="{BB962C8B-B14F-4D97-AF65-F5344CB8AC3E}">
        <p14:creationId xmlns:p14="http://schemas.microsoft.com/office/powerpoint/2010/main" val="44362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404664"/>
            <a:ext cx="7467600" cy="6069288"/>
          </a:xfrm>
        </p:spPr>
        <p:txBody>
          <a:bodyPr/>
          <a:lstStyle/>
          <a:p>
            <a:r>
              <a:rPr lang="tr-TR" dirty="0" err="1" smtClean="0"/>
              <a:t>Darwin’s</a:t>
            </a:r>
            <a:r>
              <a:rPr lang="tr-TR" dirty="0" smtClean="0"/>
              <a:t> ‘</a:t>
            </a:r>
            <a:r>
              <a:rPr lang="tr-TR" dirty="0" err="1" smtClean="0"/>
              <a:t>theory</a:t>
            </a:r>
            <a:r>
              <a:rPr lang="tr-TR" dirty="0" smtClean="0"/>
              <a:t> of </a:t>
            </a:r>
            <a:r>
              <a:rPr lang="tr-TR" dirty="0" err="1" smtClean="0"/>
              <a:t>evolution</a:t>
            </a:r>
            <a:r>
              <a:rPr lang="tr-TR" dirty="0" smtClean="0"/>
              <a:t>’ </a:t>
            </a:r>
            <a:r>
              <a:rPr lang="tr-TR" dirty="0" err="1" smtClean="0"/>
              <a:t>and</a:t>
            </a:r>
            <a:r>
              <a:rPr lang="tr-TR" dirty="0" smtClean="0"/>
              <a:t> ‘</a:t>
            </a:r>
            <a:r>
              <a:rPr lang="tr-TR" i="1" dirty="0" err="1"/>
              <a:t>T</a:t>
            </a:r>
            <a:r>
              <a:rPr lang="tr-TR" i="1" dirty="0" err="1" smtClean="0"/>
              <a:t>he</a:t>
            </a:r>
            <a:r>
              <a:rPr lang="tr-TR" i="1" dirty="0" smtClean="0"/>
              <a:t> </a:t>
            </a:r>
            <a:r>
              <a:rPr lang="tr-TR" i="1" dirty="0" err="1"/>
              <a:t>O</a:t>
            </a:r>
            <a:r>
              <a:rPr lang="tr-TR" i="1" dirty="0" err="1" smtClean="0"/>
              <a:t>rigin</a:t>
            </a:r>
            <a:r>
              <a:rPr lang="tr-TR" i="1" dirty="0" smtClean="0"/>
              <a:t> of </a:t>
            </a:r>
            <a:r>
              <a:rPr lang="tr-TR" i="1" dirty="0" err="1"/>
              <a:t>S</a:t>
            </a:r>
            <a:r>
              <a:rPr lang="tr-TR" i="1" dirty="0" err="1" smtClean="0"/>
              <a:t>pecies</a:t>
            </a:r>
            <a:r>
              <a:rPr lang="tr-TR" dirty="0" smtClean="0"/>
              <a:t>’.</a:t>
            </a:r>
          </a:p>
          <a:p>
            <a:pPr marL="0" indent="0">
              <a:buNone/>
            </a:pPr>
            <a:endParaRPr lang="tr-TR" dirty="0" smtClean="0"/>
          </a:p>
          <a:p>
            <a:r>
              <a:rPr lang="tr-TR" dirty="0" smtClean="0"/>
              <a:t>Karl </a:t>
            </a:r>
            <a:r>
              <a:rPr lang="tr-TR" dirty="0" err="1" smtClean="0"/>
              <a:t>Marx</a:t>
            </a:r>
            <a:r>
              <a:rPr lang="tr-TR" dirty="0" smtClean="0"/>
              <a:t>, ‘</a:t>
            </a:r>
            <a:r>
              <a:rPr lang="tr-TR" i="1" dirty="0" smtClean="0"/>
              <a:t>’</a:t>
            </a:r>
            <a:r>
              <a:rPr lang="tr-TR" i="1" dirty="0" err="1" smtClean="0"/>
              <a:t>Das</a:t>
            </a:r>
            <a:r>
              <a:rPr lang="tr-TR" i="1" dirty="0" smtClean="0"/>
              <a:t> Kapital</a:t>
            </a:r>
            <a:r>
              <a:rPr lang="tr-TR" dirty="0" smtClean="0"/>
              <a:t>’’ </a:t>
            </a:r>
            <a:r>
              <a:rPr lang="tr-TR" dirty="0" err="1" smtClean="0"/>
              <a:t>and</a:t>
            </a:r>
            <a:r>
              <a:rPr lang="tr-TR" dirty="0" smtClean="0"/>
              <a:t> ‘</a:t>
            </a:r>
            <a:r>
              <a:rPr lang="tr-TR" i="1" dirty="0" smtClean="0"/>
              <a:t>’</a:t>
            </a:r>
            <a:r>
              <a:rPr lang="tr-TR" i="1" dirty="0" err="1" smtClean="0"/>
              <a:t>The</a:t>
            </a:r>
            <a:r>
              <a:rPr lang="tr-TR" i="1" dirty="0" smtClean="0"/>
              <a:t> </a:t>
            </a:r>
            <a:r>
              <a:rPr lang="tr-TR" i="1" dirty="0" err="1" smtClean="0"/>
              <a:t>Communist</a:t>
            </a:r>
            <a:r>
              <a:rPr lang="tr-TR" i="1" dirty="0" smtClean="0"/>
              <a:t> Manifesto</a:t>
            </a:r>
            <a:r>
              <a:rPr lang="tr-TR" dirty="0" smtClean="0"/>
              <a:t>’.</a:t>
            </a:r>
          </a:p>
          <a:p>
            <a:pPr marL="0" indent="0">
              <a:buNone/>
            </a:pPr>
            <a:endParaRPr lang="tr-TR" dirty="0" smtClean="0"/>
          </a:p>
          <a:p>
            <a:r>
              <a:rPr lang="tr-TR" dirty="0" err="1" smtClean="0"/>
              <a:t>Freud’s</a:t>
            </a:r>
            <a:r>
              <a:rPr lang="tr-TR" dirty="0" smtClean="0"/>
              <a:t> ‘</a:t>
            </a:r>
            <a:r>
              <a:rPr lang="tr-TR" dirty="0" err="1" smtClean="0"/>
              <a:t>theory</a:t>
            </a:r>
            <a:r>
              <a:rPr lang="tr-TR" dirty="0" smtClean="0"/>
              <a:t> of </a:t>
            </a:r>
            <a:r>
              <a:rPr lang="tr-TR" dirty="0" err="1" smtClean="0"/>
              <a:t>psychoanalysis</a:t>
            </a:r>
            <a:r>
              <a:rPr lang="tr-TR" dirty="0" smtClean="0"/>
              <a:t>’</a:t>
            </a:r>
          </a:p>
          <a:p>
            <a:pPr marL="0" indent="0">
              <a:buNone/>
            </a:pPr>
            <a:endParaRPr lang="tr-TR" dirty="0" smtClean="0"/>
          </a:p>
          <a:p>
            <a:r>
              <a:rPr lang="tr-TR" dirty="0" err="1" smtClean="0"/>
              <a:t>Jung’s</a:t>
            </a:r>
            <a:r>
              <a:rPr lang="tr-TR" dirty="0" smtClean="0"/>
              <a:t> ‘</a:t>
            </a:r>
            <a:r>
              <a:rPr lang="tr-TR" i="1" dirty="0" smtClean="0"/>
              <a:t>’</a:t>
            </a:r>
            <a:r>
              <a:rPr lang="tr-TR" i="1" dirty="0" err="1" smtClean="0"/>
              <a:t>Collective</a:t>
            </a:r>
            <a:r>
              <a:rPr lang="tr-TR" i="1" dirty="0" smtClean="0"/>
              <a:t> </a:t>
            </a:r>
            <a:r>
              <a:rPr lang="tr-TR" i="1" dirty="0" err="1" smtClean="0"/>
              <a:t>Consciousness</a:t>
            </a:r>
            <a:r>
              <a:rPr lang="tr-TR" dirty="0" smtClean="0"/>
              <a:t>’’.</a:t>
            </a:r>
          </a:p>
          <a:p>
            <a:endParaRPr lang="tr-TR" dirty="0" smtClean="0"/>
          </a:p>
          <a:p>
            <a:r>
              <a:rPr lang="tr-TR" dirty="0" err="1" smtClean="0"/>
              <a:t>Nietzsche’s</a:t>
            </a:r>
            <a:r>
              <a:rPr lang="tr-TR" dirty="0" smtClean="0"/>
              <a:t> ‘</a:t>
            </a:r>
            <a:r>
              <a:rPr lang="tr-TR" dirty="0" err="1" smtClean="0"/>
              <a:t>Nihilism</a:t>
            </a:r>
            <a:r>
              <a:rPr lang="tr-TR" dirty="0" smtClean="0"/>
              <a:t>’</a:t>
            </a:r>
          </a:p>
          <a:p>
            <a:r>
              <a:rPr lang="tr-TR" dirty="0" err="1" smtClean="0"/>
              <a:t>Einstein’s</a:t>
            </a:r>
            <a:r>
              <a:rPr lang="tr-TR" dirty="0" smtClean="0"/>
              <a:t> ‘</a:t>
            </a:r>
            <a:r>
              <a:rPr lang="tr-TR" dirty="0" err="1" smtClean="0"/>
              <a:t>Relative</a:t>
            </a:r>
            <a:r>
              <a:rPr lang="tr-TR" dirty="0" smtClean="0"/>
              <a:t> </a:t>
            </a:r>
            <a:r>
              <a:rPr lang="tr-TR" dirty="0" err="1" smtClean="0"/>
              <a:t>Theory</a:t>
            </a:r>
            <a:r>
              <a:rPr lang="tr-TR" dirty="0" smtClean="0"/>
              <a:t>’</a:t>
            </a:r>
          </a:p>
          <a:p>
            <a:endParaRPr lang="tr-TR" dirty="0"/>
          </a:p>
        </p:txBody>
      </p:sp>
    </p:spTree>
    <p:extLst>
      <p:ext uri="{BB962C8B-B14F-4D97-AF65-F5344CB8AC3E}">
        <p14:creationId xmlns:p14="http://schemas.microsoft.com/office/powerpoint/2010/main" val="3359517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err="1"/>
              <a:t>Conclusion</a:t>
            </a:r>
            <a:endParaRPr lang="tr-TR" dirty="0"/>
          </a:p>
        </p:txBody>
      </p:sp>
      <p:sp>
        <p:nvSpPr>
          <p:cNvPr id="3" name="İçerik Yer Tutucusu 2"/>
          <p:cNvSpPr>
            <a:spLocks noGrp="1"/>
          </p:cNvSpPr>
          <p:nvPr>
            <p:ph sz="quarter" idx="1"/>
          </p:nvPr>
        </p:nvSpPr>
        <p:spPr/>
        <p:txBody>
          <a:bodyPr/>
          <a:lstStyle/>
          <a:p>
            <a:endParaRPr lang="tr-TR" dirty="0" smtClean="0"/>
          </a:p>
          <a:p>
            <a:endParaRPr lang="tr-TR" dirty="0"/>
          </a:p>
          <a:p>
            <a:r>
              <a:rPr lang="en-US" dirty="0" smtClean="0"/>
              <a:t>“</a:t>
            </a:r>
            <a:r>
              <a:rPr lang="en-US" dirty="0"/>
              <a:t>The emotion of art is impersonal.” </a:t>
            </a:r>
          </a:p>
          <a:p>
            <a:r>
              <a:rPr lang="en-US" dirty="0" smtClean="0"/>
              <a:t>The </a:t>
            </a:r>
            <a:r>
              <a:rPr lang="en-US" dirty="0"/>
              <a:t>poet cannot reach this impersonality without “surrendering himself wholly to the work to be done”. </a:t>
            </a:r>
          </a:p>
          <a:p>
            <a:r>
              <a:rPr lang="en-US" dirty="0" smtClean="0"/>
              <a:t>Thus </a:t>
            </a:r>
            <a:r>
              <a:rPr lang="en-US" dirty="0"/>
              <a:t>“Honest criticism and sensitive appreciation is directed not upon the poet but upon the poetry”. </a:t>
            </a:r>
          </a:p>
          <a:p>
            <a:endParaRPr lang="tr-TR" dirty="0"/>
          </a:p>
        </p:txBody>
      </p:sp>
    </p:spTree>
    <p:extLst>
      <p:ext uri="{BB962C8B-B14F-4D97-AF65-F5344CB8AC3E}">
        <p14:creationId xmlns:p14="http://schemas.microsoft.com/office/powerpoint/2010/main" val="39568729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a:t>
            </a:r>
            <a:r>
              <a:rPr lang="tr-TR" dirty="0" err="1"/>
              <a:t>The</a:t>
            </a:r>
            <a:r>
              <a:rPr lang="tr-TR" dirty="0"/>
              <a:t> </a:t>
            </a:r>
            <a:r>
              <a:rPr lang="tr-TR" dirty="0" err="1"/>
              <a:t>Metaphysical</a:t>
            </a:r>
            <a:r>
              <a:rPr lang="tr-TR" dirty="0"/>
              <a:t> </a:t>
            </a:r>
            <a:r>
              <a:rPr lang="tr-TR" dirty="0" err="1"/>
              <a:t>Poets</a:t>
            </a:r>
            <a:r>
              <a:rPr lang="tr-TR" dirty="0"/>
              <a:t>” </a:t>
            </a:r>
          </a:p>
        </p:txBody>
      </p:sp>
      <p:sp>
        <p:nvSpPr>
          <p:cNvPr id="3" name="İçerik Yer Tutucusu 2"/>
          <p:cNvSpPr>
            <a:spLocks noGrp="1"/>
          </p:cNvSpPr>
          <p:nvPr>
            <p:ph sz="quarter" idx="1"/>
          </p:nvPr>
        </p:nvSpPr>
        <p:spPr/>
        <p:txBody>
          <a:bodyPr>
            <a:normAutofit fontScale="92500" lnSpcReduction="20000"/>
          </a:bodyPr>
          <a:lstStyle/>
          <a:p>
            <a:endParaRPr lang="tr-TR" dirty="0" smtClean="0"/>
          </a:p>
          <a:p>
            <a:r>
              <a:rPr lang="tr-TR" dirty="0" smtClean="0"/>
              <a:t>‘’</a:t>
            </a:r>
            <a:r>
              <a:rPr lang="en-US" dirty="0" smtClean="0"/>
              <a:t>We </a:t>
            </a:r>
            <a:r>
              <a:rPr lang="en-US" dirty="0"/>
              <a:t>can only say that it appears likely that poets in our civilization, as it exists at </a:t>
            </a:r>
            <a:r>
              <a:rPr lang="en-US" dirty="0" smtClean="0"/>
              <a:t>present,</a:t>
            </a:r>
            <a:r>
              <a:rPr lang="tr-TR" dirty="0" smtClean="0"/>
              <a:t> </a:t>
            </a:r>
            <a:r>
              <a:rPr lang="en-US" dirty="0" smtClean="0"/>
              <a:t>must </a:t>
            </a:r>
            <a:r>
              <a:rPr lang="en-US" dirty="0"/>
              <a:t>be difficult. Our civilization comprehends great variety and complexity, and this variety </a:t>
            </a:r>
            <a:r>
              <a:rPr lang="en-US" dirty="0" smtClean="0"/>
              <a:t>and</a:t>
            </a:r>
            <a:r>
              <a:rPr lang="tr-TR" dirty="0" smtClean="0"/>
              <a:t> </a:t>
            </a:r>
            <a:r>
              <a:rPr lang="en-US" dirty="0" smtClean="0"/>
              <a:t>complexity</a:t>
            </a:r>
            <a:r>
              <a:rPr lang="en-US" dirty="0"/>
              <a:t>, playing upon a refined sensibility, must produce various and complex results. The </a:t>
            </a:r>
            <a:r>
              <a:rPr lang="en-US" dirty="0" smtClean="0"/>
              <a:t>poet</a:t>
            </a:r>
            <a:r>
              <a:rPr lang="tr-TR" dirty="0" smtClean="0"/>
              <a:t> </a:t>
            </a:r>
            <a:r>
              <a:rPr lang="en-US" dirty="0" smtClean="0"/>
              <a:t>must </a:t>
            </a:r>
            <a:r>
              <a:rPr lang="en-US" dirty="0"/>
              <a:t>become more and more comprehensive, more allusive, more indirect, in order to force, </a:t>
            </a:r>
            <a:r>
              <a:rPr lang="en-US" dirty="0" smtClean="0"/>
              <a:t>to</a:t>
            </a:r>
            <a:r>
              <a:rPr lang="tr-TR" dirty="0" smtClean="0"/>
              <a:t> </a:t>
            </a:r>
            <a:r>
              <a:rPr lang="en-US" dirty="0" smtClean="0"/>
              <a:t>dislocate </a:t>
            </a:r>
            <a:r>
              <a:rPr lang="en-US" dirty="0"/>
              <a:t>if necessary, language into his meaning. (A brilliant and extreme statement of this </a:t>
            </a:r>
            <a:r>
              <a:rPr lang="en-US" dirty="0" smtClean="0"/>
              <a:t>view,</a:t>
            </a:r>
            <a:r>
              <a:rPr lang="tr-TR" dirty="0" smtClean="0"/>
              <a:t> </a:t>
            </a:r>
            <a:r>
              <a:rPr lang="en-US" dirty="0" smtClean="0"/>
              <a:t>with </a:t>
            </a:r>
            <a:r>
              <a:rPr lang="en-US" dirty="0"/>
              <a:t>which it is not requisite to associate oneself, is that of M. Jean Epstein, "La </a:t>
            </a:r>
            <a:r>
              <a:rPr lang="en-US" dirty="0" err="1"/>
              <a:t>Poesie</a:t>
            </a:r>
            <a:r>
              <a:rPr lang="en-US" dirty="0"/>
              <a:t> </a:t>
            </a:r>
            <a:r>
              <a:rPr lang="en-US" dirty="0" err="1"/>
              <a:t>d'aujourdhui</a:t>
            </a:r>
            <a:r>
              <a:rPr lang="en-US" dirty="0"/>
              <a:t>.") Hence we get something which looks very much like the conceit - we get, in fact, a </a:t>
            </a:r>
            <a:r>
              <a:rPr lang="en-US" dirty="0" smtClean="0"/>
              <a:t>method</a:t>
            </a:r>
            <a:r>
              <a:rPr lang="tr-TR" dirty="0" smtClean="0"/>
              <a:t> </a:t>
            </a:r>
            <a:r>
              <a:rPr lang="en-US" dirty="0" smtClean="0"/>
              <a:t>curiously </a:t>
            </a:r>
            <a:r>
              <a:rPr lang="en-US" dirty="0"/>
              <a:t>similar to that of the 'metaphysical poets', similar also in its use of obscure words and </a:t>
            </a:r>
            <a:r>
              <a:rPr lang="en-US" dirty="0" err="1" smtClean="0"/>
              <a:t>ofsimple</a:t>
            </a:r>
            <a:r>
              <a:rPr lang="en-US" dirty="0" smtClean="0"/>
              <a:t> phrasing</a:t>
            </a:r>
            <a:r>
              <a:rPr lang="tr-TR" dirty="0" smtClean="0"/>
              <a:t>’’ (2330)</a:t>
            </a:r>
            <a:endParaRPr lang="tr-TR" dirty="0"/>
          </a:p>
        </p:txBody>
      </p:sp>
    </p:spTree>
    <p:extLst>
      <p:ext uri="{BB962C8B-B14F-4D97-AF65-F5344CB8AC3E}">
        <p14:creationId xmlns:p14="http://schemas.microsoft.com/office/powerpoint/2010/main" val="22082765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552728"/>
          </a:xfrm>
        </p:spPr>
        <p:txBody>
          <a:bodyPr/>
          <a:lstStyle/>
          <a:p>
            <a:endParaRPr lang="tr-TR" dirty="0" smtClean="0"/>
          </a:p>
          <a:p>
            <a:endParaRPr lang="tr-TR" dirty="0" smtClean="0"/>
          </a:p>
          <a:p>
            <a:r>
              <a:rPr lang="en-US" dirty="0" smtClean="0"/>
              <a:t>In </a:t>
            </a:r>
            <a:r>
              <a:rPr lang="en-US" dirty="0"/>
              <a:t>“The Metaphysical Poets” T. S. Eliot </a:t>
            </a:r>
            <a:r>
              <a:rPr lang="tr-TR" dirty="0" err="1" smtClean="0"/>
              <a:t>emphasizes</a:t>
            </a:r>
            <a:r>
              <a:rPr lang="en-US" dirty="0" smtClean="0"/>
              <a:t> </a:t>
            </a:r>
            <a:r>
              <a:rPr lang="en-US" dirty="0"/>
              <a:t>the appreciative features of </a:t>
            </a:r>
            <a:r>
              <a:rPr lang="en-US" dirty="0" smtClean="0"/>
              <a:t>metaphysical</a:t>
            </a:r>
            <a:r>
              <a:rPr lang="tr-TR" dirty="0" smtClean="0"/>
              <a:t> </a:t>
            </a:r>
            <a:r>
              <a:rPr lang="en-US" dirty="0" smtClean="0"/>
              <a:t>poets </a:t>
            </a:r>
            <a:r>
              <a:rPr lang="en-US" dirty="0"/>
              <a:t>according to his own perception. He praises the Metaphysical poets on the basis of </a:t>
            </a:r>
            <a:r>
              <a:rPr lang="en-US" dirty="0" smtClean="0"/>
              <a:t>their</a:t>
            </a:r>
            <a:r>
              <a:rPr lang="tr-TR" dirty="0" smtClean="0"/>
              <a:t> </a:t>
            </a:r>
            <a:r>
              <a:rPr lang="en-US" dirty="0" smtClean="0"/>
              <a:t>subjective </a:t>
            </a:r>
            <a:r>
              <a:rPr lang="en-US" dirty="0"/>
              <a:t>matter and their poetry. </a:t>
            </a:r>
            <a:endParaRPr lang="tr-TR" dirty="0" smtClean="0"/>
          </a:p>
          <a:p>
            <a:pPr marL="0" indent="0">
              <a:buNone/>
            </a:pPr>
            <a:endParaRPr lang="tr-TR" dirty="0"/>
          </a:p>
          <a:p>
            <a:r>
              <a:rPr lang="en-US" dirty="0" smtClean="0"/>
              <a:t>This </a:t>
            </a:r>
            <a:r>
              <a:rPr lang="en-US" dirty="0"/>
              <a:t>is the question which Eliot </a:t>
            </a:r>
            <a:r>
              <a:rPr lang="en-US" dirty="0" smtClean="0"/>
              <a:t>mainly</a:t>
            </a:r>
            <a:r>
              <a:rPr lang="tr-TR" dirty="0" smtClean="0"/>
              <a:t> </a:t>
            </a:r>
            <a:r>
              <a:rPr lang="en-US" dirty="0" smtClean="0"/>
              <a:t>focuses </a:t>
            </a:r>
            <a:r>
              <a:rPr lang="en-US" dirty="0"/>
              <a:t>on in “The Metaphysical Poets.” According to him, Donne and Cowley use a </a:t>
            </a:r>
            <a:r>
              <a:rPr lang="en-US" dirty="0" smtClean="0"/>
              <a:t>device</a:t>
            </a:r>
            <a:r>
              <a:rPr lang="tr-TR" dirty="0" smtClean="0"/>
              <a:t> </a:t>
            </a:r>
            <a:r>
              <a:rPr lang="en-US" dirty="0"/>
              <a:t>considered metaphysical and that is the elaboration of a figure of speech to a level of a </a:t>
            </a:r>
            <a:r>
              <a:rPr lang="en-US" dirty="0" smtClean="0"/>
              <a:t>mind</a:t>
            </a:r>
            <a:r>
              <a:rPr lang="tr-TR" dirty="0" smtClean="0"/>
              <a:t>.</a:t>
            </a:r>
          </a:p>
          <a:p>
            <a:pPr marL="0" indent="0">
              <a:buNone/>
            </a:pPr>
            <a:endParaRPr lang="en-US" dirty="0"/>
          </a:p>
          <a:p>
            <a:r>
              <a:rPr lang="en-US" dirty="0" smtClean="0"/>
              <a:t> </a:t>
            </a:r>
            <a:r>
              <a:rPr lang="en-US" dirty="0"/>
              <a:t>Cowley compares the world to a chessboard whereas Donne compares </a:t>
            </a:r>
            <a:r>
              <a:rPr lang="en-US" dirty="0" smtClean="0"/>
              <a:t>two</a:t>
            </a:r>
            <a:r>
              <a:rPr lang="tr-TR" dirty="0" smtClean="0"/>
              <a:t> </a:t>
            </a:r>
            <a:r>
              <a:rPr lang="en-US" dirty="0" smtClean="0"/>
              <a:t>lovers </a:t>
            </a:r>
            <a:r>
              <a:rPr lang="en-US" dirty="0"/>
              <a:t>to a pair of compass.</a:t>
            </a:r>
            <a:endParaRPr lang="tr-TR" dirty="0" smtClean="0"/>
          </a:p>
          <a:p>
            <a:endParaRPr lang="tr-TR" dirty="0" smtClean="0"/>
          </a:p>
          <a:p>
            <a:endParaRPr lang="tr-TR" dirty="0"/>
          </a:p>
        </p:txBody>
      </p:sp>
    </p:spTree>
    <p:extLst>
      <p:ext uri="{BB962C8B-B14F-4D97-AF65-F5344CB8AC3E}">
        <p14:creationId xmlns:p14="http://schemas.microsoft.com/office/powerpoint/2010/main" val="20228668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404664"/>
            <a:ext cx="8424936" cy="6336704"/>
          </a:xfrm>
        </p:spPr>
        <p:txBody>
          <a:bodyPr/>
          <a:lstStyle/>
          <a:p>
            <a:endParaRPr lang="tr-TR" dirty="0" smtClean="0"/>
          </a:p>
          <a:p>
            <a:r>
              <a:rPr lang="en-US" dirty="0"/>
              <a:t>The other reason is that there is “a development by </a:t>
            </a:r>
            <a:r>
              <a:rPr lang="en-US" dirty="0" smtClean="0"/>
              <a:t>rapid</a:t>
            </a:r>
            <a:r>
              <a:rPr lang="tr-TR" dirty="0" smtClean="0"/>
              <a:t> </a:t>
            </a:r>
            <a:r>
              <a:rPr lang="en-US" dirty="0" smtClean="0"/>
              <a:t>association </a:t>
            </a:r>
            <a:r>
              <a:rPr lang="en-US" dirty="0"/>
              <a:t>of thought” which means that one thought leads to another</a:t>
            </a:r>
            <a:r>
              <a:rPr lang="en-US" dirty="0" smtClean="0"/>
              <a:t>.</a:t>
            </a:r>
            <a:endParaRPr lang="tr-TR" dirty="0" smtClean="0"/>
          </a:p>
          <a:p>
            <a:r>
              <a:rPr lang="en-US" dirty="0" smtClean="0"/>
              <a:t> </a:t>
            </a:r>
            <a:r>
              <a:rPr lang="en-US" dirty="0"/>
              <a:t>Eliot </a:t>
            </a:r>
            <a:r>
              <a:rPr lang="en-US" dirty="0" smtClean="0"/>
              <a:t>links</a:t>
            </a:r>
            <a:r>
              <a:rPr lang="tr-TR" dirty="0" smtClean="0"/>
              <a:t> </a:t>
            </a:r>
            <a:r>
              <a:rPr lang="en-US" dirty="0" smtClean="0"/>
              <a:t>Metaphysical </a:t>
            </a:r>
            <a:r>
              <a:rPr lang="en-US" dirty="0"/>
              <a:t>poets to Elizabethan playwrights. He reinforces that Metaphysical poets </a:t>
            </a:r>
            <a:r>
              <a:rPr lang="en-US" dirty="0" smtClean="0"/>
              <a:t>are</a:t>
            </a:r>
            <a:r>
              <a:rPr lang="tr-TR" dirty="0" smtClean="0"/>
              <a:t> </a:t>
            </a:r>
            <a:r>
              <a:rPr lang="en-US" dirty="0" smtClean="0"/>
              <a:t>descendants </a:t>
            </a:r>
            <a:r>
              <a:rPr lang="en-US" dirty="0"/>
              <a:t>of Elizabethan dramatists and have unified sensibility. </a:t>
            </a:r>
            <a:endParaRPr lang="tr-TR" dirty="0" smtClean="0"/>
          </a:p>
          <a:p>
            <a:r>
              <a:rPr lang="en-US" dirty="0" smtClean="0"/>
              <a:t>One </a:t>
            </a:r>
            <a:r>
              <a:rPr lang="en-US" dirty="0"/>
              <a:t>can find </a:t>
            </a:r>
            <a:r>
              <a:rPr lang="en-US" dirty="0" smtClean="0"/>
              <a:t>connection</a:t>
            </a:r>
            <a:r>
              <a:rPr lang="tr-TR" dirty="0" smtClean="0"/>
              <a:t> </a:t>
            </a:r>
            <a:r>
              <a:rPr lang="en-US" dirty="0" smtClean="0"/>
              <a:t>between </a:t>
            </a:r>
            <a:r>
              <a:rPr lang="en-US" dirty="0"/>
              <a:t>anything. They (Metaphysical poets) found the world as unified whole. </a:t>
            </a:r>
            <a:r>
              <a:rPr lang="tr-TR" dirty="0" smtClean="0"/>
              <a:t>i</a:t>
            </a:r>
            <a:r>
              <a:rPr lang="en-US" dirty="0" smtClean="0"/>
              <a:t>n their</a:t>
            </a:r>
            <a:r>
              <a:rPr lang="tr-TR" dirty="0" smtClean="0"/>
              <a:t> </a:t>
            </a:r>
            <a:r>
              <a:rPr lang="en-US" dirty="0" smtClean="0"/>
              <a:t>poetry</a:t>
            </a:r>
            <a:r>
              <a:rPr lang="en-US" dirty="0"/>
              <a:t>, thought and feeling affected each other as both are unified whole.</a:t>
            </a:r>
            <a:endParaRPr lang="tr-TR" dirty="0"/>
          </a:p>
        </p:txBody>
      </p:sp>
    </p:spTree>
    <p:extLst>
      <p:ext uri="{BB962C8B-B14F-4D97-AF65-F5344CB8AC3E}">
        <p14:creationId xmlns:p14="http://schemas.microsoft.com/office/powerpoint/2010/main" val="20592536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23528" y="188640"/>
            <a:ext cx="8640960" cy="6285312"/>
          </a:xfrm>
        </p:spPr>
        <p:txBody>
          <a:bodyPr>
            <a:normAutofit fontScale="92500"/>
          </a:bodyPr>
          <a:lstStyle/>
          <a:p>
            <a:endParaRPr lang="tr-TR" dirty="0" smtClean="0"/>
          </a:p>
          <a:p>
            <a:r>
              <a:rPr lang="en-US" dirty="0"/>
              <a:t>Eliot in this essay </a:t>
            </a:r>
            <a:r>
              <a:rPr lang="tr-TR" dirty="0" err="1" smtClean="0"/>
              <a:t>brings</a:t>
            </a:r>
            <a:r>
              <a:rPr lang="tr-TR" dirty="0" smtClean="0"/>
              <a:t> </a:t>
            </a:r>
            <a:r>
              <a:rPr lang="en-US" dirty="0" smtClean="0"/>
              <a:t>John </a:t>
            </a:r>
            <a:r>
              <a:rPr lang="en-US" dirty="0"/>
              <a:t>Donne and other Metaphysical poets of the </a:t>
            </a:r>
            <a:r>
              <a:rPr lang="en-US" dirty="0" smtClean="0"/>
              <a:t>seventeenth</a:t>
            </a:r>
            <a:r>
              <a:rPr lang="tr-TR" dirty="0" smtClean="0"/>
              <a:t> </a:t>
            </a:r>
            <a:r>
              <a:rPr lang="tr-TR" dirty="0" err="1" smtClean="0"/>
              <a:t>century</a:t>
            </a:r>
            <a:r>
              <a:rPr lang="tr-TR" dirty="0" smtClean="0"/>
              <a:t> </a:t>
            </a:r>
            <a:r>
              <a:rPr lang="tr-TR" dirty="0" err="1" smtClean="0"/>
              <a:t>to</a:t>
            </a:r>
            <a:r>
              <a:rPr lang="tr-TR" dirty="0" smtClean="0"/>
              <a:t> </a:t>
            </a:r>
            <a:r>
              <a:rPr lang="tr-TR" dirty="0" err="1" smtClean="0"/>
              <a:t>the</a:t>
            </a:r>
            <a:r>
              <a:rPr lang="tr-TR" dirty="0" smtClean="0"/>
              <a:t> top </a:t>
            </a:r>
            <a:r>
              <a:rPr lang="en-US" dirty="0" smtClean="0"/>
              <a:t>and</a:t>
            </a:r>
            <a:r>
              <a:rPr lang="tr-TR" dirty="0" smtClean="0"/>
              <a:t> </a:t>
            </a:r>
            <a:r>
              <a:rPr lang="tr-TR" dirty="0" err="1" smtClean="0"/>
              <a:t>takes</a:t>
            </a:r>
            <a:r>
              <a:rPr lang="tr-TR" dirty="0" smtClean="0"/>
              <a:t> </a:t>
            </a:r>
            <a:r>
              <a:rPr lang="en-US" dirty="0" smtClean="0"/>
              <a:t>down </a:t>
            </a:r>
            <a:r>
              <a:rPr lang="en-US" dirty="0"/>
              <a:t>the poets of the eighteenth and nineteenth century. </a:t>
            </a:r>
            <a:endParaRPr lang="tr-TR" dirty="0" smtClean="0"/>
          </a:p>
          <a:p>
            <a:r>
              <a:rPr lang="en-US" dirty="0" smtClean="0"/>
              <a:t>According to</a:t>
            </a:r>
            <a:r>
              <a:rPr lang="tr-TR" dirty="0" smtClean="0"/>
              <a:t> </a:t>
            </a:r>
            <a:r>
              <a:rPr lang="en-US" dirty="0" smtClean="0"/>
              <a:t>him</a:t>
            </a:r>
            <a:r>
              <a:rPr lang="en-US" dirty="0"/>
              <a:t>, Romanticism is a sentimental age (feelings were crude). </a:t>
            </a:r>
            <a:endParaRPr lang="tr-TR" dirty="0" smtClean="0"/>
          </a:p>
          <a:p>
            <a:r>
              <a:rPr lang="en-US" dirty="0" smtClean="0"/>
              <a:t>The </a:t>
            </a:r>
            <a:r>
              <a:rPr lang="en-US" dirty="0"/>
              <a:t>Victorian poets could </a:t>
            </a:r>
            <a:r>
              <a:rPr lang="en-US" dirty="0" smtClean="0"/>
              <a:t>not</a:t>
            </a:r>
            <a:r>
              <a:rPr lang="tr-TR" dirty="0" smtClean="0"/>
              <a:t> </a:t>
            </a:r>
            <a:r>
              <a:rPr lang="en-US" dirty="0" smtClean="0"/>
              <a:t>combine </a:t>
            </a:r>
            <a:r>
              <a:rPr lang="en-US" dirty="0"/>
              <a:t>thought and </a:t>
            </a:r>
            <a:r>
              <a:rPr lang="en-US" dirty="0" smtClean="0"/>
              <a:t>feeling.</a:t>
            </a:r>
            <a:r>
              <a:rPr lang="tr-TR" dirty="0" smtClean="0"/>
              <a:t> </a:t>
            </a:r>
            <a:r>
              <a:rPr lang="en-US" dirty="0" smtClean="0"/>
              <a:t>They </a:t>
            </a:r>
            <a:r>
              <a:rPr lang="en-US" dirty="0"/>
              <a:t>were self-conscious, instead of feeling and thought, </a:t>
            </a:r>
            <a:r>
              <a:rPr lang="en-US" dirty="0" smtClean="0"/>
              <a:t>they</a:t>
            </a:r>
            <a:r>
              <a:rPr lang="tr-TR" dirty="0" smtClean="0"/>
              <a:t> </a:t>
            </a:r>
            <a:r>
              <a:rPr lang="en-US" dirty="0" smtClean="0"/>
              <a:t>thought </a:t>
            </a:r>
            <a:r>
              <a:rPr lang="en-US" dirty="0"/>
              <a:t>about their thoughts. On the other hand, the Metaphysical poets were able to </a:t>
            </a:r>
            <a:r>
              <a:rPr lang="en-US" dirty="0" smtClean="0"/>
              <a:t>combine</a:t>
            </a:r>
            <a:r>
              <a:rPr lang="tr-TR" dirty="0" smtClean="0"/>
              <a:t> </a:t>
            </a:r>
            <a:r>
              <a:rPr lang="en-US" dirty="0" smtClean="0"/>
              <a:t>thought </a:t>
            </a:r>
            <a:r>
              <a:rPr lang="en-US" dirty="0"/>
              <a:t>and emotion and sensation in one untroubled unity. </a:t>
            </a:r>
            <a:endParaRPr lang="tr-TR" dirty="0" smtClean="0"/>
          </a:p>
          <a:p>
            <a:r>
              <a:rPr lang="en-US" dirty="0" smtClean="0"/>
              <a:t>Their </a:t>
            </a:r>
            <a:r>
              <a:rPr lang="en-US" dirty="0"/>
              <a:t>language exactly </a:t>
            </a:r>
            <a:r>
              <a:rPr lang="en-US" dirty="0" smtClean="0"/>
              <a:t>matched</a:t>
            </a:r>
            <a:r>
              <a:rPr lang="tr-TR" dirty="0" smtClean="0"/>
              <a:t> </a:t>
            </a:r>
            <a:r>
              <a:rPr lang="en-US" dirty="0" smtClean="0"/>
              <a:t>their </a:t>
            </a:r>
            <a:r>
              <a:rPr lang="en-US" dirty="0"/>
              <a:t>experience and their feeling. Eliot writes: “Tennyson and Browning are poets and </a:t>
            </a:r>
            <a:r>
              <a:rPr lang="en-US" dirty="0" smtClean="0"/>
              <a:t>they</a:t>
            </a:r>
            <a:r>
              <a:rPr lang="tr-TR" dirty="0" smtClean="0"/>
              <a:t> </a:t>
            </a:r>
            <a:r>
              <a:rPr lang="en-US" dirty="0" smtClean="0"/>
              <a:t>think</a:t>
            </a:r>
            <a:r>
              <a:rPr lang="en-US" dirty="0"/>
              <a:t>; but they do not feel their thought as immediately as the </a:t>
            </a:r>
            <a:r>
              <a:rPr lang="en-US" dirty="0" err="1"/>
              <a:t>odour</a:t>
            </a:r>
            <a:r>
              <a:rPr lang="en-US" dirty="0"/>
              <a:t> of a rose. A thought </a:t>
            </a:r>
            <a:r>
              <a:rPr lang="en-US" dirty="0" smtClean="0"/>
              <a:t>to</a:t>
            </a:r>
            <a:r>
              <a:rPr lang="tr-TR" dirty="0" smtClean="0"/>
              <a:t> </a:t>
            </a:r>
            <a:r>
              <a:rPr lang="en-US" dirty="0" smtClean="0"/>
              <a:t>Donne </a:t>
            </a:r>
            <a:r>
              <a:rPr lang="en-US" dirty="0"/>
              <a:t>was an experience; it modified this sensibility.”</a:t>
            </a:r>
            <a:endParaRPr lang="tr-TR" dirty="0"/>
          </a:p>
        </p:txBody>
      </p:sp>
    </p:spTree>
    <p:extLst>
      <p:ext uri="{BB962C8B-B14F-4D97-AF65-F5344CB8AC3E}">
        <p14:creationId xmlns:p14="http://schemas.microsoft.com/office/powerpoint/2010/main" val="16084010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251520" y="260648"/>
            <a:ext cx="8640960" cy="6213304"/>
          </a:xfrm>
        </p:spPr>
        <p:txBody>
          <a:bodyPr/>
          <a:lstStyle/>
          <a:p>
            <a:endParaRPr lang="tr-TR" dirty="0" smtClean="0"/>
          </a:p>
          <a:p>
            <a:endParaRPr lang="tr-TR" dirty="0" smtClean="0"/>
          </a:p>
          <a:p>
            <a:r>
              <a:rPr lang="en-US" dirty="0" smtClean="0"/>
              <a:t>Eliot’s </a:t>
            </a:r>
            <a:r>
              <a:rPr lang="en-US" dirty="0"/>
              <a:t>famous phrase “disassociation of sensibility” in this essay was to explain the </a:t>
            </a:r>
            <a:r>
              <a:rPr lang="en-US" dirty="0" smtClean="0"/>
              <a:t>change</a:t>
            </a:r>
            <a:r>
              <a:rPr lang="tr-TR" dirty="0" smtClean="0"/>
              <a:t> </a:t>
            </a:r>
            <a:r>
              <a:rPr lang="en-US" dirty="0" smtClean="0"/>
              <a:t>that </a:t>
            </a:r>
            <a:r>
              <a:rPr lang="en-US" dirty="0"/>
              <a:t>came over English poetry after Donne and Marvell. </a:t>
            </a:r>
            <a:endParaRPr lang="tr-TR" dirty="0" smtClean="0"/>
          </a:p>
          <a:p>
            <a:r>
              <a:rPr lang="en-US" dirty="0" smtClean="0"/>
              <a:t>“</a:t>
            </a:r>
            <a:r>
              <a:rPr lang="en-US" dirty="0"/>
              <a:t>Disassociation of sensibility” is </a:t>
            </a:r>
            <a:r>
              <a:rPr lang="en-US" dirty="0" smtClean="0"/>
              <a:t>the</a:t>
            </a:r>
            <a:r>
              <a:rPr lang="tr-TR" dirty="0" smtClean="0"/>
              <a:t> </a:t>
            </a:r>
            <a:r>
              <a:rPr lang="en-US" dirty="0" smtClean="0"/>
              <a:t>division </a:t>
            </a:r>
            <a:r>
              <a:rPr lang="en-US" dirty="0"/>
              <a:t>of thought and feeling, which according to Eliot is done by Dryden and other </a:t>
            </a:r>
            <a:r>
              <a:rPr lang="en-US" dirty="0" smtClean="0"/>
              <a:t>poets</a:t>
            </a:r>
            <a:r>
              <a:rPr lang="tr-TR" dirty="0" smtClean="0"/>
              <a:t> </a:t>
            </a:r>
            <a:r>
              <a:rPr lang="en-US" dirty="0" smtClean="0"/>
              <a:t>of </a:t>
            </a:r>
            <a:r>
              <a:rPr lang="en-US" dirty="0"/>
              <a:t>the age. </a:t>
            </a:r>
            <a:endParaRPr lang="tr-TR" dirty="0" smtClean="0"/>
          </a:p>
          <a:p>
            <a:r>
              <a:rPr lang="en-US" dirty="0" smtClean="0"/>
              <a:t>They </a:t>
            </a:r>
            <a:r>
              <a:rPr lang="en-US" dirty="0"/>
              <a:t>are responsible for the disassociation. There is a loss of union of thought </a:t>
            </a:r>
            <a:r>
              <a:rPr lang="en-US" dirty="0" smtClean="0"/>
              <a:t>and</a:t>
            </a:r>
            <a:r>
              <a:rPr lang="tr-TR" dirty="0" smtClean="0"/>
              <a:t> </a:t>
            </a:r>
            <a:r>
              <a:rPr lang="en-US" dirty="0" smtClean="0"/>
              <a:t>feeling </a:t>
            </a:r>
            <a:r>
              <a:rPr lang="en-US" dirty="0"/>
              <a:t>whereas in the Metaphysical poetry, there is no separation of thought and </a:t>
            </a:r>
            <a:r>
              <a:rPr lang="en-US" dirty="0" smtClean="0"/>
              <a:t>feeling.</a:t>
            </a:r>
            <a:r>
              <a:rPr lang="tr-TR" dirty="0" smtClean="0"/>
              <a:t> </a:t>
            </a:r>
          </a:p>
          <a:p>
            <a:r>
              <a:rPr lang="en-US" dirty="0" smtClean="0"/>
              <a:t>Chapman’s </a:t>
            </a:r>
            <a:r>
              <a:rPr lang="en-US" dirty="0"/>
              <a:t>work is a creation of thought into feeling while a thought to Donne was </a:t>
            </a:r>
            <a:r>
              <a:rPr lang="en-US" dirty="0" smtClean="0"/>
              <a:t>an</a:t>
            </a:r>
            <a:r>
              <a:rPr lang="tr-TR" dirty="0" smtClean="0"/>
              <a:t> </a:t>
            </a:r>
            <a:r>
              <a:rPr lang="en-US" dirty="0" smtClean="0"/>
              <a:t>experience</a:t>
            </a:r>
            <a:r>
              <a:rPr lang="en-US" dirty="0"/>
              <a:t>, which modifies his sensibility</a:t>
            </a:r>
            <a:endParaRPr lang="tr-TR" dirty="0"/>
          </a:p>
        </p:txBody>
      </p:sp>
    </p:spTree>
    <p:extLst>
      <p:ext uri="{BB962C8B-B14F-4D97-AF65-F5344CB8AC3E}">
        <p14:creationId xmlns:p14="http://schemas.microsoft.com/office/powerpoint/2010/main" val="14387552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476672"/>
            <a:ext cx="8784976" cy="6264696"/>
          </a:xfrm>
        </p:spPr>
        <p:txBody>
          <a:bodyPr>
            <a:normAutofit/>
          </a:bodyPr>
          <a:lstStyle/>
          <a:p>
            <a:endParaRPr lang="tr-TR" dirty="0" smtClean="0"/>
          </a:p>
          <a:p>
            <a:r>
              <a:rPr lang="en-US" dirty="0"/>
              <a:t>T. S Eliot’s essay “The Metaphysical Poets” is an important landmark in the history </a:t>
            </a:r>
            <a:r>
              <a:rPr lang="en-US" dirty="0" smtClean="0"/>
              <a:t>of</a:t>
            </a:r>
            <a:r>
              <a:rPr lang="tr-TR" dirty="0" smtClean="0"/>
              <a:t> </a:t>
            </a:r>
            <a:r>
              <a:rPr lang="en-US" dirty="0" smtClean="0"/>
              <a:t>literary </a:t>
            </a:r>
            <a:r>
              <a:rPr lang="en-US" dirty="0"/>
              <a:t>criticism. </a:t>
            </a:r>
            <a:endParaRPr lang="tr-TR" dirty="0" smtClean="0"/>
          </a:p>
          <a:p>
            <a:r>
              <a:rPr lang="en-US" dirty="0" smtClean="0"/>
              <a:t>It </a:t>
            </a:r>
            <a:r>
              <a:rPr lang="en-US" dirty="0"/>
              <a:t>has bought about revaluation and re-assessment of Donne and </a:t>
            </a:r>
            <a:r>
              <a:rPr lang="en-US" dirty="0" smtClean="0"/>
              <a:t>other</a:t>
            </a:r>
            <a:r>
              <a:rPr lang="tr-TR" dirty="0" smtClean="0"/>
              <a:t> </a:t>
            </a:r>
            <a:r>
              <a:rPr lang="en-US" dirty="0" smtClean="0"/>
              <a:t>Metaphysical </a:t>
            </a:r>
            <a:r>
              <a:rPr lang="en-US" dirty="0"/>
              <a:t>poets, and has caused a revival of interest in these poets, who had </a:t>
            </a:r>
            <a:r>
              <a:rPr lang="en-US" dirty="0" smtClean="0"/>
              <a:t>been</a:t>
            </a:r>
            <a:r>
              <a:rPr lang="tr-TR" dirty="0" smtClean="0"/>
              <a:t> </a:t>
            </a:r>
            <a:r>
              <a:rPr lang="en-US" dirty="0" smtClean="0"/>
              <a:t>neglected </a:t>
            </a:r>
            <a:r>
              <a:rPr lang="en-US" dirty="0"/>
              <a:t>for a considerable time. </a:t>
            </a:r>
            <a:endParaRPr lang="tr-TR" dirty="0" smtClean="0"/>
          </a:p>
          <a:p>
            <a:r>
              <a:rPr lang="en-US" dirty="0" smtClean="0"/>
              <a:t>“</a:t>
            </a:r>
            <a:r>
              <a:rPr lang="en-US" dirty="0"/>
              <a:t>Disassociation of sensibility” and “unification </a:t>
            </a:r>
            <a:r>
              <a:rPr lang="en-US" dirty="0" smtClean="0"/>
              <a:t>of</a:t>
            </a:r>
            <a:r>
              <a:rPr lang="tr-TR" dirty="0" smtClean="0"/>
              <a:t> </a:t>
            </a:r>
            <a:r>
              <a:rPr lang="en-US" dirty="0" smtClean="0"/>
              <a:t>sensibility</a:t>
            </a:r>
            <a:r>
              <a:rPr lang="en-US" dirty="0"/>
              <a:t>” the two phrases occur in this very essay</a:t>
            </a:r>
            <a:r>
              <a:rPr lang="en-US" dirty="0" smtClean="0"/>
              <a:t>.</a:t>
            </a:r>
            <a:endParaRPr lang="tr-TR" dirty="0" smtClean="0"/>
          </a:p>
          <a:p>
            <a:r>
              <a:rPr lang="en-US" dirty="0"/>
              <a:t>The former is used to describe </a:t>
            </a:r>
            <a:r>
              <a:rPr lang="en-US" dirty="0" smtClean="0"/>
              <a:t>the</a:t>
            </a:r>
            <a:r>
              <a:rPr lang="tr-TR" dirty="0" smtClean="0"/>
              <a:t> </a:t>
            </a:r>
            <a:r>
              <a:rPr lang="en-US" dirty="0" smtClean="0"/>
              <a:t>characteristic </a:t>
            </a:r>
            <a:r>
              <a:rPr lang="en-US" dirty="0"/>
              <a:t>fault of later seventeenth century poetry. </a:t>
            </a:r>
            <a:endParaRPr lang="tr-TR" dirty="0" smtClean="0"/>
          </a:p>
          <a:p>
            <a:r>
              <a:rPr lang="en-US" dirty="0" smtClean="0"/>
              <a:t>The </a:t>
            </a:r>
            <a:r>
              <a:rPr lang="en-US" dirty="0"/>
              <a:t>opposite of this </a:t>
            </a:r>
            <a:r>
              <a:rPr lang="en-US" dirty="0" smtClean="0"/>
              <a:t>phrase</a:t>
            </a:r>
            <a:r>
              <a:rPr lang="tr-TR" dirty="0" smtClean="0"/>
              <a:t> </a:t>
            </a:r>
            <a:r>
              <a:rPr lang="en-US" dirty="0" smtClean="0"/>
              <a:t>“unification </a:t>
            </a:r>
            <a:r>
              <a:rPr lang="en-US" dirty="0"/>
              <a:t>of sensibility” means a direct sensuous apprehension of thought, a recreation </a:t>
            </a:r>
            <a:r>
              <a:rPr lang="en-US" dirty="0" smtClean="0"/>
              <a:t>of</a:t>
            </a:r>
            <a:r>
              <a:rPr lang="tr-TR" dirty="0" smtClean="0"/>
              <a:t> </a:t>
            </a:r>
            <a:r>
              <a:rPr lang="en-US" dirty="0" smtClean="0"/>
              <a:t>thought </a:t>
            </a:r>
            <a:r>
              <a:rPr lang="en-US" dirty="0"/>
              <a:t>into </a:t>
            </a:r>
            <a:r>
              <a:rPr lang="en-US" dirty="0" smtClean="0"/>
              <a:t>feelings.</a:t>
            </a:r>
            <a:r>
              <a:rPr lang="tr-TR" dirty="0" smtClean="0"/>
              <a:t> </a:t>
            </a:r>
            <a:r>
              <a:rPr lang="en-US" dirty="0" smtClean="0"/>
              <a:t>Such </a:t>
            </a:r>
            <a:r>
              <a:rPr lang="en-US" dirty="0"/>
              <a:t>fusion of thought and feeling is good for poetry. </a:t>
            </a:r>
            <a:endParaRPr lang="tr-TR" dirty="0" smtClean="0"/>
          </a:p>
          <a:p>
            <a:pPr marL="0" indent="0">
              <a:buNone/>
            </a:pPr>
            <a:endParaRPr lang="tr-TR" dirty="0"/>
          </a:p>
        </p:txBody>
      </p:sp>
    </p:spTree>
    <p:extLst>
      <p:ext uri="{BB962C8B-B14F-4D97-AF65-F5344CB8AC3E}">
        <p14:creationId xmlns:p14="http://schemas.microsoft.com/office/powerpoint/2010/main" val="141141075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16632"/>
            <a:ext cx="8712968" cy="6357320"/>
          </a:xfrm>
        </p:spPr>
        <p:txBody>
          <a:bodyPr/>
          <a:lstStyle/>
          <a:p>
            <a:endParaRPr lang="tr-TR" dirty="0" smtClean="0"/>
          </a:p>
          <a:p>
            <a:r>
              <a:rPr lang="en-US" dirty="0"/>
              <a:t>Bad poetry results when there is “disassociation of sensibility” that is the poets inability to feel </a:t>
            </a:r>
            <a:r>
              <a:rPr lang="en-US" dirty="0" smtClean="0"/>
              <a:t>his</a:t>
            </a:r>
            <a:r>
              <a:rPr lang="tr-TR" dirty="0" smtClean="0"/>
              <a:t> </a:t>
            </a:r>
            <a:r>
              <a:rPr lang="en-US" dirty="0" smtClean="0"/>
              <a:t>thoughts</a:t>
            </a:r>
            <a:r>
              <a:rPr lang="en-US" dirty="0"/>
              <a:t>. </a:t>
            </a:r>
            <a:endParaRPr lang="tr-TR" dirty="0" smtClean="0"/>
          </a:p>
          <a:p>
            <a:r>
              <a:rPr lang="en-US" dirty="0" smtClean="0"/>
              <a:t>A </a:t>
            </a:r>
            <a:r>
              <a:rPr lang="en-US" dirty="0"/>
              <a:t>poet may have best ideas, says Eliot, to communicate but they serve no </a:t>
            </a:r>
            <a:r>
              <a:rPr lang="en-US" dirty="0" smtClean="0"/>
              <a:t>purpose</a:t>
            </a:r>
            <a:r>
              <a:rPr lang="tr-TR" dirty="0" smtClean="0"/>
              <a:t> </a:t>
            </a:r>
            <a:r>
              <a:rPr lang="en-US" dirty="0" smtClean="0"/>
              <a:t>unless </a:t>
            </a:r>
            <a:r>
              <a:rPr lang="en-US" dirty="0"/>
              <a:t>they are expressed as feelings. </a:t>
            </a:r>
            <a:endParaRPr lang="tr-TR" dirty="0" smtClean="0"/>
          </a:p>
          <a:p>
            <a:r>
              <a:rPr lang="en-US" dirty="0" smtClean="0"/>
              <a:t>This </a:t>
            </a:r>
            <a:r>
              <a:rPr lang="en-US" dirty="0"/>
              <a:t>essay has acquired universality because of </a:t>
            </a:r>
            <a:r>
              <a:rPr lang="en-US" dirty="0" smtClean="0"/>
              <a:t>these</a:t>
            </a:r>
            <a:r>
              <a:rPr lang="tr-TR" dirty="0" smtClean="0"/>
              <a:t> </a:t>
            </a:r>
            <a:r>
              <a:rPr lang="en-US" dirty="0" smtClean="0"/>
              <a:t>two </a:t>
            </a:r>
            <a:r>
              <a:rPr lang="en-US" dirty="0"/>
              <a:t>phrases. The fact cannot be denied that Eliot’s essay “The Metaphysical Poets” had </a:t>
            </a:r>
            <a:r>
              <a:rPr lang="en-US" dirty="0" smtClean="0"/>
              <a:t>a</a:t>
            </a:r>
            <a:r>
              <a:rPr lang="tr-TR" dirty="0" smtClean="0"/>
              <a:t> </a:t>
            </a:r>
            <a:r>
              <a:rPr lang="en-US" dirty="0" smtClean="0"/>
              <a:t>strong </a:t>
            </a:r>
            <a:r>
              <a:rPr lang="en-US" dirty="0"/>
              <a:t>influence in reviving an interest in the seventeenth century </a:t>
            </a:r>
            <a:r>
              <a:rPr lang="en-US" dirty="0" smtClean="0"/>
              <a:t>poets</a:t>
            </a:r>
            <a:r>
              <a:rPr lang="tr-TR" dirty="0" smtClean="0"/>
              <a:t>.</a:t>
            </a:r>
          </a:p>
          <a:p>
            <a:endParaRPr lang="tr-TR" dirty="0"/>
          </a:p>
        </p:txBody>
      </p:sp>
    </p:spTree>
    <p:extLst>
      <p:ext uri="{BB962C8B-B14F-4D97-AF65-F5344CB8AC3E}">
        <p14:creationId xmlns:p14="http://schemas.microsoft.com/office/powerpoint/2010/main" val="3478623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23528" y="260648"/>
            <a:ext cx="8640960" cy="6213304"/>
          </a:xfrm>
        </p:spPr>
        <p:txBody>
          <a:bodyPr/>
          <a:lstStyle/>
          <a:p>
            <a:endParaRPr lang="tr-TR" dirty="0" smtClean="0"/>
          </a:p>
          <a:p>
            <a:r>
              <a:rPr lang="tr-TR" dirty="0" err="1" smtClean="0"/>
              <a:t>Scientific</a:t>
            </a:r>
            <a:r>
              <a:rPr lang="tr-TR" dirty="0" smtClean="0"/>
              <a:t> </a:t>
            </a:r>
            <a:r>
              <a:rPr lang="tr-TR" dirty="0" err="1" smtClean="0"/>
              <a:t>improvements</a:t>
            </a:r>
            <a:r>
              <a:rPr lang="tr-TR" dirty="0" smtClean="0"/>
              <a:t> in </a:t>
            </a:r>
            <a:r>
              <a:rPr lang="tr-TR" dirty="0" err="1" smtClean="0"/>
              <a:t>the</a:t>
            </a:r>
            <a:r>
              <a:rPr lang="tr-TR" dirty="0" smtClean="0"/>
              <a:t> </a:t>
            </a:r>
            <a:r>
              <a:rPr lang="tr-TR" dirty="0" err="1" smtClean="0"/>
              <a:t>areas</a:t>
            </a:r>
            <a:r>
              <a:rPr lang="tr-TR" dirty="0" smtClean="0"/>
              <a:t> of </a:t>
            </a:r>
            <a:r>
              <a:rPr lang="tr-TR" dirty="0" err="1" smtClean="0"/>
              <a:t>sub-atomic</a:t>
            </a:r>
            <a:r>
              <a:rPr lang="tr-TR" dirty="0" smtClean="0"/>
              <a:t> </a:t>
            </a:r>
            <a:r>
              <a:rPr lang="tr-TR" dirty="0" err="1" smtClean="0"/>
              <a:t>and</a:t>
            </a:r>
            <a:r>
              <a:rPr lang="tr-TR" dirty="0" smtClean="0"/>
              <a:t> </a:t>
            </a:r>
            <a:r>
              <a:rPr lang="tr-TR" dirty="0" err="1" smtClean="0"/>
              <a:t>astrophysics</a:t>
            </a:r>
            <a:r>
              <a:rPr lang="tr-TR" dirty="0" smtClean="0"/>
              <a:t> </a:t>
            </a:r>
            <a:r>
              <a:rPr lang="tr-TR" dirty="0" err="1" smtClean="0"/>
              <a:t>refuted</a:t>
            </a:r>
            <a:r>
              <a:rPr lang="tr-TR" dirty="0" smtClean="0"/>
              <a:t> </a:t>
            </a:r>
            <a:r>
              <a:rPr lang="tr-TR" dirty="0" err="1" smtClean="0"/>
              <a:t>the</a:t>
            </a:r>
            <a:r>
              <a:rPr lang="tr-TR" dirty="0" smtClean="0"/>
              <a:t> idea of a </a:t>
            </a:r>
            <a:r>
              <a:rPr lang="tr-TR" dirty="0" err="1" smtClean="0"/>
              <a:t>God-ordered</a:t>
            </a:r>
            <a:r>
              <a:rPr lang="tr-TR" dirty="0" smtClean="0"/>
              <a:t> </a:t>
            </a:r>
            <a:r>
              <a:rPr lang="tr-TR" dirty="0" err="1" smtClean="0"/>
              <a:t>universe</a:t>
            </a:r>
            <a:r>
              <a:rPr lang="tr-TR" dirty="0" smtClean="0"/>
              <a:t> </a:t>
            </a:r>
            <a:r>
              <a:rPr lang="tr-TR" dirty="0" err="1" smtClean="0"/>
              <a:t>and</a:t>
            </a:r>
            <a:r>
              <a:rPr lang="tr-TR" dirty="0" smtClean="0"/>
              <a:t> </a:t>
            </a:r>
            <a:r>
              <a:rPr lang="tr-TR" dirty="0" err="1" smtClean="0"/>
              <a:t>proved</a:t>
            </a:r>
            <a:r>
              <a:rPr lang="tr-TR" dirty="0" smtClean="0"/>
              <a:t> </a:t>
            </a:r>
            <a:r>
              <a:rPr lang="tr-TR" dirty="0" err="1" smtClean="0"/>
              <a:t>that</a:t>
            </a:r>
            <a:r>
              <a:rPr lang="tr-TR" dirty="0" smtClean="0"/>
              <a:t> </a:t>
            </a:r>
            <a:r>
              <a:rPr lang="tr-TR" dirty="0" err="1" smtClean="0"/>
              <a:t>beyond</a:t>
            </a:r>
            <a:r>
              <a:rPr lang="tr-TR" dirty="0" smtClean="0"/>
              <a:t> </a:t>
            </a:r>
            <a:r>
              <a:rPr lang="tr-TR" dirty="0" err="1" smtClean="0"/>
              <a:t>the</a:t>
            </a:r>
            <a:r>
              <a:rPr lang="tr-TR" dirty="0" smtClean="0"/>
              <a:t> </a:t>
            </a:r>
            <a:r>
              <a:rPr lang="tr-TR" dirty="0" err="1" smtClean="0"/>
              <a:t>apparently</a:t>
            </a:r>
            <a:r>
              <a:rPr lang="tr-TR" dirty="0" smtClean="0"/>
              <a:t> </a:t>
            </a:r>
            <a:r>
              <a:rPr lang="tr-TR" dirty="0" err="1" smtClean="0"/>
              <a:t>stable</a:t>
            </a:r>
            <a:r>
              <a:rPr lang="tr-TR" dirty="0" smtClean="0"/>
              <a:t> </a:t>
            </a:r>
            <a:r>
              <a:rPr lang="tr-TR" dirty="0" err="1" smtClean="0"/>
              <a:t>and</a:t>
            </a:r>
            <a:r>
              <a:rPr lang="tr-TR" dirty="0" smtClean="0"/>
              <a:t> </a:t>
            </a:r>
            <a:r>
              <a:rPr lang="tr-TR" dirty="0" err="1" smtClean="0"/>
              <a:t>harmonious</a:t>
            </a:r>
            <a:r>
              <a:rPr lang="tr-TR" dirty="0" smtClean="0"/>
              <a:t> </a:t>
            </a:r>
            <a:r>
              <a:rPr lang="tr-TR" dirty="0" err="1" smtClean="0"/>
              <a:t>world</a:t>
            </a:r>
            <a:r>
              <a:rPr lang="tr-TR" dirty="0" smtClean="0"/>
              <a:t> of </a:t>
            </a:r>
            <a:r>
              <a:rPr lang="tr-TR" dirty="0" err="1" smtClean="0"/>
              <a:t>classical</a:t>
            </a:r>
            <a:r>
              <a:rPr lang="tr-TR" dirty="0" smtClean="0"/>
              <a:t> </a:t>
            </a:r>
            <a:r>
              <a:rPr lang="tr-TR" dirty="0" err="1" smtClean="0"/>
              <a:t>physics</a:t>
            </a:r>
            <a:r>
              <a:rPr lang="tr-TR" dirty="0" smtClean="0"/>
              <a:t>, </a:t>
            </a:r>
            <a:r>
              <a:rPr lang="tr-TR" dirty="0" err="1" smtClean="0"/>
              <a:t>which</a:t>
            </a:r>
            <a:r>
              <a:rPr lang="tr-TR" dirty="0" smtClean="0"/>
              <a:t> </a:t>
            </a:r>
            <a:r>
              <a:rPr lang="tr-TR" dirty="0" err="1" smtClean="0"/>
              <a:t>suggested</a:t>
            </a:r>
            <a:r>
              <a:rPr lang="tr-TR" dirty="0" smtClean="0"/>
              <a:t> </a:t>
            </a:r>
            <a:r>
              <a:rPr lang="tr-TR" dirty="0" err="1" smtClean="0"/>
              <a:t>that</a:t>
            </a:r>
            <a:r>
              <a:rPr lang="tr-TR" dirty="0" smtClean="0"/>
              <a:t> </a:t>
            </a:r>
            <a:r>
              <a:rPr lang="tr-TR" dirty="0" err="1" smtClean="0"/>
              <a:t>physical</a:t>
            </a:r>
            <a:r>
              <a:rPr lang="tr-TR" dirty="0" smtClean="0"/>
              <a:t> </a:t>
            </a:r>
            <a:r>
              <a:rPr lang="tr-TR" dirty="0" err="1" smtClean="0"/>
              <a:t>reality</a:t>
            </a:r>
            <a:r>
              <a:rPr lang="tr-TR" dirty="0" smtClean="0"/>
              <a:t> </a:t>
            </a:r>
            <a:r>
              <a:rPr lang="tr-TR" dirty="0" err="1" smtClean="0"/>
              <a:t>was</a:t>
            </a:r>
            <a:r>
              <a:rPr lang="tr-TR" dirty="0" smtClean="0"/>
              <a:t> </a:t>
            </a:r>
            <a:r>
              <a:rPr lang="tr-TR" dirty="0" err="1" smtClean="0"/>
              <a:t>material</a:t>
            </a:r>
            <a:r>
              <a:rPr lang="tr-TR" dirty="0" smtClean="0"/>
              <a:t>, </a:t>
            </a:r>
            <a:r>
              <a:rPr lang="tr-TR" dirty="0" err="1" smtClean="0"/>
              <a:t>composed</a:t>
            </a:r>
            <a:r>
              <a:rPr lang="tr-TR" dirty="0" smtClean="0"/>
              <a:t> of </a:t>
            </a:r>
            <a:r>
              <a:rPr lang="tr-TR" dirty="0" err="1" smtClean="0"/>
              <a:t>irreducible</a:t>
            </a:r>
            <a:r>
              <a:rPr lang="tr-TR" dirty="0" smtClean="0"/>
              <a:t> </a:t>
            </a:r>
            <a:r>
              <a:rPr lang="tr-TR" dirty="0" err="1" smtClean="0"/>
              <a:t>particles</a:t>
            </a:r>
            <a:r>
              <a:rPr lang="tr-TR" dirty="0" smtClean="0"/>
              <a:t> (</a:t>
            </a:r>
            <a:r>
              <a:rPr lang="tr-TR" dirty="0" err="1" smtClean="0"/>
              <a:t>atoms</a:t>
            </a:r>
            <a:r>
              <a:rPr lang="tr-TR" dirty="0" smtClean="0"/>
              <a:t>) </a:t>
            </a:r>
            <a:r>
              <a:rPr lang="tr-TR" dirty="0" err="1" smtClean="0"/>
              <a:t>that</a:t>
            </a:r>
            <a:r>
              <a:rPr lang="tr-TR" dirty="0" smtClean="0"/>
              <a:t> </a:t>
            </a:r>
            <a:r>
              <a:rPr lang="tr-TR" dirty="0" err="1" smtClean="0"/>
              <a:t>are</a:t>
            </a:r>
            <a:r>
              <a:rPr lang="tr-TR" dirty="0" smtClean="0"/>
              <a:t> in a </a:t>
            </a:r>
            <a:r>
              <a:rPr lang="tr-TR" dirty="0" err="1" smtClean="0"/>
              <a:t>state</a:t>
            </a:r>
            <a:r>
              <a:rPr lang="tr-TR" dirty="0" smtClean="0"/>
              <a:t> of </a:t>
            </a:r>
            <a:r>
              <a:rPr lang="tr-TR" dirty="0" err="1" smtClean="0"/>
              <a:t>harmony</a:t>
            </a:r>
            <a:r>
              <a:rPr lang="tr-TR" dirty="0" smtClean="0"/>
              <a:t> </a:t>
            </a:r>
            <a:r>
              <a:rPr lang="tr-TR" dirty="0" err="1" smtClean="0"/>
              <a:t>working</a:t>
            </a:r>
            <a:r>
              <a:rPr lang="tr-TR" dirty="0" smtClean="0"/>
              <a:t> </a:t>
            </a:r>
            <a:r>
              <a:rPr lang="tr-TR" dirty="0" err="1" smtClean="0"/>
              <a:t>according</a:t>
            </a:r>
            <a:r>
              <a:rPr lang="tr-TR" dirty="0" smtClean="0"/>
              <a:t> </a:t>
            </a:r>
            <a:r>
              <a:rPr lang="tr-TR" dirty="0" err="1" smtClean="0"/>
              <a:t>to</a:t>
            </a:r>
            <a:r>
              <a:rPr lang="tr-TR" dirty="0" smtClean="0"/>
              <a:t> </a:t>
            </a:r>
            <a:r>
              <a:rPr lang="tr-TR" dirty="0" err="1" smtClean="0"/>
              <a:t>the</a:t>
            </a:r>
            <a:r>
              <a:rPr lang="tr-TR" dirty="0" smtClean="0"/>
              <a:t> </a:t>
            </a:r>
            <a:r>
              <a:rPr lang="tr-TR" dirty="0" err="1" smtClean="0"/>
              <a:t>mechanical</a:t>
            </a:r>
            <a:r>
              <a:rPr lang="tr-TR" dirty="0" smtClean="0"/>
              <a:t> </a:t>
            </a:r>
            <a:r>
              <a:rPr lang="tr-TR" dirty="0" err="1" smtClean="0"/>
              <a:t>principles</a:t>
            </a:r>
            <a:r>
              <a:rPr lang="tr-TR" dirty="0" smtClean="0"/>
              <a:t> of </a:t>
            </a:r>
            <a:r>
              <a:rPr lang="tr-TR" dirty="0" err="1" smtClean="0"/>
              <a:t>causality</a:t>
            </a:r>
            <a:r>
              <a:rPr lang="tr-TR" dirty="0" smtClean="0"/>
              <a:t>, </a:t>
            </a:r>
            <a:r>
              <a:rPr lang="tr-TR" dirty="0" err="1" smtClean="0"/>
              <a:t>there</a:t>
            </a:r>
            <a:r>
              <a:rPr lang="tr-TR" dirty="0" smtClean="0"/>
              <a:t> </a:t>
            </a:r>
            <a:r>
              <a:rPr lang="tr-TR" dirty="0" err="1" smtClean="0"/>
              <a:t>lay</a:t>
            </a:r>
            <a:r>
              <a:rPr lang="tr-TR" dirty="0" smtClean="0"/>
              <a:t> a meta-</a:t>
            </a:r>
            <a:r>
              <a:rPr lang="tr-TR" dirty="0" err="1" smtClean="0"/>
              <a:t>world</a:t>
            </a:r>
            <a:r>
              <a:rPr lang="tr-TR" dirty="0" smtClean="0"/>
              <a:t>. </a:t>
            </a:r>
          </a:p>
          <a:p>
            <a:r>
              <a:rPr lang="tr-TR" dirty="0" smtClean="0"/>
              <a:t>Modern </a:t>
            </a:r>
            <a:r>
              <a:rPr lang="tr-TR" dirty="0" err="1" smtClean="0"/>
              <a:t>physics</a:t>
            </a:r>
            <a:r>
              <a:rPr lang="tr-TR" dirty="0" smtClean="0"/>
              <a:t> </a:t>
            </a:r>
            <a:r>
              <a:rPr lang="tr-TR" dirty="0" err="1" smtClean="0"/>
              <a:t>suggested</a:t>
            </a:r>
            <a:r>
              <a:rPr lang="tr-TR" dirty="0" smtClean="0"/>
              <a:t> </a:t>
            </a:r>
            <a:r>
              <a:rPr lang="tr-TR" dirty="0" err="1" smtClean="0"/>
              <a:t>that</a:t>
            </a:r>
            <a:r>
              <a:rPr lang="tr-TR" dirty="0" smtClean="0"/>
              <a:t> </a:t>
            </a:r>
            <a:r>
              <a:rPr lang="tr-TR" dirty="0" err="1" smtClean="0"/>
              <a:t>this</a:t>
            </a:r>
            <a:r>
              <a:rPr lang="tr-TR" dirty="0" smtClean="0"/>
              <a:t> ‘meta-</a:t>
            </a:r>
            <a:r>
              <a:rPr lang="tr-TR" dirty="0" err="1" smtClean="0"/>
              <a:t>world</a:t>
            </a:r>
            <a:r>
              <a:rPr lang="tr-TR" dirty="0" smtClean="0"/>
              <a:t>’ </a:t>
            </a:r>
            <a:r>
              <a:rPr lang="tr-TR" dirty="0" err="1" smtClean="0"/>
              <a:t>was</a:t>
            </a:r>
            <a:r>
              <a:rPr lang="tr-TR" dirty="0" smtClean="0"/>
              <a:t> </a:t>
            </a:r>
            <a:r>
              <a:rPr lang="tr-TR" dirty="0" err="1" smtClean="0"/>
              <a:t>composed</a:t>
            </a:r>
            <a:r>
              <a:rPr lang="tr-TR" dirty="0" smtClean="0"/>
              <a:t> of </a:t>
            </a:r>
            <a:r>
              <a:rPr lang="tr-TR" dirty="0" err="1" smtClean="0"/>
              <a:t>decentred</a:t>
            </a:r>
            <a:r>
              <a:rPr lang="tr-TR" dirty="0" smtClean="0"/>
              <a:t>, </a:t>
            </a:r>
            <a:r>
              <a:rPr lang="tr-TR" dirty="0" err="1" smtClean="0"/>
              <a:t>multi-dimensionally</a:t>
            </a:r>
            <a:r>
              <a:rPr lang="tr-TR" dirty="0" smtClean="0"/>
              <a:t> </a:t>
            </a:r>
            <a:r>
              <a:rPr lang="tr-TR" dirty="0" err="1" smtClean="0"/>
              <a:t>fluctuating</a:t>
            </a:r>
            <a:r>
              <a:rPr lang="tr-TR" dirty="0" smtClean="0"/>
              <a:t> </a:t>
            </a:r>
            <a:r>
              <a:rPr lang="tr-TR" dirty="0" err="1" smtClean="0"/>
              <a:t>energies</a:t>
            </a:r>
            <a:r>
              <a:rPr lang="tr-TR" dirty="0" smtClean="0"/>
              <a:t>. </a:t>
            </a:r>
          </a:p>
          <a:p>
            <a:r>
              <a:rPr lang="tr-TR" dirty="0" smtClean="0"/>
              <a:t>As a </a:t>
            </a:r>
            <a:r>
              <a:rPr lang="tr-TR" dirty="0" err="1" smtClean="0"/>
              <a:t>result</a:t>
            </a:r>
            <a:r>
              <a:rPr lang="tr-TR" dirty="0" smtClean="0"/>
              <a:t> of </a:t>
            </a:r>
            <a:r>
              <a:rPr lang="tr-TR" dirty="0" err="1" smtClean="0"/>
              <a:t>these</a:t>
            </a:r>
            <a:r>
              <a:rPr lang="tr-TR" dirty="0" smtClean="0"/>
              <a:t> </a:t>
            </a:r>
            <a:r>
              <a:rPr lang="tr-TR" dirty="0" err="1" smtClean="0"/>
              <a:t>impacts</a:t>
            </a:r>
            <a:r>
              <a:rPr lang="tr-TR" dirty="0" smtClean="0"/>
              <a:t>, </a:t>
            </a:r>
            <a:r>
              <a:rPr lang="tr-TR" dirty="0" err="1" smtClean="0"/>
              <a:t>people</a:t>
            </a:r>
            <a:r>
              <a:rPr lang="tr-TR" dirty="0" smtClean="0"/>
              <a:t> </a:t>
            </a:r>
            <a:r>
              <a:rPr lang="tr-TR" dirty="0" err="1" smtClean="0"/>
              <a:t>started</a:t>
            </a:r>
            <a:r>
              <a:rPr lang="tr-TR" dirty="0" smtClean="0"/>
              <a:t> </a:t>
            </a:r>
            <a:r>
              <a:rPr lang="tr-TR" dirty="0" err="1" smtClean="0"/>
              <a:t>to</a:t>
            </a:r>
            <a:r>
              <a:rPr lang="tr-TR" dirty="0" smtClean="0"/>
              <a:t> </a:t>
            </a:r>
            <a:r>
              <a:rPr lang="tr-TR" dirty="0" err="1" smtClean="0"/>
              <a:t>believe</a:t>
            </a:r>
            <a:r>
              <a:rPr lang="tr-TR" dirty="0" smtClean="0"/>
              <a:t> in </a:t>
            </a:r>
            <a:r>
              <a:rPr lang="tr-TR" dirty="0" err="1" smtClean="0"/>
              <a:t>disbelief</a:t>
            </a:r>
            <a:r>
              <a:rPr lang="tr-TR" dirty="0" smtClean="0"/>
              <a:t>. </a:t>
            </a:r>
            <a:r>
              <a:rPr lang="tr-TR" dirty="0" err="1" smtClean="0"/>
              <a:t>In</a:t>
            </a:r>
            <a:r>
              <a:rPr lang="tr-TR" dirty="0" smtClean="0"/>
              <a:t> </a:t>
            </a:r>
            <a:r>
              <a:rPr lang="tr-TR" dirty="0" err="1" smtClean="0"/>
              <a:t>other</a:t>
            </a:r>
            <a:r>
              <a:rPr lang="tr-TR" dirty="0" smtClean="0"/>
              <a:t> </a:t>
            </a:r>
            <a:r>
              <a:rPr lang="tr-TR" dirty="0" err="1" smtClean="0"/>
              <a:t>words</a:t>
            </a:r>
            <a:r>
              <a:rPr lang="tr-TR" dirty="0" smtClean="0"/>
              <a:t>, </a:t>
            </a:r>
            <a:r>
              <a:rPr lang="tr-TR" dirty="0" err="1" smtClean="0"/>
              <a:t>people</a:t>
            </a:r>
            <a:r>
              <a:rPr lang="tr-TR" dirty="0" smtClean="0"/>
              <a:t> </a:t>
            </a:r>
            <a:r>
              <a:rPr lang="tr-TR" dirty="0" err="1" smtClean="0"/>
              <a:t>lost</a:t>
            </a:r>
            <a:r>
              <a:rPr lang="tr-TR" dirty="0" smtClean="0"/>
              <a:t> </a:t>
            </a:r>
            <a:r>
              <a:rPr lang="tr-TR" dirty="0" err="1" smtClean="0"/>
              <a:t>faith</a:t>
            </a:r>
            <a:r>
              <a:rPr lang="tr-TR" dirty="0" smtClean="0"/>
              <a:t> in </a:t>
            </a:r>
            <a:r>
              <a:rPr lang="tr-TR" dirty="0" err="1" smtClean="0"/>
              <a:t>such</a:t>
            </a:r>
            <a:r>
              <a:rPr lang="tr-TR" dirty="0" smtClean="0"/>
              <a:t> </a:t>
            </a:r>
            <a:r>
              <a:rPr lang="tr-TR" dirty="0" err="1" smtClean="0"/>
              <a:t>values</a:t>
            </a:r>
            <a:r>
              <a:rPr lang="tr-TR" dirty="0" smtClean="0"/>
              <a:t> as </a:t>
            </a:r>
            <a:r>
              <a:rPr lang="tr-TR" dirty="0" err="1" smtClean="0"/>
              <a:t>heroism</a:t>
            </a:r>
            <a:r>
              <a:rPr lang="tr-TR" dirty="0" smtClean="0"/>
              <a:t>, </a:t>
            </a:r>
            <a:r>
              <a:rPr lang="tr-TR" dirty="0" err="1" smtClean="0"/>
              <a:t>religion</a:t>
            </a:r>
            <a:r>
              <a:rPr lang="tr-TR" dirty="0" smtClean="0"/>
              <a:t>, </a:t>
            </a:r>
            <a:r>
              <a:rPr lang="tr-TR" dirty="0" err="1" smtClean="0"/>
              <a:t>reality</a:t>
            </a:r>
            <a:r>
              <a:rPr lang="tr-TR" dirty="0" smtClean="0"/>
              <a:t>, </a:t>
            </a:r>
            <a:r>
              <a:rPr lang="tr-TR" dirty="0" err="1" smtClean="0"/>
              <a:t>social</a:t>
            </a:r>
            <a:r>
              <a:rPr lang="tr-TR" dirty="0" smtClean="0"/>
              <a:t> </a:t>
            </a:r>
            <a:r>
              <a:rPr lang="tr-TR" dirty="0" err="1" smtClean="0"/>
              <a:t>traditions</a:t>
            </a:r>
            <a:r>
              <a:rPr lang="tr-TR" dirty="0" smtClean="0"/>
              <a:t>, </a:t>
            </a:r>
            <a:r>
              <a:rPr lang="tr-TR" dirty="0" err="1" smtClean="0"/>
              <a:t>ethical</a:t>
            </a:r>
            <a:r>
              <a:rPr lang="tr-TR" dirty="0" smtClean="0"/>
              <a:t> </a:t>
            </a:r>
            <a:r>
              <a:rPr lang="tr-TR" dirty="0" err="1" smtClean="0"/>
              <a:t>norms</a:t>
            </a:r>
            <a:r>
              <a:rPr lang="tr-TR" dirty="0" smtClean="0"/>
              <a:t>, </a:t>
            </a:r>
            <a:r>
              <a:rPr lang="tr-TR" dirty="0" err="1" smtClean="0"/>
              <a:t>manners</a:t>
            </a:r>
            <a:r>
              <a:rPr lang="tr-TR" dirty="0" smtClean="0"/>
              <a:t>. </a:t>
            </a:r>
          </a:p>
          <a:p>
            <a:pPr marL="0" indent="0">
              <a:buNone/>
            </a:pPr>
            <a:endParaRPr lang="tr-TR" dirty="0" smtClean="0"/>
          </a:p>
          <a:p>
            <a:endParaRPr lang="tr-TR" dirty="0"/>
          </a:p>
        </p:txBody>
      </p:sp>
    </p:spTree>
    <p:extLst>
      <p:ext uri="{BB962C8B-B14F-4D97-AF65-F5344CB8AC3E}">
        <p14:creationId xmlns:p14="http://schemas.microsoft.com/office/powerpoint/2010/main" val="610672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476672"/>
            <a:ext cx="7467600" cy="5997280"/>
          </a:xfrm>
        </p:spPr>
        <p:txBody>
          <a:bodyPr/>
          <a:lstStyle/>
          <a:p>
            <a:endParaRPr lang="tr-TR" dirty="0" smtClean="0"/>
          </a:p>
          <a:p>
            <a:r>
              <a:rPr lang="tr-TR" dirty="0" err="1" smtClean="0"/>
              <a:t>The</a:t>
            </a:r>
            <a:r>
              <a:rPr lang="tr-TR" dirty="0" smtClean="0"/>
              <a:t> modern </a:t>
            </a:r>
            <a:r>
              <a:rPr lang="tr-TR" dirty="0" err="1" smtClean="0"/>
              <a:t>concept</a:t>
            </a:r>
            <a:r>
              <a:rPr lang="tr-TR" dirty="0" smtClean="0"/>
              <a:t> of </a:t>
            </a:r>
            <a:r>
              <a:rPr lang="tr-TR" dirty="0" err="1" smtClean="0">
                <a:solidFill>
                  <a:srgbClr val="FF0000"/>
                </a:solidFill>
              </a:rPr>
              <a:t>history</a:t>
            </a:r>
            <a:r>
              <a:rPr lang="tr-TR" dirty="0" smtClean="0">
                <a:solidFill>
                  <a:srgbClr val="FF0000"/>
                </a:solidFill>
              </a:rPr>
              <a:t> </a:t>
            </a:r>
            <a:r>
              <a:rPr lang="tr-TR" dirty="0" err="1" smtClean="0">
                <a:solidFill>
                  <a:srgbClr val="FF0000"/>
                </a:solidFill>
              </a:rPr>
              <a:t>and</a:t>
            </a:r>
            <a:r>
              <a:rPr lang="tr-TR" dirty="0" smtClean="0">
                <a:solidFill>
                  <a:srgbClr val="FF0000"/>
                </a:solidFill>
              </a:rPr>
              <a:t> time </a:t>
            </a:r>
            <a:r>
              <a:rPr lang="tr-TR" dirty="0" err="1" smtClean="0"/>
              <a:t>moved</a:t>
            </a:r>
            <a:r>
              <a:rPr lang="tr-TR" dirty="0" smtClean="0"/>
              <a:t> </a:t>
            </a:r>
            <a:r>
              <a:rPr lang="tr-TR" dirty="0" err="1" smtClean="0"/>
              <a:t>away</a:t>
            </a:r>
            <a:r>
              <a:rPr lang="tr-TR" dirty="0" smtClean="0"/>
              <a:t> </a:t>
            </a:r>
            <a:r>
              <a:rPr lang="tr-TR" dirty="0" err="1" smtClean="0"/>
              <a:t>from</a:t>
            </a:r>
            <a:r>
              <a:rPr lang="tr-TR" dirty="0" smtClean="0"/>
              <a:t> a </a:t>
            </a:r>
            <a:r>
              <a:rPr lang="tr-TR" dirty="0" err="1" smtClean="0"/>
              <a:t>progress</a:t>
            </a:r>
            <a:r>
              <a:rPr lang="tr-TR" dirty="0" smtClean="0"/>
              <a:t> in a </a:t>
            </a:r>
            <a:r>
              <a:rPr lang="tr-TR" dirty="0" err="1" smtClean="0"/>
              <a:t>linear</a:t>
            </a:r>
            <a:r>
              <a:rPr lang="tr-TR" dirty="0" smtClean="0"/>
              <a:t> </a:t>
            </a:r>
            <a:r>
              <a:rPr lang="tr-TR" dirty="0" err="1" smtClean="0"/>
              <a:t>manner</a:t>
            </a:r>
            <a:r>
              <a:rPr lang="tr-TR" dirty="0" smtClean="0"/>
              <a:t> </a:t>
            </a:r>
            <a:r>
              <a:rPr lang="tr-TR" dirty="0" err="1" smtClean="0"/>
              <a:t>to</a:t>
            </a:r>
            <a:r>
              <a:rPr lang="tr-TR" dirty="0" smtClean="0"/>
              <a:t> </a:t>
            </a:r>
            <a:r>
              <a:rPr lang="tr-TR" dirty="0" err="1" smtClean="0"/>
              <a:t>the</a:t>
            </a:r>
            <a:r>
              <a:rPr lang="tr-TR" dirty="0" smtClean="0"/>
              <a:t> </a:t>
            </a:r>
            <a:r>
              <a:rPr lang="tr-TR" dirty="0" err="1" smtClean="0"/>
              <a:t>modernist</a:t>
            </a:r>
            <a:r>
              <a:rPr lang="tr-TR" dirty="0" smtClean="0"/>
              <a:t> </a:t>
            </a:r>
            <a:r>
              <a:rPr lang="tr-TR" dirty="0" err="1" smtClean="0"/>
              <a:t>concept</a:t>
            </a:r>
            <a:r>
              <a:rPr lang="tr-TR" dirty="0" smtClean="0"/>
              <a:t> of time as </a:t>
            </a:r>
            <a:r>
              <a:rPr lang="tr-TR" dirty="0" err="1" smtClean="0"/>
              <a:t>flux</a:t>
            </a:r>
            <a:r>
              <a:rPr lang="tr-TR" dirty="0" smtClean="0"/>
              <a:t>, </a:t>
            </a:r>
            <a:r>
              <a:rPr lang="tr-TR" dirty="0" err="1" smtClean="0"/>
              <a:t>decentred</a:t>
            </a:r>
            <a:r>
              <a:rPr lang="tr-TR" dirty="0" smtClean="0"/>
              <a:t>, </a:t>
            </a:r>
            <a:r>
              <a:rPr lang="tr-TR" dirty="0" err="1" smtClean="0"/>
              <a:t>elastic</a:t>
            </a:r>
            <a:r>
              <a:rPr lang="tr-TR" dirty="0" smtClean="0"/>
              <a:t> </a:t>
            </a:r>
            <a:r>
              <a:rPr lang="tr-TR" dirty="0" err="1" smtClean="0"/>
              <a:t>and</a:t>
            </a:r>
            <a:r>
              <a:rPr lang="tr-TR" dirty="0" smtClean="0"/>
              <a:t> </a:t>
            </a:r>
            <a:r>
              <a:rPr lang="tr-TR" dirty="0" err="1" smtClean="0"/>
              <a:t>multi-dimensional</a:t>
            </a:r>
            <a:r>
              <a:rPr lang="tr-TR" dirty="0" smtClean="0"/>
              <a:t>.</a:t>
            </a:r>
          </a:p>
          <a:p>
            <a:endParaRPr lang="tr-TR" dirty="0" smtClean="0"/>
          </a:p>
          <a:p>
            <a:r>
              <a:rPr lang="tr-TR" dirty="0" smtClean="0">
                <a:solidFill>
                  <a:srgbClr val="FF0000"/>
                </a:solidFill>
              </a:rPr>
              <a:t>Time</a:t>
            </a:r>
            <a:r>
              <a:rPr lang="tr-TR" dirty="0" smtClean="0"/>
              <a:t> </a:t>
            </a:r>
            <a:r>
              <a:rPr lang="tr-TR" dirty="0" err="1" smtClean="0"/>
              <a:t>was</a:t>
            </a:r>
            <a:r>
              <a:rPr lang="tr-TR" dirty="0" smtClean="0"/>
              <a:t> </a:t>
            </a:r>
            <a:r>
              <a:rPr lang="tr-TR" dirty="0" err="1" smtClean="0"/>
              <a:t>no</a:t>
            </a:r>
            <a:r>
              <a:rPr lang="tr-TR" dirty="0" smtClean="0"/>
              <a:t> </a:t>
            </a:r>
            <a:r>
              <a:rPr lang="tr-TR" dirty="0" err="1" smtClean="0"/>
              <a:t>longer</a:t>
            </a:r>
            <a:r>
              <a:rPr lang="tr-TR" dirty="0" smtClean="0"/>
              <a:t> a </a:t>
            </a:r>
            <a:r>
              <a:rPr lang="tr-TR" dirty="0" err="1" smtClean="0"/>
              <a:t>regular</a:t>
            </a:r>
            <a:r>
              <a:rPr lang="tr-TR" dirty="0" smtClean="0"/>
              <a:t> </a:t>
            </a:r>
            <a:r>
              <a:rPr lang="tr-TR" dirty="0" err="1" smtClean="0"/>
              <a:t>and</a:t>
            </a:r>
            <a:r>
              <a:rPr lang="tr-TR" dirty="0" smtClean="0"/>
              <a:t> </a:t>
            </a:r>
            <a:r>
              <a:rPr lang="tr-TR" dirty="0" err="1" smtClean="0"/>
              <a:t>common</a:t>
            </a:r>
            <a:r>
              <a:rPr lang="tr-TR" dirty="0" smtClean="0"/>
              <a:t> sense </a:t>
            </a:r>
            <a:r>
              <a:rPr lang="tr-TR" dirty="0" err="1" smtClean="0"/>
              <a:t>process</a:t>
            </a:r>
            <a:r>
              <a:rPr lang="tr-TR" dirty="0" smtClean="0"/>
              <a:t> </a:t>
            </a:r>
            <a:r>
              <a:rPr lang="tr-TR" dirty="0" err="1" smtClean="0"/>
              <a:t>which</a:t>
            </a:r>
            <a:r>
              <a:rPr lang="tr-TR" dirty="0" smtClean="0"/>
              <a:t> </a:t>
            </a:r>
            <a:r>
              <a:rPr lang="tr-TR" dirty="0" err="1" smtClean="0"/>
              <a:t>involved</a:t>
            </a:r>
            <a:r>
              <a:rPr lang="tr-TR" dirty="0" smtClean="0"/>
              <a:t> </a:t>
            </a:r>
            <a:r>
              <a:rPr lang="tr-TR" dirty="0" err="1" smtClean="0"/>
              <a:t>past</a:t>
            </a:r>
            <a:r>
              <a:rPr lang="tr-TR" dirty="0" smtClean="0"/>
              <a:t>, </a:t>
            </a:r>
            <a:r>
              <a:rPr lang="tr-TR" dirty="0" err="1" smtClean="0"/>
              <a:t>present</a:t>
            </a:r>
            <a:r>
              <a:rPr lang="tr-TR" dirty="0" smtClean="0"/>
              <a:t> </a:t>
            </a:r>
            <a:r>
              <a:rPr lang="tr-TR" dirty="0" err="1" smtClean="0"/>
              <a:t>and</a:t>
            </a:r>
            <a:r>
              <a:rPr lang="tr-TR" dirty="0" smtClean="0"/>
              <a:t> </a:t>
            </a:r>
            <a:r>
              <a:rPr lang="tr-TR" dirty="0" err="1" smtClean="0"/>
              <a:t>future</a:t>
            </a:r>
            <a:r>
              <a:rPr lang="tr-TR" dirty="0" smtClean="0"/>
              <a:t>, but it </a:t>
            </a:r>
            <a:r>
              <a:rPr lang="tr-TR" dirty="0" err="1" smtClean="0"/>
              <a:t>was</a:t>
            </a:r>
            <a:r>
              <a:rPr lang="tr-TR" dirty="0" smtClean="0"/>
              <a:t> a </a:t>
            </a:r>
            <a:r>
              <a:rPr lang="tr-TR" dirty="0" err="1" smtClean="0"/>
              <a:t>kind</a:t>
            </a:r>
            <a:r>
              <a:rPr lang="tr-TR" dirty="0" smtClean="0"/>
              <a:t> of of </a:t>
            </a:r>
            <a:r>
              <a:rPr lang="tr-TR" dirty="0" err="1" smtClean="0"/>
              <a:t>simultaneity</a:t>
            </a:r>
            <a:r>
              <a:rPr lang="tr-TR" dirty="0" smtClean="0"/>
              <a:t> in </a:t>
            </a:r>
            <a:r>
              <a:rPr lang="tr-TR" dirty="0" err="1" smtClean="0"/>
              <a:t>which</a:t>
            </a:r>
            <a:r>
              <a:rPr lang="tr-TR" dirty="0" smtClean="0"/>
              <a:t> </a:t>
            </a:r>
            <a:r>
              <a:rPr lang="tr-TR" dirty="0" err="1" smtClean="0"/>
              <a:t>past</a:t>
            </a:r>
            <a:r>
              <a:rPr lang="tr-TR" dirty="0" smtClean="0"/>
              <a:t>, </a:t>
            </a:r>
            <a:r>
              <a:rPr lang="tr-TR" dirty="0" err="1" smtClean="0"/>
              <a:t>present</a:t>
            </a:r>
            <a:r>
              <a:rPr lang="tr-TR" dirty="0" smtClean="0"/>
              <a:t> </a:t>
            </a:r>
            <a:r>
              <a:rPr lang="tr-TR" dirty="0" err="1" smtClean="0"/>
              <a:t>and</a:t>
            </a:r>
            <a:r>
              <a:rPr lang="tr-TR" dirty="0" smtClean="0"/>
              <a:t> </a:t>
            </a:r>
            <a:r>
              <a:rPr lang="tr-TR" dirty="0" err="1" smtClean="0"/>
              <a:t>future</a:t>
            </a:r>
            <a:r>
              <a:rPr lang="tr-TR" dirty="0" smtClean="0"/>
              <a:t> </a:t>
            </a:r>
            <a:r>
              <a:rPr lang="tr-TR" dirty="0" err="1" smtClean="0"/>
              <a:t>merged</a:t>
            </a:r>
            <a:r>
              <a:rPr lang="tr-TR" dirty="0" smtClean="0"/>
              <a:t> </a:t>
            </a:r>
            <a:r>
              <a:rPr lang="tr-TR" dirty="0" err="1" smtClean="0"/>
              <a:t>into</a:t>
            </a:r>
            <a:r>
              <a:rPr lang="tr-TR" dirty="0" smtClean="0"/>
              <a:t> </a:t>
            </a:r>
            <a:r>
              <a:rPr lang="tr-TR" dirty="0" err="1" smtClean="0"/>
              <a:t>each</a:t>
            </a:r>
            <a:r>
              <a:rPr lang="tr-TR" dirty="0" smtClean="0"/>
              <a:t> </a:t>
            </a:r>
            <a:r>
              <a:rPr lang="tr-TR" dirty="0" err="1" smtClean="0"/>
              <a:t>other</a:t>
            </a:r>
            <a:r>
              <a:rPr lang="tr-TR" dirty="0" smtClean="0"/>
              <a:t>. </a:t>
            </a:r>
            <a:endParaRPr lang="tr-TR" dirty="0"/>
          </a:p>
          <a:p>
            <a:pPr marL="0" indent="0">
              <a:buNone/>
            </a:pPr>
            <a:endParaRPr lang="tr-TR" dirty="0" smtClean="0"/>
          </a:p>
          <a:p>
            <a:endParaRPr lang="tr-TR" dirty="0"/>
          </a:p>
          <a:p>
            <a:endParaRPr lang="tr-TR" dirty="0"/>
          </a:p>
        </p:txBody>
      </p:sp>
    </p:spTree>
    <p:extLst>
      <p:ext uri="{BB962C8B-B14F-4D97-AF65-F5344CB8AC3E}">
        <p14:creationId xmlns:p14="http://schemas.microsoft.com/office/powerpoint/2010/main" val="1126693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MODERNIST LITERATURE, POETRY</a:t>
            </a:r>
            <a:endParaRPr lang="tr-TR" dirty="0"/>
          </a:p>
        </p:txBody>
      </p:sp>
      <p:sp>
        <p:nvSpPr>
          <p:cNvPr id="3" name="İçerik Yer Tutucusu 2"/>
          <p:cNvSpPr>
            <a:spLocks noGrp="1"/>
          </p:cNvSpPr>
          <p:nvPr>
            <p:ph sz="quarter" idx="1"/>
          </p:nvPr>
        </p:nvSpPr>
        <p:spPr/>
        <p:txBody>
          <a:bodyPr>
            <a:normAutofit fontScale="92500" lnSpcReduction="10000"/>
          </a:bodyPr>
          <a:lstStyle/>
          <a:p>
            <a:r>
              <a:rPr lang="en-US" dirty="0"/>
              <a:t>Modernist poetry is characterized by themes of disillusionment, fragmentation and alienation from society. </a:t>
            </a:r>
            <a:endParaRPr lang="tr-TR" dirty="0" smtClean="0"/>
          </a:p>
          <a:p>
            <a:r>
              <a:rPr lang="en-US" dirty="0" smtClean="0"/>
              <a:t>These </a:t>
            </a:r>
            <a:r>
              <a:rPr lang="en-US" dirty="0"/>
              <a:t>characteristics are widely believed to be feelings brought on by the Industrial Revolution and the many social, political and economic changes that accompanied it. </a:t>
            </a:r>
            <a:endParaRPr lang="tr-TR" dirty="0" smtClean="0"/>
          </a:p>
          <a:p>
            <a:r>
              <a:rPr lang="en-US" dirty="0" smtClean="0"/>
              <a:t>This </a:t>
            </a:r>
            <a:r>
              <a:rPr lang="en-US" dirty="0"/>
              <a:t>multinational cultural movement began in the late 19th century and maintained its prevalence in art throughout World War I and the immediately subsequent years. </a:t>
            </a:r>
            <a:endParaRPr lang="tr-TR" dirty="0" smtClean="0"/>
          </a:p>
          <a:p>
            <a:r>
              <a:rPr lang="en-US" dirty="0" smtClean="0"/>
              <a:t>Many </a:t>
            </a:r>
            <a:r>
              <a:rPr lang="en-US" dirty="0"/>
              <a:t>modernist poems have speakers that seem to be struggling with their own definition of self and placement in society.</a:t>
            </a:r>
            <a:endParaRPr lang="tr-TR" dirty="0"/>
          </a:p>
        </p:txBody>
      </p:sp>
    </p:spTree>
    <p:extLst>
      <p:ext uri="{BB962C8B-B14F-4D97-AF65-F5344CB8AC3E}">
        <p14:creationId xmlns:p14="http://schemas.microsoft.com/office/powerpoint/2010/main" val="3945937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332656"/>
            <a:ext cx="8712968" cy="6141296"/>
          </a:xfrm>
        </p:spPr>
        <p:txBody>
          <a:bodyPr>
            <a:normAutofit lnSpcReduction="10000"/>
          </a:bodyPr>
          <a:lstStyle/>
          <a:p>
            <a:r>
              <a:rPr lang="en-US" dirty="0"/>
              <a:t>The rapid rise of cities in the late 19th century was brought on by the shift from a largely agricultural economy to a largely industrial one. </a:t>
            </a:r>
            <a:endParaRPr lang="tr-TR" dirty="0" smtClean="0"/>
          </a:p>
          <a:p>
            <a:r>
              <a:rPr lang="en-US" dirty="0" smtClean="0"/>
              <a:t>Massive </a:t>
            </a:r>
            <a:r>
              <a:rPr lang="en-US" dirty="0"/>
              <a:t>waves of immigrants from Europe seeking economic opportunities flocked to major cities. </a:t>
            </a:r>
            <a:endParaRPr lang="tr-TR" dirty="0" smtClean="0"/>
          </a:p>
          <a:p>
            <a:r>
              <a:rPr lang="en-US" dirty="0" smtClean="0"/>
              <a:t>This </a:t>
            </a:r>
            <a:r>
              <a:rPr lang="en-US" dirty="0"/>
              <a:t>left many artists and poets feeling alone and isolated in the midst of busy, populated cities. </a:t>
            </a:r>
            <a:endParaRPr lang="tr-TR" dirty="0" smtClean="0"/>
          </a:p>
          <a:p>
            <a:r>
              <a:rPr lang="en-US" dirty="0" smtClean="0"/>
              <a:t>The </a:t>
            </a:r>
            <a:r>
              <a:rPr lang="en-US" dirty="0"/>
              <a:t>poetry of the period reflects feelings of disenchantment, anxiety and hopelessness, especially in the work following the devastation of World War I. </a:t>
            </a:r>
            <a:endParaRPr lang="tr-TR" dirty="0" smtClean="0"/>
          </a:p>
          <a:p>
            <a:r>
              <a:rPr lang="en-US" dirty="0" smtClean="0"/>
              <a:t>Modernist </a:t>
            </a:r>
            <a:r>
              <a:rPr lang="en-US" dirty="0"/>
              <a:t>poets are also noted for their rejection of Romantic ideas and artistic styles, preferring to approach language with more suspicion, resulting in fragmented sentence structure. </a:t>
            </a:r>
            <a:endParaRPr lang="tr-TR" dirty="0" smtClean="0"/>
          </a:p>
          <a:p>
            <a:r>
              <a:rPr lang="en-US" dirty="0" smtClean="0"/>
              <a:t>Notable </a:t>
            </a:r>
            <a:r>
              <a:rPr lang="en-US" dirty="0"/>
              <a:t>modernist poets include Wallace Stevens, Gertrude Stein, T. S. Eliot and </a:t>
            </a:r>
            <a:r>
              <a:rPr lang="tr-TR" dirty="0" smtClean="0"/>
              <a:t>Ezra Pound</a:t>
            </a:r>
            <a:r>
              <a:rPr lang="en-US" dirty="0" smtClean="0"/>
              <a:t>.</a:t>
            </a:r>
            <a:endParaRPr lang="tr-TR" dirty="0"/>
          </a:p>
        </p:txBody>
      </p:sp>
    </p:spTree>
    <p:extLst>
      <p:ext uri="{BB962C8B-B14F-4D97-AF65-F5344CB8AC3E}">
        <p14:creationId xmlns:p14="http://schemas.microsoft.com/office/powerpoint/2010/main" val="1177101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Characteristics</a:t>
            </a:r>
            <a:r>
              <a:rPr lang="tr-TR" dirty="0"/>
              <a:t> of </a:t>
            </a:r>
            <a:r>
              <a:rPr lang="tr-TR" dirty="0" smtClean="0"/>
              <a:t>LITERARY </a:t>
            </a:r>
            <a:r>
              <a:rPr lang="tr-TR" dirty="0" err="1" smtClean="0"/>
              <a:t>Modernism</a:t>
            </a:r>
            <a:endParaRPr lang="tr-TR" dirty="0"/>
          </a:p>
        </p:txBody>
      </p:sp>
      <p:sp>
        <p:nvSpPr>
          <p:cNvPr id="3" name="İçerik Yer Tutucusu 2"/>
          <p:cNvSpPr>
            <a:spLocks noGrp="1"/>
          </p:cNvSpPr>
          <p:nvPr>
            <p:ph sz="quarter" idx="1"/>
          </p:nvPr>
        </p:nvSpPr>
        <p:spPr/>
        <p:txBody>
          <a:bodyPr>
            <a:normAutofit lnSpcReduction="10000"/>
          </a:bodyPr>
          <a:lstStyle/>
          <a:p>
            <a:pPr marL="0" indent="0">
              <a:buNone/>
            </a:pPr>
            <a:endParaRPr lang="en-US" dirty="0"/>
          </a:p>
          <a:p>
            <a:pPr marL="0" indent="0">
              <a:buNone/>
            </a:pPr>
            <a:endParaRPr lang="tr-TR" dirty="0" smtClean="0"/>
          </a:p>
          <a:p>
            <a:pPr marL="0" indent="0">
              <a:buNone/>
            </a:pPr>
            <a:r>
              <a:rPr lang="en-US" dirty="0" smtClean="0"/>
              <a:t>Breakdown </a:t>
            </a:r>
            <a:r>
              <a:rPr lang="en-US" dirty="0"/>
              <a:t>of social norms</a:t>
            </a:r>
          </a:p>
          <a:p>
            <a:pPr marL="0" indent="0">
              <a:buNone/>
            </a:pPr>
            <a:r>
              <a:rPr lang="en-US" dirty="0"/>
              <a:t>Stream of consciousness (novel)</a:t>
            </a:r>
          </a:p>
          <a:p>
            <a:pPr marL="0" indent="0">
              <a:buNone/>
            </a:pPr>
            <a:r>
              <a:rPr lang="en-US" dirty="0"/>
              <a:t>Dislocation of meaning and sense from its normal context</a:t>
            </a:r>
          </a:p>
          <a:p>
            <a:pPr marL="0" indent="0">
              <a:buNone/>
            </a:pPr>
            <a:r>
              <a:rPr lang="en-US" dirty="0"/>
              <a:t>Disillusionment</a:t>
            </a:r>
          </a:p>
          <a:p>
            <a:pPr marL="0" indent="0">
              <a:buNone/>
            </a:pPr>
            <a:r>
              <a:rPr lang="tr-TR" dirty="0" err="1" smtClean="0"/>
              <a:t>Alienation</a:t>
            </a:r>
            <a:r>
              <a:rPr lang="tr-TR" dirty="0" smtClean="0"/>
              <a:t>. </a:t>
            </a:r>
          </a:p>
          <a:p>
            <a:pPr marL="0" indent="0">
              <a:buNone/>
            </a:pPr>
            <a:r>
              <a:rPr lang="tr-TR" dirty="0" smtClean="0"/>
              <a:t>Chaos.</a:t>
            </a:r>
          </a:p>
          <a:p>
            <a:pPr marL="0" indent="0">
              <a:buNone/>
            </a:pPr>
            <a:r>
              <a:rPr lang="tr-TR" dirty="0" smtClean="0"/>
              <a:t>Escape motif (</a:t>
            </a:r>
            <a:r>
              <a:rPr lang="tr-TR" dirty="0" err="1" smtClean="0"/>
              <a:t>According</a:t>
            </a:r>
            <a:r>
              <a:rPr lang="tr-TR" dirty="0" smtClean="0"/>
              <a:t> </a:t>
            </a:r>
            <a:r>
              <a:rPr lang="tr-TR" dirty="0" err="1" smtClean="0"/>
              <a:t>to</a:t>
            </a:r>
            <a:r>
              <a:rPr lang="tr-TR" dirty="0" smtClean="0"/>
              <a:t> Eliot, </a:t>
            </a:r>
            <a:r>
              <a:rPr lang="tr-TR" dirty="0" err="1" smtClean="0"/>
              <a:t>poetry</a:t>
            </a:r>
            <a:r>
              <a:rPr lang="tr-TR" dirty="0" smtClean="0"/>
              <a:t> is not </a:t>
            </a:r>
            <a:r>
              <a:rPr lang="tr-TR" dirty="0" err="1" smtClean="0"/>
              <a:t>the</a:t>
            </a:r>
            <a:r>
              <a:rPr lang="tr-TR" dirty="0" smtClean="0"/>
              <a:t> </a:t>
            </a:r>
            <a:r>
              <a:rPr lang="tr-TR" dirty="0" err="1" smtClean="0"/>
              <a:t>expression</a:t>
            </a:r>
            <a:r>
              <a:rPr lang="tr-TR" dirty="0" smtClean="0"/>
              <a:t> of </a:t>
            </a:r>
            <a:r>
              <a:rPr lang="tr-TR" dirty="0" err="1" smtClean="0"/>
              <a:t>personality</a:t>
            </a:r>
            <a:r>
              <a:rPr lang="tr-TR" dirty="0" smtClean="0"/>
              <a:t> but a </a:t>
            </a:r>
            <a:r>
              <a:rPr lang="tr-TR" dirty="0" err="1" smtClean="0"/>
              <a:t>escape</a:t>
            </a:r>
            <a:r>
              <a:rPr lang="tr-TR" dirty="0" smtClean="0"/>
              <a:t> </a:t>
            </a:r>
            <a:r>
              <a:rPr lang="tr-TR" dirty="0" err="1" smtClean="0"/>
              <a:t>from</a:t>
            </a:r>
            <a:r>
              <a:rPr lang="tr-TR" dirty="0" smtClean="0"/>
              <a:t> </a:t>
            </a:r>
            <a:r>
              <a:rPr lang="tr-TR" dirty="0" err="1" smtClean="0"/>
              <a:t>personality</a:t>
            </a:r>
            <a:r>
              <a:rPr lang="tr-TR" dirty="0" smtClean="0"/>
              <a:t>).</a:t>
            </a:r>
            <a:endParaRPr lang="en-US" dirty="0"/>
          </a:p>
          <a:p>
            <a:pPr marL="0" indent="0">
              <a:buNone/>
            </a:pPr>
            <a:endParaRPr lang="tr-TR" dirty="0"/>
          </a:p>
        </p:txBody>
      </p:sp>
    </p:spTree>
    <p:extLst>
      <p:ext uri="{BB962C8B-B14F-4D97-AF65-F5344CB8AC3E}">
        <p14:creationId xmlns:p14="http://schemas.microsoft.com/office/powerpoint/2010/main" val="1024624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1322</TotalTime>
  <Words>4876</Words>
  <Application>Microsoft Office PowerPoint</Application>
  <PresentationFormat>Ekran Gösterisi (4:3)</PresentationFormat>
  <Paragraphs>259</Paragraphs>
  <Slides>47</Slides>
  <Notes>0</Notes>
  <HiddenSlides>0</HiddenSlides>
  <MMClips>0</MMClips>
  <ScaleCrop>false</ScaleCrop>
  <HeadingPairs>
    <vt:vector size="4" baseType="variant">
      <vt:variant>
        <vt:lpstr>Tema</vt:lpstr>
      </vt:variant>
      <vt:variant>
        <vt:i4>1</vt:i4>
      </vt:variant>
      <vt:variant>
        <vt:lpstr>Slayt Başlıkları</vt:lpstr>
      </vt:variant>
      <vt:variant>
        <vt:i4>47</vt:i4>
      </vt:variant>
    </vt:vector>
  </HeadingPairs>
  <TitlesOfParts>
    <vt:vector size="48" baseType="lpstr">
      <vt:lpstr>Cumba</vt:lpstr>
      <vt:lpstr>PowerPoint Sunusu</vt:lpstr>
      <vt:lpstr>MODERNISM</vt:lpstr>
      <vt:lpstr>PowerPoint Sunusu</vt:lpstr>
      <vt:lpstr>PowerPoint Sunusu</vt:lpstr>
      <vt:lpstr>PowerPoint Sunusu</vt:lpstr>
      <vt:lpstr>PowerPoint Sunusu</vt:lpstr>
      <vt:lpstr>MODERNIST LITERATURE, POETRY</vt:lpstr>
      <vt:lpstr>PowerPoint Sunusu</vt:lpstr>
      <vt:lpstr>Characteristics of LITERARY Modernism</vt:lpstr>
      <vt:lpstr>PowerPoint Sunusu</vt:lpstr>
      <vt:lpstr>PowerPoint Sunusu</vt:lpstr>
      <vt:lpstr>PowerPoint Sunusu</vt:lpstr>
      <vt:lpstr>PowerPoint Sunusu</vt:lpstr>
      <vt:lpstr>PowerPoint Sunusu</vt:lpstr>
      <vt:lpstr>PowerPoint Sunusu</vt:lpstr>
      <vt:lpstr>PowerPoint Sunusu</vt:lpstr>
      <vt:lpstr>THOMAS STEARNS ELIOT (1888-1965)</vt:lpstr>
      <vt:lpstr>PowerPoint Sunusu</vt:lpstr>
      <vt:lpstr>PowerPoint Sunusu</vt:lpstr>
      <vt:lpstr>PowerPoint Sunusu</vt:lpstr>
      <vt:lpstr>PowerPoint Sunusu</vt:lpstr>
      <vt:lpstr>PowerPoint Sunusu</vt:lpstr>
      <vt:lpstr>PowerPoint Sunusu</vt:lpstr>
      <vt:lpstr>PowerPoint Sunusu</vt:lpstr>
      <vt:lpstr>PowerPoint Sunusu</vt:lpstr>
      <vt:lpstr>“Tradition and the Individual Talent” </vt:lpstr>
      <vt:lpstr>Redefining the term ‘’TRADITION’’</vt:lpstr>
      <vt:lpstr>Tradition and How It Can Be Acquired</vt:lpstr>
      <vt:lpstr>HISTORICAL SENSE</vt:lpstr>
      <vt:lpstr>What does historical sense do?</vt:lpstr>
      <vt:lpstr>The value of a writer</vt:lpstr>
      <vt:lpstr>Tradition as a dynamic concept</vt:lpstr>
      <vt:lpstr>The relationship of the poet to the past </vt:lpstr>
      <vt:lpstr>PowerPoint Sunusu</vt:lpstr>
      <vt:lpstr>Theory of Impersonality </vt:lpstr>
      <vt:lpstr>The poetic process: The analogy of the catalyst</vt:lpstr>
      <vt:lpstr>The poetic mind </vt:lpstr>
      <vt:lpstr>Eliot’s critique of Wordsworth’s definition </vt:lpstr>
      <vt:lpstr>PowerPoint Sunusu</vt:lpstr>
      <vt:lpstr>Conclusion</vt:lpstr>
      <vt:lpstr>“The Metaphysical Poets”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Emrah Işık</dc:creator>
  <cp:lastModifiedBy>Emrah Işık</cp:lastModifiedBy>
  <cp:revision>34</cp:revision>
  <dcterms:created xsi:type="dcterms:W3CDTF">2017-11-29T13:55:48Z</dcterms:created>
  <dcterms:modified xsi:type="dcterms:W3CDTF">2017-12-28T09:23:29Z</dcterms:modified>
</cp:coreProperties>
</file>