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47" r:id="rId1"/>
  </p:sldMasterIdLst>
  <p:notesMasterIdLst>
    <p:notesMasterId r:id="rId21"/>
  </p:notesMasterIdLst>
  <p:sldIdLst>
    <p:sldId id="256" r:id="rId2"/>
    <p:sldId id="334" r:id="rId3"/>
    <p:sldId id="335" r:id="rId4"/>
    <p:sldId id="336" r:id="rId5"/>
    <p:sldId id="337" r:id="rId6"/>
    <p:sldId id="338" r:id="rId7"/>
    <p:sldId id="339" r:id="rId8"/>
    <p:sldId id="340" r:id="rId9"/>
    <p:sldId id="341" r:id="rId10"/>
    <p:sldId id="342" r:id="rId11"/>
    <p:sldId id="344" r:id="rId12"/>
    <p:sldId id="345" r:id="rId13"/>
    <p:sldId id="346" r:id="rId14"/>
    <p:sldId id="347" r:id="rId15"/>
    <p:sldId id="348" r:id="rId16"/>
    <p:sldId id="349" r:id="rId17"/>
    <p:sldId id="350" r:id="rId18"/>
    <p:sldId id="351" r:id="rId19"/>
    <p:sldId id="333" r:id="rId20"/>
  </p:sldIdLst>
  <p:sldSz cx="12192000" cy="6858000"/>
  <p:notesSz cx="6858000" cy="9144000"/>
  <p:defaultTextStyle>
    <a:defPPr>
      <a:defRPr lang="tr-TR"/>
    </a:defPPr>
    <a:lvl1pPr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kern="1200">
        <a:solidFill>
          <a:schemeClr val="tx1"/>
        </a:solidFill>
        <a:latin typeface="Times New Roman" panose="02020603050405020304" pitchFamily="18" charset="0"/>
        <a:ea typeface="+mn-ea"/>
        <a:cs typeface="+mn-cs"/>
      </a:defRPr>
    </a:lvl5pPr>
    <a:lvl6pPr marL="2286000" algn="l" defTabSz="914400" rtl="0" eaLnBrk="1" latinLnBrk="0" hangingPunct="1">
      <a:defRPr kern="1200">
        <a:solidFill>
          <a:schemeClr val="tx1"/>
        </a:solidFill>
        <a:latin typeface="Times New Roman" panose="02020603050405020304" pitchFamily="18" charset="0"/>
        <a:ea typeface="+mn-ea"/>
        <a:cs typeface="+mn-cs"/>
      </a:defRPr>
    </a:lvl6pPr>
    <a:lvl7pPr marL="2743200" algn="l" defTabSz="914400" rtl="0" eaLnBrk="1" latinLnBrk="0" hangingPunct="1">
      <a:defRPr kern="1200">
        <a:solidFill>
          <a:schemeClr val="tx1"/>
        </a:solidFill>
        <a:latin typeface="Times New Roman" panose="02020603050405020304" pitchFamily="18" charset="0"/>
        <a:ea typeface="+mn-ea"/>
        <a:cs typeface="+mn-cs"/>
      </a:defRPr>
    </a:lvl7pPr>
    <a:lvl8pPr marL="3200400" algn="l" defTabSz="914400" rtl="0" eaLnBrk="1" latinLnBrk="0" hangingPunct="1">
      <a:defRPr kern="1200">
        <a:solidFill>
          <a:schemeClr val="tx1"/>
        </a:solidFill>
        <a:latin typeface="Times New Roman" panose="02020603050405020304" pitchFamily="18" charset="0"/>
        <a:ea typeface="+mn-ea"/>
        <a:cs typeface="+mn-cs"/>
      </a:defRPr>
    </a:lvl8pPr>
    <a:lvl9pPr marL="3657600" algn="l" defTabSz="914400" rtl="0" eaLnBrk="1" latinLnBrk="0" hangingPunct="1">
      <a:defRPr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60" autoAdjust="0"/>
  </p:normalViewPr>
  <p:slideViewPr>
    <p:cSldViewPr>
      <p:cViewPr varScale="1">
        <p:scale>
          <a:sx n="102" d="100"/>
          <a:sy n="102" d="100"/>
        </p:scale>
        <p:origin x="228"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284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Arial" charset="0"/>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Arial" charset="0"/>
              </a:defRPr>
            </a:lvl1pPr>
          </a:lstStyle>
          <a:p>
            <a:pPr>
              <a:defRPr/>
            </a:pPr>
            <a:fld id="{534954C7-1E46-45B8-8A31-E49E8A6031F2}" type="datetimeFigureOut">
              <a:rPr lang="tr-TR"/>
              <a:pPr>
                <a:defRPr/>
              </a:pPr>
              <a:t>27.11.2017</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smtClean="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Arial" charset="0"/>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mn-lt"/>
              </a:defRPr>
            </a:lvl1pPr>
          </a:lstStyle>
          <a:p>
            <a:pPr>
              <a:defRPr/>
            </a:pPr>
            <a:fld id="{0DD264EB-ED7A-4F3B-AD49-E42E57E4D4B9}"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Rectangle 6"/>
          <p:cNvSpPr/>
          <p:nvPr/>
        </p:nvSpPr>
        <p:spPr>
          <a:xfrm>
            <a:off x="0"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92000" cy="66675"/>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Resim 1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0763" y="827088"/>
            <a:ext cx="1528762" cy="152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Metin kutusu 14"/>
          <p:cNvSpPr txBox="1">
            <a:spLocks noChangeArrowheads="1"/>
          </p:cNvSpPr>
          <p:nvPr/>
        </p:nvSpPr>
        <p:spPr bwMode="auto">
          <a:xfrm>
            <a:off x="3929063" y="1052513"/>
            <a:ext cx="5189537"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fontAlgn="base">
              <a:spcBef>
                <a:spcPct val="0"/>
              </a:spcBef>
              <a:spcAft>
                <a:spcPct val="0"/>
              </a:spcAft>
              <a:defRPr>
                <a:solidFill>
                  <a:schemeClr val="tx1"/>
                </a:solidFill>
                <a:latin typeface="Times New Roman" panose="02020603050405020304" pitchFamily="18" charset="0"/>
              </a:defRPr>
            </a:lvl6pPr>
            <a:lvl7pPr marL="2971800" indent="-228600" fontAlgn="base">
              <a:spcBef>
                <a:spcPct val="0"/>
              </a:spcBef>
              <a:spcAft>
                <a:spcPct val="0"/>
              </a:spcAft>
              <a:defRPr>
                <a:solidFill>
                  <a:schemeClr val="tx1"/>
                </a:solidFill>
                <a:latin typeface="Times New Roman" panose="02020603050405020304" pitchFamily="18" charset="0"/>
              </a:defRPr>
            </a:lvl7pPr>
            <a:lvl8pPr marL="3429000" indent="-228600" fontAlgn="base">
              <a:spcBef>
                <a:spcPct val="0"/>
              </a:spcBef>
              <a:spcAft>
                <a:spcPct val="0"/>
              </a:spcAft>
              <a:defRPr>
                <a:solidFill>
                  <a:schemeClr val="tx1"/>
                </a:solidFill>
                <a:latin typeface="Times New Roman" panose="02020603050405020304" pitchFamily="18" charset="0"/>
              </a:defRPr>
            </a:lvl8pPr>
            <a:lvl9pPr marL="3886200" indent="-228600" fontAlgn="base">
              <a:spcBef>
                <a:spcPct val="0"/>
              </a:spcBef>
              <a:spcAft>
                <a:spcPct val="0"/>
              </a:spcAft>
              <a:defRPr>
                <a:solidFill>
                  <a:schemeClr val="tx1"/>
                </a:solidFill>
                <a:latin typeface="Times New Roman" panose="02020603050405020304" pitchFamily="18" charset="0"/>
              </a:defRPr>
            </a:lvl9pPr>
          </a:lstStyle>
          <a:p>
            <a:pPr algn="ctr" eaLnBrk="1" hangingPunct="1"/>
            <a:r>
              <a:rPr lang="tr-TR" altLang="tr-TR" sz="3200">
                <a:solidFill>
                  <a:srgbClr val="204788"/>
                </a:solidFill>
                <a:cs typeface="Times New Roman" panose="02020603050405020304" pitchFamily="18" charset="0"/>
              </a:rPr>
              <a:t>Ankara Üniversitesi</a:t>
            </a:r>
          </a:p>
          <a:p>
            <a:pPr algn="ctr" eaLnBrk="1" hangingPunct="1"/>
            <a:r>
              <a:rPr lang="tr-TR" altLang="tr-TR" sz="3200">
                <a:solidFill>
                  <a:srgbClr val="204788"/>
                </a:solidFill>
                <a:cs typeface="Times New Roman" panose="02020603050405020304" pitchFamily="18" charset="0"/>
              </a:rPr>
              <a:t>Nallıhan Meslek Yüksekokulu</a:t>
            </a:r>
          </a:p>
        </p:txBody>
      </p:sp>
      <p:sp>
        <p:nvSpPr>
          <p:cNvPr id="2" name="Title 1"/>
          <p:cNvSpPr>
            <a:spLocks noGrp="1"/>
          </p:cNvSpPr>
          <p:nvPr>
            <p:ph type="ctrTitle"/>
          </p:nvPr>
        </p:nvSpPr>
        <p:spPr>
          <a:xfrm>
            <a:off x="1097280" y="758952"/>
            <a:ext cx="10058400" cy="3566160"/>
          </a:xfrm>
        </p:spPr>
        <p:txBody>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9"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F07D1E4F-44A0-40F5-9152-EAAC98D74609}" type="datetime1">
              <a:rPr lang="tr-TR"/>
              <a:pPr>
                <a:defRPr/>
              </a:pPr>
              <a:t>27.11.2017</a:t>
            </a:fld>
            <a:endParaRPr lang="tr-TR"/>
          </a:p>
        </p:txBody>
      </p:sp>
      <p:sp>
        <p:nvSpPr>
          <p:cNvPr id="10"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11"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69025A6D-9892-44CA-ADF1-B740EAF2C0E0}" type="slidenum">
              <a:rPr lang="tr-TR" altLang="tr-TR"/>
              <a:pPr>
                <a:defRPr/>
              </a:pPr>
              <a:t>‹#›</a:t>
            </a:fld>
            <a:endParaRPr lang="tr-TR" altLang="tr-TR"/>
          </a:p>
        </p:txBody>
      </p:sp>
    </p:spTree>
    <p:extLst>
      <p:ext uri="{BB962C8B-B14F-4D97-AF65-F5344CB8AC3E}">
        <p14:creationId xmlns:p14="http://schemas.microsoft.com/office/powerpoint/2010/main" val="2246588821"/>
      </p:ext>
    </p:extLst>
  </p:cSld>
  <p:clrMapOvr>
    <a:masterClrMapping/>
  </p:clrMapOvr>
  <p:transition spd="med">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lvl1pPr>
          </a:lstStyle>
          <a:p>
            <a:pPr>
              <a:defRPr/>
            </a:pPr>
            <a:fld id="{4963D7C4-5FDA-416B-86E6-6E7FFDF7F516}" type="datetime1">
              <a:rPr lang="tr-TR"/>
              <a:pPr>
                <a:defRPr/>
              </a:pPr>
              <a:t>27.11.2017</a:t>
            </a:fld>
            <a:endParaRPr lang="tr-TR"/>
          </a:p>
        </p:txBody>
      </p:sp>
      <p:sp>
        <p:nvSpPr>
          <p:cNvPr id="5" name="Footer Placeholder 4"/>
          <p:cNvSpPr>
            <a:spLocks noGrp="1"/>
          </p:cNvSpPr>
          <p:nvPr>
            <p:ph type="ftr" sz="quarter" idx="11"/>
          </p:nvPr>
        </p:nvSpPr>
        <p:spPr/>
        <p:txBody>
          <a:bodyPr/>
          <a:lstStyle>
            <a:lvl1pPr>
              <a:defRPr/>
            </a:lvl1pPr>
          </a:lstStyle>
          <a:p>
            <a:pPr>
              <a:defRPr/>
            </a:pPr>
            <a:r>
              <a:rPr lang="tr-TR"/>
              <a:t>Dr. Meltem BATURAY</a:t>
            </a:r>
          </a:p>
        </p:txBody>
      </p:sp>
      <p:sp>
        <p:nvSpPr>
          <p:cNvPr id="6" name="Slide Number Placeholder 5"/>
          <p:cNvSpPr>
            <a:spLocks noGrp="1"/>
          </p:cNvSpPr>
          <p:nvPr>
            <p:ph type="sldNum" sz="quarter" idx="12"/>
          </p:nvPr>
        </p:nvSpPr>
        <p:spPr/>
        <p:txBody>
          <a:bodyPr/>
          <a:lstStyle>
            <a:lvl1pPr>
              <a:defRPr/>
            </a:lvl1pPr>
          </a:lstStyle>
          <a:p>
            <a:pPr>
              <a:defRPr/>
            </a:pPr>
            <a:fld id="{6EEF2564-EE41-4F5B-829A-88E9D0B627CA}" type="slidenum">
              <a:rPr lang="tr-TR" altLang="tr-TR"/>
              <a:pPr>
                <a:defRPr/>
              </a:pPr>
              <a:t>‹#›</a:t>
            </a:fld>
            <a:endParaRPr lang="tr-TR" altLang="tr-TR"/>
          </a:p>
        </p:txBody>
      </p:sp>
    </p:spTree>
    <p:extLst>
      <p:ext uri="{BB962C8B-B14F-4D97-AF65-F5344CB8AC3E}">
        <p14:creationId xmlns:p14="http://schemas.microsoft.com/office/powerpoint/2010/main" val="3080131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6" name="Date Placeholder 3"/>
          <p:cNvSpPr>
            <a:spLocks noGrp="1"/>
          </p:cNvSpPr>
          <p:nvPr>
            <p:ph type="dt" sz="half" idx="10"/>
          </p:nvPr>
        </p:nvSpPr>
        <p:spPr/>
        <p:txBody>
          <a:bodyPr/>
          <a:lstStyle>
            <a:lvl1pPr>
              <a:defRPr/>
            </a:lvl1pPr>
          </a:lstStyle>
          <a:p>
            <a:pPr>
              <a:defRPr/>
            </a:pPr>
            <a:fld id="{4D75D93F-C2C7-4F1D-95D4-155835929C24}" type="datetime1">
              <a:rPr lang="tr-TR"/>
              <a:pPr>
                <a:defRPr/>
              </a:pPr>
              <a:t>27.11.2017</a:t>
            </a:fld>
            <a:endParaRPr lang="tr-TR"/>
          </a:p>
        </p:txBody>
      </p:sp>
      <p:sp>
        <p:nvSpPr>
          <p:cNvPr id="7" name="Footer Placeholder 4"/>
          <p:cNvSpPr>
            <a:spLocks noGrp="1"/>
          </p:cNvSpPr>
          <p:nvPr>
            <p:ph type="ftr" sz="quarter" idx="11"/>
          </p:nvPr>
        </p:nvSpPr>
        <p:spPr/>
        <p:txBody>
          <a:bodyPr/>
          <a:lstStyle>
            <a:lvl1pPr>
              <a:defRPr/>
            </a:lvl1pPr>
          </a:lstStyle>
          <a:p>
            <a:pPr>
              <a:defRPr/>
            </a:pPr>
            <a:r>
              <a:rPr lang="tr-TR"/>
              <a:t>Dr. Meltem BATURAY</a:t>
            </a:r>
          </a:p>
        </p:txBody>
      </p:sp>
      <p:sp>
        <p:nvSpPr>
          <p:cNvPr id="8" name="Slide Number Placeholder 5"/>
          <p:cNvSpPr>
            <a:spLocks noGrp="1"/>
          </p:cNvSpPr>
          <p:nvPr>
            <p:ph type="sldNum" sz="quarter" idx="12"/>
          </p:nvPr>
        </p:nvSpPr>
        <p:spPr/>
        <p:txBody>
          <a:bodyPr/>
          <a:lstStyle>
            <a:lvl1pPr>
              <a:defRPr/>
            </a:lvl1pPr>
          </a:lstStyle>
          <a:p>
            <a:pPr>
              <a:defRPr/>
            </a:pPr>
            <a:fld id="{D2B0AC5D-B078-4DE4-BAB1-522EF778B1BB}" type="slidenum">
              <a:rPr lang="tr-TR" altLang="tr-TR"/>
              <a:pPr>
                <a:defRPr/>
              </a:pPr>
              <a:t>‹#›</a:t>
            </a:fld>
            <a:endParaRPr lang="tr-TR" altLang="tr-TR"/>
          </a:p>
        </p:txBody>
      </p:sp>
    </p:spTree>
    <p:extLst>
      <p:ext uri="{BB962C8B-B14F-4D97-AF65-F5344CB8AC3E}">
        <p14:creationId xmlns:p14="http://schemas.microsoft.com/office/powerpoint/2010/main" val="2597189294"/>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9"/>
            <a:ext cx="10058400" cy="1125438"/>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1096963" y="1556792"/>
            <a:ext cx="10058400" cy="4670797"/>
          </a:xfrm>
        </p:spPr>
        <p:txBody>
          <a:bodyPr/>
          <a:lstStyle>
            <a:lvl1pPr>
              <a:defRPr sz="2400">
                <a:solidFill>
                  <a:schemeClr val="bg2">
                    <a:lumMod val="25000"/>
                  </a:schemeClr>
                </a:solidFill>
                <a:latin typeface="Times New Roman" panose="02020603050405020304" pitchFamily="18" charset="0"/>
                <a:cs typeface="Times New Roman" panose="02020603050405020304" pitchFamily="18" charset="0"/>
              </a:defRPr>
            </a:lvl1pPr>
            <a:lvl2pPr>
              <a:defRPr sz="2200">
                <a:solidFill>
                  <a:schemeClr val="bg2">
                    <a:lumMod val="25000"/>
                  </a:schemeClr>
                </a:solidFill>
                <a:latin typeface="Times New Roman" panose="02020603050405020304" pitchFamily="18" charset="0"/>
                <a:cs typeface="Times New Roman" panose="02020603050405020304" pitchFamily="18" charset="0"/>
              </a:defRPr>
            </a:lvl2pPr>
            <a:lvl3pPr>
              <a:defRPr sz="2000">
                <a:solidFill>
                  <a:schemeClr val="bg2">
                    <a:lumMod val="25000"/>
                  </a:schemeClr>
                </a:solidFill>
                <a:latin typeface="Times New Roman" panose="02020603050405020304" pitchFamily="18" charset="0"/>
                <a:cs typeface="Times New Roman" panose="02020603050405020304" pitchFamily="18" charset="0"/>
              </a:defRPr>
            </a:lvl3pPr>
            <a:lvl4pPr>
              <a:defRPr sz="1800">
                <a:solidFill>
                  <a:schemeClr val="bg2">
                    <a:lumMod val="25000"/>
                  </a:schemeClr>
                </a:solidFill>
                <a:latin typeface="Times New Roman" panose="02020603050405020304" pitchFamily="18" charset="0"/>
                <a:cs typeface="Times New Roman" panose="02020603050405020304" pitchFamily="18" charset="0"/>
              </a:defRPr>
            </a:lvl4pPr>
            <a:lvl5pPr>
              <a:defRPr sz="1800">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7148038E-E327-489E-83F9-69E877FCA94A}" type="datetime1">
              <a:rPr lang="tr-TR"/>
              <a:pPr>
                <a:defRPr/>
              </a:pPr>
              <a:t>27.11.2017</a:t>
            </a:fld>
            <a:endParaRPr lang="tr-TR"/>
          </a:p>
        </p:txBody>
      </p:sp>
      <p:sp>
        <p:nvSpPr>
          <p:cNvPr id="6" name="Slide Number Placeholder 5"/>
          <p:cNvSpPr>
            <a:spLocks noGrp="1"/>
          </p:cNvSpPr>
          <p:nvPr>
            <p:ph type="sldNum" sz="quarter" idx="12"/>
          </p:nvPr>
        </p:nvSpPr>
        <p:spPr/>
        <p:txBody>
          <a:bodyPr/>
          <a:lstStyle>
            <a:lvl1pPr>
              <a:defRPr smtClean="0">
                <a:solidFill>
                  <a:schemeClr val="bg2">
                    <a:lumMod val="25000"/>
                  </a:schemeClr>
                </a:solidFill>
                <a:latin typeface="Times New Roman" panose="02020603050405020304" pitchFamily="18" charset="0"/>
                <a:cs typeface="Times New Roman" panose="02020603050405020304" pitchFamily="18" charset="0"/>
              </a:defRPr>
            </a:lvl1pPr>
          </a:lstStyle>
          <a:p>
            <a:pPr>
              <a:defRPr/>
            </a:pPr>
            <a:fld id="{0D9AD90C-3292-442A-A66B-9C1842AC3F52}" type="slidenum">
              <a:rPr lang="tr-TR" altLang="tr-TR"/>
              <a:pPr>
                <a:defRPr/>
              </a:pPr>
              <a:t>‹#›</a:t>
            </a:fld>
            <a:endParaRPr lang="tr-TR" altLang="tr-TR"/>
          </a:p>
        </p:txBody>
      </p:sp>
    </p:spTree>
    <p:extLst>
      <p:ext uri="{BB962C8B-B14F-4D97-AF65-F5344CB8AC3E}">
        <p14:creationId xmlns:p14="http://schemas.microsoft.com/office/powerpoint/2010/main" val="111181066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4"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 name="Rectangle 7"/>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6" name="Straight Connector 8"/>
          <p:cNvCxnSpPr/>
          <p:nvPr/>
        </p:nvCxnSpPr>
        <p:spPr>
          <a:xfrm>
            <a:off x="1208088" y="4343400"/>
            <a:ext cx="98758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097280" y="758952"/>
            <a:ext cx="10058400" cy="3566160"/>
          </a:xfrm>
        </p:spPr>
        <p:txBody>
          <a:bodyPr anchorCtr="0"/>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7" name="Date Placeholder 3"/>
          <p:cNvSpPr>
            <a:spLocks noGrp="1"/>
          </p:cNvSpPr>
          <p:nvPr>
            <p:ph type="dt" sz="half" idx="10"/>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2D11A7D6-6303-48CF-93EA-A8EAF227D5F7}"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smtClean="0">
                <a:latin typeface="Times New Roman" panose="02020603050405020304" pitchFamily="18" charset="0"/>
                <a:cs typeface="Times New Roman" panose="02020603050405020304" pitchFamily="18" charset="0"/>
              </a:defRPr>
            </a:lvl1pPr>
          </a:lstStyle>
          <a:p>
            <a:pPr>
              <a:defRPr/>
            </a:pPr>
            <a:fld id="{02D911D6-197B-4602-B583-E852385D02DD}" type="slidenum">
              <a:rPr lang="tr-TR" altLang="tr-TR"/>
              <a:pPr>
                <a:defRPr/>
              </a:pPr>
              <a:t>‹#›</a:t>
            </a:fld>
            <a:endParaRPr lang="tr-TR" altLang="tr-TR"/>
          </a:p>
        </p:txBody>
      </p:sp>
    </p:spTree>
    <p:extLst>
      <p:ext uri="{BB962C8B-B14F-4D97-AF65-F5344CB8AC3E}">
        <p14:creationId xmlns:p14="http://schemas.microsoft.com/office/powerpoint/2010/main" val="107845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3"/>
          <p:cNvSpPr>
            <a:spLocks noGrp="1"/>
          </p:cNvSpPr>
          <p:nvPr>
            <p:ph type="dt" sz="half" idx="10"/>
          </p:nvPr>
        </p:nvSpPr>
        <p:spPr/>
        <p:txBody>
          <a:bodyPr/>
          <a:lstStyle>
            <a:lvl1pPr>
              <a:defRPr/>
            </a:lvl1pPr>
          </a:lstStyle>
          <a:p>
            <a:pPr>
              <a:defRPr/>
            </a:pPr>
            <a:fld id="{A4B5FBE2-3D54-4CBA-A8DF-A6942B800644}" type="datetime1">
              <a:rPr lang="tr-TR"/>
              <a:pPr>
                <a:defRPr/>
              </a:pPr>
              <a:t>27.11.2017</a:t>
            </a:fld>
            <a:endParaRPr lang="tr-TR"/>
          </a:p>
        </p:txBody>
      </p:sp>
      <p:sp>
        <p:nvSpPr>
          <p:cNvPr id="6" name="Footer Placeholder 4"/>
          <p:cNvSpPr>
            <a:spLocks noGrp="1"/>
          </p:cNvSpPr>
          <p:nvPr>
            <p:ph type="ftr" sz="quarter" idx="11"/>
          </p:nvPr>
        </p:nvSpPr>
        <p:spPr/>
        <p:txBody>
          <a:bodyPr/>
          <a:lstStyle>
            <a:lvl1pPr>
              <a:defRPr/>
            </a:lvl1pPr>
          </a:lstStyle>
          <a:p>
            <a:pPr>
              <a:defRPr/>
            </a:pPr>
            <a:r>
              <a:rPr lang="tr-TR"/>
              <a:t>Dr. Meltem BATURAY</a:t>
            </a:r>
          </a:p>
        </p:txBody>
      </p:sp>
      <p:sp>
        <p:nvSpPr>
          <p:cNvPr id="7" name="Slide Number Placeholder 5"/>
          <p:cNvSpPr>
            <a:spLocks noGrp="1"/>
          </p:cNvSpPr>
          <p:nvPr>
            <p:ph type="sldNum" sz="quarter" idx="12"/>
          </p:nvPr>
        </p:nvSpPr>
        <p:spPr/>
        <p:txBody>
          <a:bodyPr/>
          <a:lstStyle>
            <a:lvl1pPr>
              <a:defRPr/>
            </a:lvl1pPr>
          </a:lstStyle>
          <a:p>
            <a:pPr>
              <a:defRPr/>
            </a:pPr>
            <a:fld id="{36D9D295-8366-4E57-8143-FE733F59751C}" type="slidenum">
              <a:rPr lang="tr-TR" altLang="tr-TR"/>
              <a:pPr>
                <a:defRPr/>
              </a:pPr>
              <a:t>‹#›</a:t>
            </a:fld>
            <a:endParaRPr lang="tr-TR" altLang="tr-TR"/>
          </a:p>
        </p:txBody>
      </p:sp>
    </p:spTree>
    <p:extLst>
      <p:ext uri="{BB962C8B-B14F-4D97-AF65-F5344CB8AC3E}">
        <p14:creationId xmlns:p14="http://schemas.microsoft.com/office/powerpoint/2010/main" val="27943478"/>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lvl1pPr>
              <a:defRPr/>
            </a:lvl1pPr>
          </a:lstStyle>
          <a:p>
            <a:pPr>
              <a:defRPr/>
            </a:pPr>
            <a:fld id="{F9F5B39A-B614-4AA2-B8DB-570953E9A8D6}" type="datetime1">
              <a:rPr lang="tr-TR"/>
              <a:pPr>
                <a:defRPr/>
              </a:pPr>
              <a:t>27.11.2017</a:t>
            </a:fld>
            <a:endParaRPr lang="tr-TR"/>
          </a:p>
        </p:txBody>
      </p:sp>
      <p:sp>
        <p:nvSpPr>
          <p:cNvPr id="8" name="Footer Placeholder 4"/>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5"/>
          <p:cNvSpPr>
            <a:spLocks noGrp="1"/>
          </p:cNvSpPr>
          <p:nvPr>
            <p:ph type="sldNum" sz="quarter" idx="12"/>
          </p:nvPr>
        </p:nvSpPr>
        <p:spPr/>
        <p:txBody>
          <a:bodyPr/>
          <a:lstStyle>
            <a:lvl1pPr>
              <a:defRPr/>
            </a:lvl1pPr>
          </a:lstStyle>
          <a:p>
            <a:pPr>
              <a:defRPr/>
            </a:pPr>
            <a:fld id="{57D917FD-B7E8-41B2-BCB4-3BA8AD6E18D0}" type="slidenum">
              <a:rPr lang="tr-TR" altLang="tr-TR"/>
              <a:pPr>
                <a:defRPr/>
              </a:pPr>
              <a:t>‹#›</a:t>
            </a:fld>
            <a:endParaRPr lang="tr-TR" altLang="tr-TR"/>
          </a:p>
        </p:txBody>
      </p:sp>
    </p:spTree>
    <p:extLst>
      <p:ext uri="{BB962C8B-B14F-4D97-AF65-F5344CB8AC3E}">
        <p14:creationId xmlns:p14="http://schemas.microsoft.com/office/powerpoint/2010/main" val="2680148204"/>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3"/>
          <p:cNvSpPr>
            <a:spLocks noGrp="1"/>
          </p:cNvSpPr>
          <p:nvPr>
            <p:ph type="dt" sz="half" idx="10"/>
          </p:nvPr>
        </p:nvSpPr>
        <p:spPr/>
        <p:txBody>
          <a:bodyPr/>
          <a:lstStyle>
            <a:lvl1pPr>
              <a:defRPr/>
            </a:lvl1pPr>
          </a:lstStyle>
          <a:p>
            <a:pPr>
              <a:defRPr/>
            </a:pPr>
            <a:fld id="{1867CE6A-36B1-464A-BFDA-A276C8A7188A}" type="datetime1">
              <a:rPr lang="tr-TR"/>
              <a:pPr>
                <a:defRPr/>
              </a:pPr>
              <a:t>27.11.2017</a:t>
            </a:fld>
            <a:endParaRPr lang="tr-TR"/>
          </a:p>
        </p:txBody>
      </p:sp>
      <p:sp>
        <p:nvSpPr>
          <p:cNvPr id="4" name="Footer Placeholder 4"/>
          <p:cNvSpPr>
            <a:spLocks noGrp="1"/>
          </p:cNvSpPr>
          <p:nvPr>
            <p:ph type="ftr" sz="quarter" idx="11"/>
          </p:nvPr>
        </p:nvSpPr>
        <p:spPr/>
        <p:txBody>
          <a:bodyPr/>
          <a:lstStyle>
            <a:lvl1pPr>
              <a:defRPr/>
            </a:lvl1pPr>
          </a:lstStyle>
          <a:p>
            <a:pPr>
              <a:defRPr/>
            </a:pPr>
            <a:r>
              <a:rPr lang="tr-TR"/>
              <a:t>Dr. Meltem BATURAY</a:t>
            </a:r>
          </a:p>
        </p:txBody>
      </p:sp>
      <p:sp>
        <p:nvSpPr>
          <p:cNvPr id="5" name="Slide Number Placeholder 5"/>
          <p:cNvSpPr>
            <a:spLocks noGrp="1"/>
          </p:cNvSpPr>
          <p:nvPr>
            <p:ph type="sldNum" sz="quarter" idx="12"/>
          </p:nvPr>
        </p:nvSpPr>
        <p:spPr/>
        <p:txBody>
          <a:bodyPr/>
          <a:lstStyle>
            <a:lvl1pPr>
              <a:defRPr/>
            </a:lvl1pPr>
          </a:lstStyle>
          <a:p>
            <a:pPr>
              <a:defRPr/>
            </a:pPr>
            <a:fld id="{D38A950B-DB61-4B94-A39B-F34E3EF2E62D}" type="slidenum">
              <a:rPr lang="tr-TR" altLang="tr-TR"/>
              <a:pPr>
                <a:defRPr/>
              </a:pPr>
              <a:t>‹#›</a:t>
            </a:fld>
            <a:endParaRPr lang="tr-TR" altLang="tr-TR"/>
          </a:p>
        </p:txBody>
      </p:sp>
    </p:spTree>
    <p:extLst>
      <p:ext uri="{BB962C8B-B14F-4D97-AF65-F5344CB8AC3E}">
        <p14:creationId xmlns:p14="http://schemas.microsoft.com/office/powerpoint/2010/main" val="1803367321"/>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Rectangle 5"/>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Date Placeholder 6"/>
          <p:cNvSpPr>
            <a:spLocks noGrp="1"/>
          </p:cNvSpPr>
          <p:nvPr>
            <p:ph type="dt" sz="half" idx="10"/>
          </p:nvPr>
        </p:nvSpPr>
        <p:spPr/>
        <p:txBody>
          <a:bodyPr/>
          <a:lstStyle>
            <a:lvl1pPr>
              <a:defRPr/>
            </a:lvl1pPr>
          </a:lstStyle>
          <a:p>
            <a:pPr>
              <a:defRPr/>
            </a:pPr>
            <a:fld id="{C46DE68F-2A43-41E5-AE81-10327DE2F810}" type="datetime1">
              <a:rPr lang="tr-TR"/>
              <a:pPr>
                <a:defRPr/>
              </a:pPr>
              <a:t>27.11.2017</a:t>
            </a:fld>
            <a:endParaRPr lang="tr-TR"/>
          </a:p>
        </p:txBody>
      </p:sp>
      <p:sp>
        <p:nvSpPr>
          <p:cNvPr id="5" name="Footer Placeholder 7"/>
          <p:cNvSpPr>
            <a:spLocks noGrp="1"/>
          </p:cNvSpPr>
          <p:nvPr>
            <p:ph type="ftr" sz="quarter" idx="11"/>
          </p:nvPr>
        </p:nvSpPr>
        <p:spPr/>
        <p:txBody>
          <a:bodyPr/>
          <a:lstStyle>
            <a:lvl1pPr>
              <a:defRPr smtClean="0">
                <a:solidFill>
                  <a:srgbClr val="FFFFFF"/>
                </a:solidFill>
              </a:defRPr>
            </a:lvl1pPr>
          </a:lstStyle>
          <a:p>
            <a:pPr>
              <a:defRPr/>
            </a:pPr>
            <a:r>
              <a:rPr lang="tr-TR"/>
              <a:t>Dr. Meltem BATURAY</a:t>
            </a:r>
          </a:p>
        </p:txBody>
      </p:sp>
      <p:sp>
        <p:nvSpPr>
          <p:cNvPr id="6" name="Slide Number Placeholder 8"/>
          <p:cNvSpPr>
            <a:spLocks noGrp="1"/>
          </p:cNvSpPr>
          <p:nvPr>
            <p:ph type="sldNum" sz="quarter" idx="12"/>
          </p:nvPr>
        </p:nvSpPr>
        <p:spPr/>
        <p:txBody>
          <a:bodyPr/>
          <a:lstStyle>
            <a:lvl1pPr>
              <a:defRPr/>
            </a:lvl1pPr>
          </a:lstStyle>
          <a:p>
            <a:pPr>
              <a:defRPr/>
            </a:pPr>
            <a:fld id="{EE0B1064-7D4A-4C18-8148-1341065ABFF6}" type="slidenum">
              <a:rPr lang="tr-TR" altLang="tr-TR"/>
              <a:pPr>
                <a:defRPr/>
              </a:pPr>
              <a:t>‹#›</a:t>
            </a:fld>
            <a:endParaRPr lang="tr-TR" altLang="tr-TR"/>
          </a:p>
        </p:txBody>
      </p:sp>
    </p:spTree>
    <p:extLst>
      <p:ext uri="{BB962C8B-B14F-4D97-AF65-F5344CB8AC3E}">
        <p14:creationId xmlns:p14="http://schemas.microsoft.com/office/powerpoint/2010/main" val="853250278"/>
      </p:ext>
    </p:extLst>
  </p:cSld>
  <p:clrMapOvr>
    <a:masterClrMapping/>
  </p:clrMapOvr>
  <p:transition spd="med">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5" name="Rectangle 7"/>
          <p:cNvSpPr/>
          <p:nvPr/>
        </p:nvSpPr>
        <p:spPr>
          <a:xfrm>
            <a:off x="0" y="0"/>
            <a:ext cx="4051300"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4040188" y="0"/>
            <a:ext cx="63500"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a:xfrm>
            <a:off x="465138" y="6459538"/>
            <a:ext cx="2619375" cy="365125"/>
          </a:xfrm>
        </p:spPr>
        <p:txBody>
          <a:bodyPr/>
          <a:lstStyle>
            <a:lvl1pPr algn="l">
              <a:defRPr smtClean="0">
                <a:latin typeface="Times New Roman" panose="02020603050405020304" pitchFamily="18" charset="0"/>
                <a:cs typeface="Times New Roman" panose="02020603050405020304" pitchFamily="18" charset="0"/>
              </a:defRPr>
            </a:lvl1pPr>
          </a:lstStyle>
          <a:p>
            <a:pPr>
              <a:defRPr/>
            </a:pPr>
            <a:fld id="{4B4BF5D3-8F36-4304-88CE-7A9BE5CB1ED0}" type="datetime1">
              <a:rPr lang="tr-TR"/>
              <a:pPr>
                <a:defRPr/>
              </a:pPr>
              <a:t>27.11.2017</a:t>
            </a:fld>
            <a:endParaRPr lang="tr-TR"/>
          </a:p>
        </p:txBody>
      </p:sp>
      <p:sp>
        <p:nvSpPr>
          <p:cNvPr id="8" name="Footer Placeholder 5"/>
          <p:cNvSpPr>
            <a:spLocks noGrp="1"/>
          </p:cNvSpPr>
          <p:nvPr>
            <p:ph type="ftr" sz="quarter" idx="11"/>
          </p:nvPr>
        </p:nvSpPr>
        <p:spPr>
          <a:xfrm>
            <a:off x="4800600" y="6459538"/>
            <a:ext cx="4648200" cy="365125"/>
          </a:xfrm>
        </p:spPr>
        <p:txBody>
          <a:bodyPr/>
          <a:lstStyle>
            <a:lvl1pPr algn="l">
              <a:defRPr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smtClean="0">
                <a:solidFill>
                  <a:srgbClr val="204788"/>
                </a:solidFill>
                <a:latin typeface="Times New Roman" panose="02020603050405020304" pitchFamily="18" charset="0"/>
                <a:cs typeface="Times New Roman" panose="02020603050405020304" pitchFamily="18" charset="0"/>
              </a:defRPr>
            </a:lvl1pPr>
          </a:lstStyle>
          <a:p>
            <a:pPr>
              <a:defRPr/>
            </a:pPr>
            <a:fld id="{EE0F47B4-AF1E-42E0-85C8-07D0E7504722}" type="slidenum">
              <a:rPr lang="tr-TR" altLang="tr-TR"/>
              <a:pPr>
                <a:defRPr/>
              </a:pPr>
              <a:t>‹#›</a:t>
            </a:fld>
            <a:endParaRPr lang="tr-TR" altLang="tr-TR"/>
          </a:p>
        </p:txBody>
      </p:sp>
    </p:spTree>
    <p:extLst>
      <p:ext uri="{BB962C8B-B14F-4D97-AF65-F5344CB8AC3E}">
        <p14:creationId xmlns:p14="http://schemas.microsoft.com/office/powerpoint/2010/main" val="3268188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8"/>
          <p:cNvSpPr/>
          <p:nvPr/>
        </p:nvSpPr>
        <p:spPr>
          <a:xfrm>
            <a:off x="0" y="4914900"/>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lvl1pPr>
              <a:defRPr/>
            </a:lvl1pPr>
          </a:lstStyle>
          <a:p>
            <a:pPr>
              <a:defRPr/>
            </a:pPr>
            <a:fld id="{7708F7DB-804B-478E-8D5B-9BFBE246BC92}" type="datetime1">
              <a:rPr lang="tr-TR"/>
              <a:pPr>
                <a:defRPr/>
              </a:pPr>
              <a:t>27.11.2017</a:t>
            </a:fld>
            <a:endParaRPr lang="tr-TR"/>
          </a:p>
        </p:txBody>
      </p:sp>
      <p:sp>
        <p:nvSpPr>
          <p:cNvPr id="8" name="Footer Placeholder 5"/>
          <p:cNvSpPr>
            <a:spLocks noGrp="1"/>
          </p:cNvSpPr>
          <p:nvPr>
            <p:ph type="ftr" sz="quarter" idx="11"/>
          </p:nvPr>
        </p:nvSpPr>
        <p:spPr/>
        <p:txBody>
          <a:bodyPr/>
          <a:lstStyle>
            <a:lvl1pPr>
              <a:defRPr/>
            </a:lvl1pPr>
          </a:lstStyle>
          <a:p>
            <a:pPr>
              <a:defRPr/>
            </a:pPr>
            <a:r>
              <a:rPr lang="tr-TR"/>
              <a:t>Dr. Meltem BATURAY</a:t>
            </a:r>
          </a:p>
        </p:txBody>
      </p:sp>
      <p:sp>
        <p:nvSpPr>
          <p:cNvPr id="9" name="Slide Number Placeholder 6"/>
          <p:cNvSpPr>
            <a:spLocks noGrp="1"/>
          </p:cNvSpPr>
          <p:nvPr>
            <p:ph type="sldNum" sz="quarter" idx="12"/>
          </p:nvPr>
        </p:nvSpPr>
        <p:spPr/>
        <p:txBody>
          <a:bodyPr/>
          <a:lstStyle>
            <a:lvl1pPr>
              <a:defRPr/>
            </a:lvl1pPr>
          </a:lstStyle>
          <a:p>
            <a:pPr>
              <a:defRPr/>
            </a:pPr>
            <a:fld id="{724513CE-2E86-4D48-8F7D-470FE06DCADE}" type="slidenum">
              <a:rPr lang="tr-TR" altLang="tr-TR"/>
              <a:pPr>
                <a:defRPr/>
              </a:pPr>
              <a:t>‹#›</a:t>
            </a:fld>
            <a:endParaRPr lang="tr-TR" altLang="tr-TR"/>
          </a:p>
        </p:txBody>
      </p:sp>
    </p:spTree>
    <p:extLst>
      <p:ext uri="{BB962C8B-B14F-4D97-AF65-F5344CB8AC3E}">
        <p14:creationId xmlns:p14="http://schemas.microsoft.com/office/powerpoint/2010/main" val="1024697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125"/>
            <a:ext cx="12188825" cy="635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63" y="287339"/>
            <a:ext cx="10058400" cy="981421"/>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1029" name="Text Placeholder 2"/>
          <p:cNvSpPr>
            <a:spLocks noGrp="1"/>
          </p:cNvSpPr>
          <p:nvPr>
            <p:ph type="body" idx="1"/>
          </p:nvPr>
        </p:nvSpPr>
        <p:spPr bwMode="auto">
          <a:xfrm>
            <a:off x="1096963" y="1343701"/>
            <a:ext cx="10058400" cy="4525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4" name="Date Placeholder 3"/>
          <p:cNvSpPr>
            <a:spLocks noGrp="1"/>
          </p:cNvSpPr>
          <p:nvPr>
            <p:ph type="dt" sz="half" idx="2"/>
          </p:nvPr>
        </p:nvSpPr>
        <p:spPr>
          <a:xfrm>
            <a:off x="1096963" y="6459538"/>
            <a:ext cx="2473325" cy="365125"/>
          </a:xfrm>
          <a:prstGeom prst="rect">
            <a:avLst/>
          </a:prstGeom>
        </p:spPr>
        <p:txBody>
          <a:bodyPr vert="horz" lIns="91440" tIns="45720" rIns="91440" bIns="45720" rtlCol="0" anchor="ctr"/>
          <a:lstStyle>
            <a:lvl1pPr algn="l" eaLnBrk="1" fontAlgn="auto" hangingPunct="1">
              <a:spcBef>
                <a:spcPts val="0"/>
              </a:spcBef>
              <a:spcAft>
                <a:spcPts val="0"/>
              </a:spcAft>
              <a:defRPr sz="900" smtClean="0">
                <a:solidFill>
                  <a:srgbClr val="204788"/>
                </a:solidFill>
                <a:latin typeface="Times New Roman" panose="02020603050405020304" pitchFamily="18" charset="0"/>
                <a:cs typeface="Times New Roman" panose="02020603050405020304" pitchFamily="18" charset="0"/>
              </a:defRPr>
            </a:lvl1pPr>
          </a:lstStyle>
          <a:p>
            <a:pPr>
              <a:defRPr/>
            </a:pPr>
            <a:fld id="{D5190670-BAB3-4F86-81FB-9209E0391820}" type="datetime1">
              <a:rPr lang="tr-TR"/>
              <a:pPr>
                <a:defRPr/>
              </a:pPr>
              <a:t>27.11.2017</a:t>
            </a:fld>
            <a:endParaRPr lang="tr-TR"/>
          </a:p>
        </p:txBody>
      </p:sp>
      <p:sp>
        <p:nvSpPr>
          <p:cNvPr id="5" name="Footer Placeholder 4"/>
          <p:cNvSpPr>
            <a:spLocks noGrp="1"/>
          </p:cNvSpPr>
          <p:nvPr>
            <p:ph type="ftr" sz="quarter" idx="3"/>
          </p:nvPr>
        </p:nvSpPr>
        <p:spPr>
          <a:xfrm>
            <a:off x="3686175" y="6459538"/>
            <a:ext cx="4822825" cy="365125"/>
          </a:xfrm>
          <a:prstGeom prst="rect">
            <a:avLst/>
          </a:prstGeom>
        </p:spPr>
        <p:txBody>
          <a:bodyPr vert="horz" lIns="91440" tIns="45720" rIns="91440" bIns="45720" rtlCol="0" anchor="ctr"/>
          <a:lstStyle>
            <a:lvl1pPr algn="ctr" eaLnBrk="1" fontAlgn="auto" hangingPunct="1">
              <a:spcBef>
                <a:spcPts val="0"/>
              </a:spcBef>
              <a:spcAft>
                <a:spcPts val="0"/>
              </a:spcAft>
              <a:defRPr sz="900" cap="all" baseline="0" smtClean="0">
                <a:solidFill>
                  <a:srgbClr val="204788"/>
                </a:solidFill>
                <a:latin typeface="Times New Roman" panose="02020603050405020304" pitchFamily="18" charset="0"/>
                <a:cs typeface="Times New Roman" panose="02020603050405020304" pitchFamily="18" charset="0"/>
              </a:defRPr>
            </a:lvl1pPr>
          </a:lstStyle>
          <a:p>
            <a:pPr>
              <a:defRPr/>
            </a:pPr>
            <a:r>
              <a:rPr lang="tr-TR"/>
              <a:t>Dr. Meltem BATURAY</a:t>
            </a:r>
          </a:p>
        </p:txBody>
      </p:sp>
      <p:sp>
        <p:nvSpPr>
          <p:cNvPr id="6" name="Slide Number Placeholder 5"/>
          <p:cNvSpPr>
            <a:spLocks noGrp="1"/>
          </p:cNvSpPr>
          <p:nvPr>
            <p:ph type="sldNum" sz="quarter" idx="4"/>
          </p:nvPr>
        </p:nvSpPr>
        <p:spPr>
          <a:xfrm>
            <a:off x="9901238" y="6459538"/>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050" smtClean="0">
                <a:solidFill>
                  <a:srgbClr val="204788"/>
                </a:solidFill>
                <a:latin typeface="Times New Roman" panose="02020603050405020304" pitchFamily="18" charset="0"/>
                <a:cs typeface="Times New Roman" panose="02020603050405020304" pitchFamily="18" charset="0"/>
              </a:defRPr>
            </a:lvl1pPr>
          </a:lstStyle>
          <a:p>
            <a:pPr>
              <a:defRPr/>
            </a:pPr>
            <a:fld id="{7A164F21-C042-42E0-8AC8-7DA2A5079631}" type="slidenum">
              <a:rPr lang="tr-TR" altLang="tr-TR"/>
              <a:pPr>
                <a:defRPr/>
              </a:pPr>
              <a:t>‹#›</a:t>
            </a:fld>
            <a:endParaRPr lang="tr-TR" altLang="tr-TR"/>
          </a:p>
        </p:txBody>
      </p:sp>
      <p:cxnSp>
        <p:nvCxnSpPr>
          <p:cNvPr id="10" name="Straight Connector 9"/>
          <p:cNvCxnSpPr/>
          <p:nvPr/>
        </p:nvCxnSpPr>
        <p:spPr>
          <a:xfrm>
            <a:off x="1096963" y="1284962"/>
            <a:ext cx="9966325"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66" r:id="rId4"/>
    <p:sldLayoutId id="2147483767" r:id="rId5"/>
    <p:sldLayoutId id="2147483768" r:id="rId6"/>
    <p:sldLayoutId id="2147483773" r:id="rId7"/>
    <p:sldLayoutId id="2147483774" r:id="rId8"/>
    <p:sldLayoutId id="2147483775" r:id="rId9"/>
    <p:sldLayoutId id="2147483769" r:id="rId10"/>
    <p:sldLayoutId id="2147483776" r:id="rId11"/>
  </p:sldLayoutIdLst>
  <p:transition spd="med">
    <p:fade/>
  </p:transition>
  <p:timing>
    <p:tnLst>
      <p:par>
        <p:cTn id="1" dur="indefinite" restart="never" nodeType="tmRoot"/>
      </p:par>
    </p:tnLst>
  </p:timing>
  <p:hf hdr="0" dt="0"/>
  <p:txStyles>
    <p:titleStyle>
      <a:lvl1pPr algn="l" rtl="0" fontAlgn="base">
        <a:lnSpc>
          <a:spcPct val="85000"/>
        </a:lnSpc>
        <a:spcBef>
          <a:spcPct val="0"/>
        </a:spcBef>
        <a:spcAft>
          <a:spcPct val="0"/>
        </a:spcAft>
        <a:defRPr sz="3600" kern="1200" spc="-50">
          <a:solidFill>
            <a:srgbClr val="204788"/>
          </a:solidFill>
          <a:latin typeface="Times New Roman" panose="02020603050405020304" pitchFamily="18" charset="0"/>
          <a:ea typeface="+mj-ea"/>
          <a:cs typeface="Times New Roman" panose="02020603050405020304" pitchFamily="18" charset="0"/>
        </a:defRPr>
      </a:lvl1pPr>
      <a:lvl2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2pPr>
      <a:lvl3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3pPr>
      <a:lvl4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4pPr>
      <a:lvl5pPr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5pPr>
      <a:lvl6pPr marL="4572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6pPr>
      <a:lvl7pPr marL="9144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7pPr>
      <a:lvl8pPr marL="13716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8pPr>
      <a:lvl9pPr marL="1828800" algn="l" rtl="0" fontAlgn="base">
        <a:lnSpc>
          <a:spcPct val="85000"/>
        </a:lnSpc>
        <a:spcBef>
          <a:spcPct val="0"/>
        </a:spcBef>
        <a:spcAft>
          <a:spcPct val="0"/>
        </a:spcAft>
        <a:defRPr sz="3600">
          <a:solidFill>
            <a:srgbClr val="204788"/>
          </a:solidFill>
          <a:latin typeface="Times New Roman" panose="02020603050405020304" pitchFamily="18" charset="0"/>
          <a:cs typeface="Times New Roman" panose="02020603050405020304" pitchFamily="18" charset="0"/>
        </a:defRPr>
      </a:lvl9pPr>
    </p:titleStyle>
    <p:bodyStyle>
      <a:lvl1pPr marL="90488" indent="-90488" algn="l" rtl="0" fontAlgn="base">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2588" indent="-182563" algn="l" rtl="0" fontAlgn="base">
        <a:lnSpc>
          <a:spcPct val="90000"/>
        </a:lnSpc>
        <a:spcBef>
          <a:spcPts val="200"/>
        </a:spcBef>
        <a:spcAft>
          <a:spcPts val="400"/>
        </a:spcAft>
        <a:buClr>
          <a:schemeClr val="accent1"/>
        </a:buClr>
        <a:buFont typeface="Calibri" panose="020F0502020204030204" pitchFamily="34" charset="0"/>
        <a:buChar char="◦"/>
        <a:defRPr kern="1200">
          <a:solidFill>
            <a:srgbClr val="204788"/>
          </a:solidFill>
          <a:latin typeface="Times New Roman" panose="02020603050405020304" pitchFamily="18" charset="0"/>
          <a:ea typeface="+mn-ea"/>
          <a:cs typeface="Times New Roman" panose="02020603050405020304" pitchFamily="18" charset="0"/>
        </a:defRPr>
      </a:lvl2pPr>
      <a:lvl3pPr marL="566738"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300"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1863" indent="-182563" algn="l" rtl="0" fontAlgn="base">
        <a:lnSpc>
          <a:spcPct val="90000"/>
        </a:lnSpc>
        <a:spcBef>
          <a:spcPts val="200"/>
        </a:spcBef>
        <a:spcAft>
          <a:spcPts val="400"/>
        </a:spcAft>
        <a:buClr>
          <a:schemeClr val="accent1"/>
        </a:buClr>
        <a:buFont typeface="Calibri" panose="020F0502020204030204"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google.com.tr/imgres?imgurl=http://2.bp.blogspot.com/_Ksx_LCufiRE/Sr7nE5VmG0I/AAAAAAAAANw/4ebzR3LGAXo/s320/color_wheel_2.gif&amp;imgrefurl=http://frugalchicdepot.blogspot.com/2009/09/123s-of-colour-matching-part-1.html&amp;usg=__6NJEr_0VQye_M7L1oBiw2n3KXjQ=&amp;h=300&amp;w=300&amp;sz=7&amp;hl=tr&amp;start=37&amp;um=1&amp;itbs=1&amp;tbnid=nNpzMrxgMa1jJM:&amp;tbnh=116&amp;tbnw=116&amp;prev=/images%3Fq%3Drenk%2B%25C3%25A7ark%25C4%25B1%26start%3D20%26um%3D1%26hl%3Dtr%26sa%3DN%26rlz%3D1W1ADFA_tr%26ndsp%3D20%26tbs%3Disch:1"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ctrTitle"/>
          </p:nvPr>
        </p:nvSpPr>
        <p:spPr>
          <a:xfrm>
            <a:off x="1919536" y="2780928"/>
            <a:ext cx="8229600" cy="1470025"/>
          </a:xfrm>
        </p:spPr>
        <p:txBody>
          <a:bodyPr/>
          <a:lstStyle/>
          <a:p>
            <a:pPr fontAlgn="auto">
              <a:spcAft>
                <a:spcPts val="0"/>
              </a:spcAft>
              <a:defRPr/>
            </a:pPr>
            <a:r>
              <a:rPr lang="tr-TR" altLang="tr-TR" dirty="0"/>
              <a:t> </a:t>
            </a:r>
            <a:r>
              <a:rPr lang="tr-TR" altLang="tr-TR" dirty="0" err="1" smtClean="0"/>
              <a:t>Arayüz</a:t>
            </a:r>
            <a:r>
              <a:rPr lang="tr-TR" altLang="tr-TR" dirty="0" smtClean="0"/>
              <a:t> Tasarımında Genel İlkeler</a:t>
            </a:r>
            <a:endParaRPr lang="tr-TR" altLang="tr-TR" dirty="0" smtClean="0"/>
          </a:p>
        </p:txBody>
      </p:sp>
      <p:sp>
        <p:nvSpPr>
          <p:cNvPr id="6" name="Alt Başlık 2"/>
          <p:cNvSpPr>
            <a:spLocks noGrp="1"/>
          </p:cNvSpPr>
          <p:nvPr>
            <p:ph type="subTitle" idx="1"/>
          </p:nvPr>
        </p:nvSpPr>
        <p:spPr/>
        <p:txBody>
          <a:bodyPr/>
          <a:lstStyle/>
          <a:p>
            <a:r>
              <a:rPr lang="tr-TR" dirty="0"/>
              <a:t>İnsan Bilgisayar </a:t>
            </a:r>
            <a:r>
              <a:rPr lang="tr-TR" dirty="0" smtClean="0"/>
              <a:t>Etkileşimi</a:t>
            </a:r>
            <a:endParaRPr lang="tr-TR" dirty="0" smtClean="0">
              <a:latin typeface="Times New Roman" panose="02020603050405020304" pitchFamily="18" charset="0"/>
              <a:cs typeface="Times New Roman" panose="02020603050405020304" pitchFamily="18" charset="0"/>
            </a:endParaRPr>
          </a:p>
          <a:p>
            <a:r>
              <a:rPr lang="tr-TR" dirty="0" smtClean="0">
                <a:latin typeface="Times New Roman" panose="02020603050405020304" pitchFamily="18" charset="0"/>
                <a:cs typeface="Times New Roman" panose="02020603050405020304" pitchFamily="18" charset="0"/>
              </a:rPr>
              <a:t>ÖĞR. GÖR. SALİH ERDURUCAN</a:t>
            </a:r>
            <a:endParaRPr lang="tr-TR" dirty="0">
              <a:latin typeface="Times New Roman" panose="02020603050405020304" pitchFamily="18" charset="0"/>
              <a:cs typeface="Times New Roman" panose="02020603050405020304" pitchFamily="18" charset="0"/>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YANLIŞ RENK KULLANIMI</a:t>
            </a:r>
            <a:endParaRPr lang="tr-TR" dirty="0"/>
          </a:p>
        </p:txBody>
      </p:sp>
      <p:sp>
        <p:nvSpPr>
          <p:cNvPr id="3" name="İçerik Yer Tutucusu 2"/>
          <p:cNvSpPr>
            <a:spLocks noGrp="1"/>
          </p:cNvSpPr>
          <p:nvPr>
            <p:ph idx="1"/>
          </p:nvPr>
        </p:nvSpPr>
        <p:spPr>
          <a:xfrm>
            <a:off x="1096963" y="1556793"/>
            <a:ext cx="10058400" cy="1944216"/>
          </a:xfrm>
        </p:spPr>
        <p:txBody>
          <a:bodyPr/>
          <a:lstStyle/>
          <a:p>
            <a:r>
              <a:rPr lang="tr-TR" altLang="tr-TR" dirty="0"/>
              <a:t>Yanlış renk kullanımı kullanıcı performansını olumsuz yönde etkiler. Bir pencerede kullanılan toplam farklı renk sayısı dört ya da beşi geçmemelidir. Günümüzde pek çok </a:t>
            </a:r>
            <a:r>
              <a:rPr lang="tr-TR" altLang="tr-TR" dirty="0" err="1"/>
              <a:t>arayüzde</a:t>
            </a:r>
            <a:r>
              <a:rPr lang="tr-TR" altLang="tr-TR" dirty="0"/>
              <a:t> bu rakamın aşıldığını ve renk bilgisinin "önemli bilgiler" içeren bir bileşen olmaktan çıkıp "görsel </a:t>
            </a:r>
            <a:r>
              <a:rPr lang="tr-TR" altLang="tr-TR" dirty="0" err="1"/>
              <a:t>gürültü"'ye</a:t>
            </a:r>
            <a:r>
              <a:rPr lang="tr-TR" altLang="tr-TR" dirty="0"/>
              <a:t> dönüştüğünü görmekteyiz.</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10</a:t>
            </a:fld>
            <a:endParaRPr lang="tr-TR" altLang="tr-TR"/>
          </a:p>
        </p:txBody>
      </p:sp>
      <p:pic>
        <p:nvPicPr>
          <p:cNvPr id="5" name="Picture 3" descr="yanlis renk.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00056" y="3676466"/>
            <a:ext cx="3528392" cy="2315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3926794"/>
      </p:ext>
    </p:extLst>
  </p:cSld>
  <p:clrMapOvr>
    <a:masterClrMapping/>
  </p:clrMapOvr>
  <p:transition spd="med">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 ALGILANMASI</a:t>
            </a:r>
            <a:endParaRPr lang="tr-TR" dirty="0"/>
          </a:p>
        </p:txBody>
      </p:sp>
      <p:sp>
        <p:nvSpPr>
          <p:cNvPr id="3" name="İçerik Yer Tutucusu 2"/>
          <p:cNvSpPr>
            <a:spLocks noGrp="1"/>
          </p:cNvSpPr>
          <p:nvPr>
            <p:ph idx="1"/>
          </p:nvPr>
        </p:nvSpPr>
        <p:spPr/>
        <p:txBody>
          <a:bodyPr/>
          <a:lstStyle/>
          <a:p>
            <a:pPr marL="0" indent="0" eaLnBrk="1" hangingPunct="1">
              <a:buFont typeface="Wingdings" panose="05000000000000000000" pitchFamily="2" charset="2"/>
              <a:buNone/>
            </a:pPr>
            <a:r>
              <a:rPr lang="tr-TR" altLang="tr-TR" dirty="0"/>
              <a:t>Renklerin algılanması, birlikte kullanılmakta olan renklerin kombinasyonu ile doğrudan ilgilidir. Renk tekerleğinde birbirine göre aksi tarafta bulunan iki renk yan yana durduğunda daha iyi bir kontrast sağlar. Bu renklere birbirinin tamamlayıcı renkleri denir. Arka plan tamamlayıcı renk olduğu zaman kullanılan ön plan rengi daha iyi algılanır. </a:t>
            </a:r>
          </a:p>
          <a:p>
            <a:pPr marL="0" indent="0" eaLnBrk="1" hangingPunct="1"/>
            <a:endParaRPr lang="tr-TR" altLang="tr-TR" dirty="0"/>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11</a:t>
            </a:fld>
            <a:endParaRPr lang="tr-TR" altLang="tr-TR"/>
          </a:p>
        </p:txBody>
      </p:sp>
      <p:pic>
        <p:nvPicPr>
          <p:cNvPr id="5" name="Picture 6" descr="http://t3.gstatic.com/images?q=tbn:nNpzMrxgMa1jJM:http://2.bp.blogspot.com/_Ksx_LCufiRE/Sr7nE5VmG0I/AAAAAAAAANw/4ebzR3LGAXo/s320/color_wheel_2.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4152" y="3286039"/>
            <a:ext cx="2038350"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6073075"/>
      </p:ext>
    </p:extLst>
  </p:cSld>
  <p:clrMapOvr>
    <a:masterClrMapping/>
  </p:clrMapOvr>
  <p:transition spd="med">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 UYUŞMASI</a:t>
            </a:r>
            <a:endParaRPr lang="tr-TR" dirty="0"/>
          </a:p>
        </p:txBody>
      </p:sp>
      <p:sp>
        <p:nvSpPr>
          <p:cNvPr id="3" name="İçerik Yer Tutucusu 2"/>
          <p:cNvSpPr>
            <a:spLocks noGrp="1"/>
          </p:cNvSpPr>
          <p:nvPr>
            <p:ph idx="1"/>
          </p:nvPr>
        </p:nvSpPr>
        <p:spPr/>
        <p:txBody>
          <a:bodyPr/>
          <a:lstStyle/>
          <a:p>
            <a:pPr marL="0" indent="0" eaLnBrk="1" hangingPunct="1">
              <a:buFont typeface="Wingdings" panose="05000000000000000000" pitchFamily="2" charset="2"/>
              <a:buNone/>
            </a:pPr>
            <a:r>
              <a:rPr lang="tr-TR" altLang="tr-TR" dirty="0"/>
              <a:t>Ön plan ve arka plan tipinde renk uygulamasında en az %90 kontrast farkı bulunmalıdır. Farklı renklerin gözün farklı algılama hücrelerinde etki yapması nedeniyle göz yorulması daha çok olur. </a:t>
            </a:r>
          </a:p>
          <a:p>
            <a:pPr marL="0" indent="0" eaLnBrk="1" hangingPunct="1">
              <a:buFont typeface="Wingdings" panose="05000000000000000000" pitchFamily="2" charset="2"/>
              <a:buNone/>
            </a:pPr>
            <a:r>
              <a:rPr lang="tr-TR" altLang="tr-TR" dirty="0"/>
              <a:t>Saf mavi ve saf kırmızı retina tarafından iyi algılanamadığı için bu renkler özellikle yazıda kullanıldıklarında bulanık görünürler.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12</a:t>
            </a:fld>
            <a:endParaRPr lang="tr-TR" altLang="tr-TR"/>
          </a:p>
        </p:txBody>
      </p:sp>
    </p:spTree>
    <p:extLst>
      <p:ext uri="{BB962C8B-B14F-4D97-AF65-F5344CB8AC3E}">
        <p14:creationId xmlns:p14="http://schemas.microsoft.com/office/powerpoint/2010/main" val="2509426721"/>
      </p:ext>
    </p:extLst>
  </p:cSld>
  <p:clrMapOvr>
    <a:masterClrMapping/>
  </p:clrMapOvr>
  <p:transition spd="med">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 UYUŞMASI</a:t>
            </a:r>
            <a:endParaRPr lang="tr-TR" dirty="0"/>
          </a:p>
        </p:txBody>
      </p:sp>
      <p:sp>
        <p:nvSpPr>
          <p:cNvPr id="3" name="İçerik Yer Tutucusu 2"/>
          <p:cNvSpPr>
            <a:spLocks noGrp="1"/>
          </p:cNvSpPr>
          <p:nvPr>
            <p:ph idx="1"/>
          </p:nvPr>
        </p:nvSpPr>
        <p:spPr/>
        <p:txBody>
          <a:bodyPr/>
          <a:lstStyle/>
          <a:p>
            <a:r>
              <a:rPr lang="tr-TR" altLang="tr-TR" dirty="0"/>
              <a:t>Bir başka özellik ise, parlak renklerin göz başka yere çevrildiği ya da ekranda yeni bir görüntü geldiği zaman hala kalıcı bir etki bırakacak kadar gözü etkilemesi, kalıcı görüntü bırakmasıdır.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13</a:t>
            </a:fld>
            <a:endParaRPr lang="tr-TR" altLang="tr-TR"/>
          </a:p>
        </p:txBody>
      </p:sp>
      <p:pic>
        <p:nvPicPr>
          <p:cNvPr id="6" name="Picture 5" descr="renk%20algila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0016" y="3284984"/>
            <a:ext cx="3900437" cy="25398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587757"/>
      </p:ext>
    </p:extLst>
  </p:cSld>
  <p:clrMapOvr>
    <a:masterClrMapping/>
  </p:clrMapOvr>
  <p:transition spd="med">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ÇERÇEVELEME</a:t>
            </a:r>
            <a:endParaRPr lang="tr-TR" dirty="0"/>
          </a:p>
        </p:txBody>
      </p:sp>
      <p:sp>
        <p:nvSpPr>
          <p:cNvPr id="3" name="İçerik Yer Tutucusu 2"/>
          <p:cNvSpPr>
            <a:spLocks noGrp="1"/>
          </p:cNvSpPr>
          <p:nvPr>
            <p:ph idx="1"/>
          </p:nvPr>
        </p:nvSpPr>
        <p:spPr>
          <a:xfrm>
            <a:off x="1096963" y="1556793"/>
            <a:ext cx="10058400" cy="720080"/>
          </a:xfrm>
        </p:spPr>
        <p:txBody>
          <a:bodyPr/>
          <a:lstStyle/>
          <a:p>
            <a:r>
              <a:rPr lang="tr-TR" altLang="tr-TR" dirty="0"/>
              <a:t>Renkli nesnelerin kenarlarının siyah kontörle çevrilmesi yararlıdır.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14</a:t>
            </a:fld>
            <a:endParaRPr lang="tr-TR" altLang="tr-TR"/>
          </a:p>
        </p:txBody>
      </p:sp>
      <p:pic>
        <p:nvPicPr>
          <p:cNvPr id="5" name="Picture 3" descr="yararli.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87488" y="2204864"/>
            <a:ext cx="7378763" cy="37759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6133005"/>
      </p:ext>
    </p:extLst>
  </p:cSld>
  <p:clrMapOvr>
    <a:masterClrMapping/>
  </p:clrMapOvr>
  <p:transition spd="med">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RENKLERDE YANLIŞ ANLAMA</a:t>
            </a:r>
            <a:endParaRPr lang="tr-TR" dirty="0"/>
          </a:p>
        </p:txBody>
      </p:sp>
      <p:sp>
        <p:nvSpPr>
          <p:cNvPr id="3" name="İçerik Yer Tutucusu 2"/>
          <p:cNvSpPr>
            <a:spLocks noGrp="1"/>
          </p:cNvSpPr>
          <p:nvPr>
            <p:ph idx="1"/>
          </p:nvPr>
        </p:nvSpPr>
        <p:spPr>
          <a:xfrm>
            <a:off x="1096963" y="1556793"/>
            <a:ext cx="10058400" cy="2160240"/>
          </a:xfrm>
        </p:spPr>
        <p:txBody>
          <a:bodyPr/>
          <a:lstStyle/>
          <a:p>
            <a:r>
              <a:rPr lang="tr-TR" altLang="tr-TR" dirty="0"/>
              <a:t>Eğer renkler bir anlamı kodlama amacı taşıyorsa (örneğin tehlike için kırmızı, devam için yeşil vb.) bu renk kodlamasına tamamen bel bağlamamak gerekmektedir. Çünkü bazı kullanıcılar renk körü olabilir. Genel nüfusun yaklaşık olarak yüzde 10 kadarı bir biçimde renkleri doğru algılayamamaktadır. Renk körü olarak adlandırılan bu kişiler çok nadir olarak tam siyah-beyaz görürler.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15</a:t>
            </a:fld>
            <a:endParaRPr lang="tr-TR" altLang="tr-TR"/>
          </a:p>
        </p:txBody>
      </p:sp>
      <p:pic>
        <p:nvPicPr>
          <p:cNvPr id="5" name="4 Resim" descr="images 10.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176120" y="3861049"/>
            <a:ext cx="2376264" cy="196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3195942"/>
      </p:ext>
    </p:extLst>
  </p:cSld>
  <p:clrMapOvr>
    <a:masterClrMapping/>
  </p:clrMapOvr>
  <p:transition spd="med">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RENKLERDE YANLIŞ ANLAMA</a:t>
            </a:r>
            <a:endParaRPr lang="tr-TR" dirty="0"/>
          </a:p>
        </p:txBody>
      </p:sp>
      <p:sp>
        <p:nvSpPr>
          <p:cNvPr id="3" name="İçerik Yer Tutucusu 2"/>
          <p:cNvSpPr>
            <a:spLocks noGrp="1"/>
          </p:cNvSpPr>
          <p:nvPr>
            <p:ph idx="1"/>
          </p:nvPr>
        </p:nvSpPr>
        <p:spPr/>
        <p:txBody>
          <a:bodyPr/>
          <a:lstStyle/>
          <a:p>
            <a:r>
              <a:rPr lang="tr-TR" altLang="tr-TR" dirty="0"/>
              <a:t>Genelde renk körlerinin çoğunluğu renkleri karıştıracak biçimde algılama sorunları yaşarlar, bu nedenle renk körlüğünün belirlenmesi özel dikkat edilmediği durumda gerçekleşmeyebilir. Bu nedenle </a:t>
            </a:r>
            <a:r>
              <a:rPr lang="tr-TR" altLang="tr-TR" dirty="0" err="1"/>
              <a:t>arayüzde</a:t>
            </a:r>
            <a:r>
              <a:rPr lang="tr-TR" altLang="tr-TR" dirty="0"/>
              <a:t> sadece renklere dayanılarak belirli anlam ve görevlerin hazırlanması doğru değildir. Renkler tamamlayıcı, etkinlik ve verimlilik arttırıcı olarak kullanılmalıdır.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16</a:t>
            </a:fld>
            <a:endParaRPr lang="tr-TR" altLang="tr-TR"/>
          </a:p>
        </p:txBody>
      </p:sp>
      <p:pic>
        <p:nvPicPr>
          <p:cNvPr id="5" name="4 Resim" descr="images3.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92144" y="3645023"/>
            <a:ext cx="3096344" cy="224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6702128"/>
      </p:ext>
    </p:extLst>
  </p:cSld>
  <p:clrMapOvr>
    <a:masterClrMapping/>
  </p:clrMapOvr>
  <p:transition spd="med">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TERİMLER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17</a:t>
            </a:fld>
            <a:endParaRPr lang="tr-TR" altLang="tr-TR"/>
          </a:p>
        </p:txBody>
      </p:sp>
      <p:graphicFrame>
        <p:nvGraphicFramePr>
          <p:cNvPr id="8" name="Table 3"/>
          <p:cNvGraphicFramePr>
            <a:graphicFrameLocks noGrp="1"/>
          </p:cNvGraphicFramePr>
          <p:nvPr>
            <p:extLst>
              <p:ext uri="{D42A27DB-BD31-4B8C-83A1-F6EECF244321}">
                <p14:modId xmlns:p14="http://schemas.microsoft.com/office/powerpoint/2010/main" val="1719084981"/>
              </p:ext>
            </p:extLst>
          </p:nvPr>
        </p:nvGraphicFramePr>
        <p:xfrm>
          <a:off x="1271464" y="1772815"/>
          <a:ext cx="8501062" cy="4248472"/>
        </p:xfrm>
        <a:graphic>
          <a:graphicData uri="http://schemas.openxmlformats.org/drawingml/2006/table">
            <a:tbl>
              <a:tblPr/>
              <a:tblGrid>
                <a:gridCol w="3000375">
                  <a:extLst>
                    <a:ext uri="{9D8B030D-6E8A-4147-A177-3AD203B41FA5}">
                      <a16:colId xmlns:a16="http://schemas.microsoft.com/office/drawing/2014/main" val="20000"/>
                    </a:ext>
                  </a:extLst>
                </a:gridCol>
                <a:gridCol w="5500687">
                  <a:extLst>
                    <a:ext uri="{9D8B030D-6E8A-4147-A177-3AD203B41FA5}">
                      <a16:colId xmlns:a16="http://schemas.microsoft.com/office/drawing/2014/main" val="20001"/>
                    </a:ext>
                  </a:extLst>
                </a:gridCol>
              </a:tblGrid>
              <a:tr h="1366888">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smtClean="0">
                          <a:ln>
                            <a:noFill/>
                          </a:ln>
                          <a:solidFill>
                            <a:srgbClr val="002060"/>
                          </a:solidFill>
                          <a:effectLst/>
                          <a:latin typeface="Times New Roman" panose="02020603050405020304" pitchFamily="18" charset="0"/>
                          <a:cs typeface="Times New Roman" panose="02020603050405020304" pitchFamily="18" charset="0"/>
                        </a:rPr>
                        <a:t>Uygulamalar arası uyumluluk</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Kullanıcının zaten bildiği uygulamalar ile </a:t>
                      </a:r>
                      <a:r>
                        <a:rPr kumimoji="0" lang="tr-TR" sz="2400" b="0" i="0"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arayüzün</a:t>
                      </a:r>
                      <a:r>
                        <a:rPr kumimoji="0" lang="tr-TR" sz="2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aynı özellikleri içermesi</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66888">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Temel pencere bileşenleri</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smtClean="0">
                          <a:ln>
                            <a:noFill/>
                          </a:ln>
                          <a:solidFill>
                            <a:srgbClr val="002060"/>
                          </a:solidFill>
                          <a:effectLst/>
                          <a:latin typeface="Times New Roman" panose="02020603050405020304" pitchFamily="18" charset="0"/>
                          <a:cs typeface="Times New Roman" panose="02020603050405020304" pitchFamily="18" charset="0"/>
                        </a:rPr>
                        <a:t>Birincil ve ikincil pencerelerde bulunan standart bileşenler</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514696">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smtClean="0">
                          <a:ln>
                            <a:noFill/>
                          </a:ln>
                          <a:solidFill>
                            <a:srgbClr val="002060"/>
                          </a:solidFill>
                          <a:effectLst/>
                          <a:latin typeface="Times New Roman" panose="02020603050405020304" pitchFamily="18" charset="0"/>
                          <a:cs typeface="Times New Roman" panose="02020603050405020304" pitchFamily="18" charset="0"/>
                        </a:rPr>
                        <a:t>Kontrol elde olması</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Etkileşimi kullanıcının mı yoksa bilgisayarın mı yönlendirdiğini belirtir. Elde ise kullanıcıdadır.</a:t>
                      </a:r>
                    </a:p>
                  </a:txBody>
                  <a:tcPr marT="45716" marB="4571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293551364"/>
      </p:ext>
    </p:extLst>
  </p:cSld>
  <p:clrMapOvr>
    <a:masterClrMapping/>
  </p:clrMapOvr>
  <p:transition spd="med">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TERİMLER</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18</a:t>
            </a:fld>
            <a:endParaRPr lang="tr-TR" altLang="tr-TR"/>
          </a:p>
        </p:txBody>
      </p:sp>
      <p:graphicFrame>
        <p:nvGraphicFramePr>
          <p:cNvPr id="5" name="Table 3"/>
          <p:cNvGraphicFramePr>
            <a:graphicFrameLocks noGrp="1"/>
          </p:cNvGraphicFramePr>
          <p:nvPr>
            <p:extLst>
              <p:ext uri="{D42A27DB-BD31-4B8C-83A1-F6EECF244321}">
                <p14:modId xmlns:p14="http://schemas.microsoft.com/office/powerpoint/2010/main" val="3671307137"/>
              </p:ext>
            </p:extLst>
          </p:nvPr>
        </p:nvGraphicFramePr>
        <p:xfrm>
          <a:off x="1271464" y="1916832"/>
          <a:ext cx="9649072" cy="3409057"/>
        </p:xfrm>
        <a:graphic>
          <a:graphicData uri="http://schemas.openxmlformats.org/drawingml/2006/table">
            <a:tbl>
              <a:tblPr/>
              <a:tblGrid>
                <a:gridCol w="3405555">
                  <a:extLst>
                    <a:ext uri="{9D8B030D-6E8A-4147-A177-3AD203B41FA5}">
                      <a16:colId xmlns:a16="http://schemas.microsoft.com/office/drawing/2014/main" val="20000"/>
                    </a:ext>
                  </a:extLst>
                </a:gridCol>
                <a:gridCol w="6243517">
                  <a:extLst>
                    <a:ext uri="{9D8B030D-6E8A-4147-A177-3AD203B41FA5}">
                      <a16:colId xmlns:a16="http://schemas.microsoft.com/office/drawing/2014/main" val="20001"/>
                    </a:ext>
                  </a:extLst>
                </a:gridCol>
              </a:tblGrid>
              <a:tr h="1797039">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Gerçek yaşam metaforları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Kullanıcının genellikle bilgisayar dünyası dışındaki önceki bilgilerine dayanılarak yapılan benzetme ile oluşturulmuş ikon vb. bileşenler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612018">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smtClean="0">
                          <a:ln>
                            <a:noFill/>
                          </a:ln>
                          <a:solidFill>
                            <a:srgbClr val="002060"/>
                          </a:solidFill>
                          <a:effectLst/>
                          <a:latin typeface="Times New Roman" panose="02020603050405020304" pitchFamily="18" charset="0"/>
                          <a:cs typeface="Times New Roman" panose="02020603050405020304" pitchFamily="18" charset="0"/>
                        </a:rPr>
                        <a:t>Uygulama içi uyumluluk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
                          <a:schemeClr val="tx2"/>
                        </a:buClr>
                        <a:buSzPct val="70000"/>
                        <a:buFontTx/>
                        <a:buNone/>
                        <a:tabLst/>
                      </a:pPr>
                      <a:r>
                        <a:rPr kumimoji="0" lang="tr-TR" sz="2400" b="0" i="0"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Aynı uygulama içindeki bileşenlerin görünüş ve davranışlarının aynı biçimde tasarlanmış olması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161184630"/>
      </p:ext>
    </p:extLst>
  </p:cSld>
  <p:clrMapOvr>
    <a:masterClrMapping/>
  </p:clrMapOvr>
  <p:transition spd="med">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1055440" y="620688"/>
            <a:ext cx="9155360" cy="796950"/>
          </a:xfrm>
          <a:prstGeom prst="rect">
            <a:avLst/>
          </a:prstGeom>
        </p:spPr>
        <p:txBody>
          <a:bodyPr bIns="91440" anchor="b">
            <a:normAutofit/>
          </a:bodyPr>
          <a:lstStyle/>
          <a:p>
            <a:pPr eaLnBrk="1" fontAlgn="auto" hangingPunct="1">
              <a:spcBef>
                <a:spcPts val="0"/>
              </a:spcBef>
              <a:spcAft>
                <a:spcPts val="0"/>
              </a:spcAft>
              <a:defRPr/>
            </a:pPr>
            <a:r>
              <a:rPr lang="tr-TR" sz="3200" b="1" smtClean="0">
                <a:solidFill>
                  <a:schemeClr val="tx2"/>
                </a:solidFill>
                <a:latin typeface="+mj-lt"/>
                <a:ea typeface="+mj-ea"/>
                <a:cs typeface="+mj-cs"/>
              </a:rPr>
              <a:t>Kaynaklar</a:t>
            </a:r>
            <a:endParaRPr lang="tr-TR" sz="3200" b="1" dirty="0">
              <a:solidFill>
                <a:schemeClr val="tx2"/>
              </a:solidFill>
              <a:latin typeface="+mj-lt"/>
              <a:ea typeface="+mj-ea"/>
              <a:cs typeface="+mj-cs"/>
            </a:endParaRPr>
          </a:p>
        </p:txBody>
      </p:sp>
      <p:sp>
        <p:nvSpPr>
          <p:cNvPr id="34819" name="2 İçerik Yer Tutucusu"/>
          <p:cNvSpPr>
            <a:spLocks noGrp="1"/>
          </p:cNvSpPr>
          <p:nvPr>
            <p:ph idx="1"/>
          </p:nvPr>
        </p:nvSpPr>
        <p:spPr>
          <a:xfrm>
            <a:off x="911424" y="1417638"/>
            <a:ext cx="10513168" cy="4608512"/>
          </a:xfrm>
        </p:spPr>
        <p:txBody>
          <a:bodyPr rtlCol="0">
            <a:normAutofit/>
          </a:bodyPr>
          <a:lstStyle/>
          <a:p>
            <a:pPr marL="91440" indent="-91440" fontAlgn="auto">
              <a:buFont typeface="Wingdings" panose="05000000000000000000" pitchFamily="2" charset="2"/>
              <a:buChar char="Ø"/>
              <a:defRPr/>
            </a:pPr>
            <a:r>
              <a:rPr lang="tr-TR" altLang="tr-TR" sz="1600" dirty="0" err="1"/>
              <a:t>Baturay</a:t>
            </a:r>
            <a:r>
              <a:rPr lang="tr-TR" altLang="tr-TR" sz="1600" dirty="0"/>
              <a:t> M. H. (2014). İnsan Bilgisayar Etkileşim Ders Notları </a:t>
            </a:r>
            <a:endParaRPr lang="tr-TR" altLang="tr-TR" sz="1500" dirty="0" smtClean="0">
              <a:ea typeface="Verdana" panose="020B0604030504040204" pitchFamily="34" charset="0"/>
            </a:endParaRPr>
          </a:p>
          <a:p>
            <a:pPr marL="91440" indent="-91440" fontAlgn="auto">
              <a:buFont typeface="Wingdings" panose="05000000000000000000" pitchFamily="2" charset="2"/>
              <a:buChar char="Ø"/>
              <a:defRPr/>
            </a:pPr>
            <a:r>
              <a:rPr lang="en-US" altLang="tr-TR" sz="1500" dirty="0" smtClean="0">
                <a:ea typeface="Verdana" panose="020B0604030504040204" pitchFamily="34" charset="0"/>
              </a:rPr>
              <a:t>A</a:t>
            </a:r>
            <a:r>
              <a:rPr lang="en-US" altLang="tr-TR" sz="1500" dirty="0">
                <a:ea typeface="Verdana" panose="020B0604030504040204" pitchFamily="34" charset="0"/>
              </a:rPr>
              <a:t>. Dix, J. Finlay, G. </a:t>
            </a:r>
            <a:r>
              <a:rPr lang="en-US" altLang="tr-TR" sz="1500" dirty="0" err="1">
                <a:ea typeface="Verdana" panose="020B0604030504040204" pitchFamily="34" charset="0"/>
              </a:rPr>
              <a:t>Abowd</a:t>
            </a:r>
            <a:r>
              <a:rPr lang="en-US" altLang="tr-TR" sz="1500" dirty="0">
                <a:ea typeface="Verdana" panose="020B0604030504040204" pitchFamily="34" charset="0"/>
              </a:rPr>
              <a:t> and R. Beale (1993). Human-Computer Interaction. Prentice Hall.</a:t>
            </a:r>
            <a:endParaRPr lang="tr-TR" altLang="tr-TR" sz="1500" dirty="0">
              <a:ea typeface="Verdana" panose="020B0604030504040204" pitchFamily="34" charset="0"/>
            </a:endParaRPr>
          </a:p>
          <a:p>
            <a:pPr marL="91440" indent="-91440" fontAlgn="auto">
              <a:buFont typeface="Wingdings" panose="05000000000000000000" pitchFamily="2" charset="2"/>
              <a:buChar char="Ø"/>
              <a:defRPr/>
            </a:pPr>
            <a:r>
              <a:rPr lang="tr-TR" altLang="tr-TR" sz="1500" dirty="0" err="1">
                <a:ea typeface="Verdana" panose="020B0604030504040204" pitchFamily="34" charset="0"/>
              </a:rPr>
              <a:t>Andrews</a:t>
            </a:r>
            <a:r>
              <a:rPr lang="tr-TR" altLang="tr-TR" sz="1500" dirty="0">
                <a:ea typeface="Verdana" panose="020B0604030504040204" pitchFamily="34" charset="0"/>
              </a:rPr>
              <a:t>, K. (2009). Human-</a:t>
            </a:r>
            <a:r>
              <a:rPr lang="tr-TR" altLang="tr-TR" sz="1500" dirty="0" err="1">
                <a:ea typeface="Verdana" panose="020B0604030504040204" pitchFamily="34" charset="0"/>
              </a:rPr>
              <a:t>Computer</a:t>
            </a:r>
            <a:r>
              <a:rPr lang="tr-TR" altLang="tr-TR" sz="1500" dirty="0">
                <a:ea typeface="Verdana" panose="020B0604030504040204" pitchFamily="34" charset="0"/>
              </a:rPr>
              <a:t> </a:t>
            </a:r>
            <a:r>
              <a:rPr lang="tr-TR" altLang="tr-TR" sz="1500" dirty="0" err="1">
                <a:ea typeface="Verdana" panose="020B0604030504040204" pitchFamily="34" charset="0"/>
              </a:rPr>
              <a:t>Interaction</a:t>
            </a:r>
            <a:r>
              <a:rPr lang="tr-TR" altLang="tr-TR" sz="1500" dirty="0">
                <a:ea typeface="Verdana" panose="020B0604030504040204" pitchFamily="34" charset="0"/>
              </a:rPr>
              <a:t>. </a:t>
            </a:r>
            <a:r>
              <a:rPr lang="tr-TR" altLang="tr-TR" sz="1500" dirty="0" err="1">
                <a:ea typeface="Verdana" panose="020B0604030504040204" pitchFamily="34" charset="0"/>
              </a:rPr>
              <a:t>Lecture</a:t>
            </a:r>
            <a:r>
              <a:rPr lang="tr-TR" altLang="tr-TR" sz="1500" dirty="0">
                <a:ea typeface="Verdana" panose="020B0604030504040204" pitchFamily="34" charset="0"/>
              </a:rPr>
              <a:t> </a:t>
            </a:r>
            <a:r>
              <a:rPr lang="tr-TR" altLang="tr-TR" sz="1500" dirty="0" err="1">
                <a:ea typeface="Verdana" panose="020B0604030504040204" pitchFamily="34" charset="0"/>
              </a:rPr>
              <a:t>Notes</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r>
              <a:rPr lang="tr-TR" altLang="tr-TR" sz="1500" dirty="0" smtClean="0">
                <a:ea typeface="Verdana" panose="020B0604030504040204" pitchFamily="34" charset="0"/>
              </a:rPr>
              <a:t>Miller</a:t>
            </a:r>
            <a:r>
              <a:rPr lang="tr-TR" altLang="tr-TR" sz="1500" dirty="0">
                <a:ea typeface="Verdana" panose="020B0604030504040204" pitchFamily="34" charset="0"/>
              </a:rPr>
              <a:t>, G. A. (1956). </a:t>
            </a:r>
            <a:r>
              <a:rPr lang="tr-TR" altLang="tr-TR" sz="1500" dirty="0" err="1">
                <a:ea typeface="Verdana" panose="020B0604030504040204" pitchFamily="34" charset="0"/>
              </a:rPr>
              <a:t>The</a:t>
            </a:r>
            <a:r>
              <a:rPr lang="tr-TR" altLang="tr-TR" sz="1500" dirty="0">
                <a:ea typeface="Verdana" panose="020B0604030504040204" pitchFamily="34" charset="0"/>
              </a:rPr>
              <a:t> </a:t>
            </a:r>
            <a:r>
              <a:rPr lang="tr-TR" altLang="tr-TR" sz="1500" dirty="0" err="1">
                <a:ea typeface="Verdana" panose="020B0604030504040204" pitchFamily="34" charset="0"/>
              </a:rPr>
              <a:t>magical</a:t>
            </a:r>
            <a:r>
              <a:rPr lang="tr-TR" altLang="tr-TR" sz="1500" dirty="0">
                <a:ea typeface="Verdana" panose="020B0604030504040204" pitchFamily="34" charset="0"/>
              </a:rPr>
              <a:t> </a:t>
            </a:r>
            <a:r>
              <a:rPr lang="tr-TR" altLang="tr-TR" sz="1500" dirty="0" err="1">
                <a:ea typeface="Verdana" panose="020B0604030504040204" pitchFamily="34" charset="0"/>
              </a:rPr>
              <a:t>number</a:t>
            </a:r>
            <a:r>
              <a:rPr lang="tr-TR" altLang="tr-TR" sz="1500" dirty="0">
                <a:ea typeface="Verdana" panose="020B0604030504040204" pitchFamily="34" charset="0"/>
              </a:rPr>
              <a:t> seven, </a:t>
            </a:r>
            <a:r>
              <a:rPr lang="tr-TR" altLang="tr-TR" sz="1500" dirty="0" err="1">
                <a:ea typeface="Verdana" panose="020B0604030504040204" pitchFamily="34" charset="0"/>
              </a:rPr>
              <a:t>plus</a:t>
            </a:r>
            <a:r>
              <a:rPr lang="tr-TR" altLang="tr-TR" sz="1500" dirty="0">
                <a:ea typeface="Verdana" panose="020B0604030504040204" pitchFamily="34" charset="0"/>
              </a:rPr>
              <a:t> </a:t>
            </a:r>
            <a:r>
              <a:rPr lang="tr-TR" altLang="tr-TR" sz="1500" dirty="0" err="1">
                <a:ea typeface="Verdana" panose="020B0604030504040204" pitchFamily="34" charset="0"/>
              </a:rPr>
              <a:t>or</a:t>
            </a:r>
            <a:r>
              <a:rPr lang="tr-TR" altLang="tr-TR" sz="1500" dirty="0">
                <a:ea typeface="Verdana" panose="020B0604030504040204" pitchFamily="34" charset="0"/>
              </a:rPr>
              <a:t> </a:t>
            </a:r>
            <a:r>
              <a:rPr lang="tr-TR" altLang="tr-TR" sz="1500" dirty="0" err="1">
                <a:ea typeface="Verdana" panose="020B0604030504040204" pitchFamily="34" charset="0"/>
              </a:rPr>
              <a:t>minus</a:t>
            </a:r>
            <a:r>
              <a:rPr lang="tr-TR" altLang="tr-TR" sz="1500" dirty="0">
                <a:ea typeface="Verdana" panose="020B0604030504040204" pitchFamily="34" charset="0"/>
              </a:rPr>
              <a:t> </a:t>
            </a:r>
            <a:r>
              <a:rPr lang="tr-TR" altLang="tr-TR" sz="1500" dirty="0" err="1">
                <a:ea typeface="Verdana" panose="020B0604030504040204" pitchFamily="34" charset="0"/>
              </a:rPr>
              <a:t>two</a:t>
            </a:r>
            <a:r>
              <a:rPr lang="tr-TR" altLang="tr-TR" sz="1500" dirty="0">
                <a:ea typeface="Verdana" panose="020B0604030504040204" pitchFamily="34" charset="0"/>
              </a:rPr>
              <a:t>: </a:t>
            </a:r>
            <a:r>
              <a:rPr lang="tr-TR" altLang="tr-TR" sz="1500" dirty="0" err="1">
                <a:ea typeface="Verdana" panose="020B0604030504040204" pitchFamily="34" charset="0"/>
              </a:rPr>
              <a:t>some</a:t>
            </a:r>
            <a:r>
              <a:rPr lang="tr-TR" altLang="tr-TR" sz="1500" dirty="0">
                <a:ea typeface="Verdana" panose="020B0604030504040204" pitchFamily="34" charset="0"/>
              </a:rPr>
              <a:t> </a:t>
            </a:r>
            <a:r>
              <a:rPr lang="tr-TR" altLang="tr-TR" sz="1500" dirty="0" err="1">
                <a:ea typeface="Verdana" panose="020B0604030504040204" pitchFamily="34" charset="0"/>
              </a:rPr>
              <a:t>limits</a:t>
            </a:r>
            <a:r>
              <a:rPr lang="tr-TR" altLang="tr-TR" sz="1500" dirty="0">
                <a:ea typeface="Verdana" panose="020B0604030504040204" pitchFamily="34" charset="0"/>
              </a:rPr>
              <a:t> on </a:t>
            </a:r>
            <a:r>
              <a:rPr lang="tr-TR" altLang="tr-TR" sz="1500" dirty="0" err="1">
                <a:ea typeface="Verdana" panose="020B0604030504040204" pitchFamily="34" charset="0"/>
              </a:rPr>
              <a:t>our</a:t>
            </a:r>
            <a:r>
              <a:rPr lang="tr-TR" altLang="tr-TR" sz="1500" dirty="0">
                <a:ea typeface="Verdana" panose="020B0604030504040204" pitchFamily="34" charset="0"/>
              </a:rPr>
              <a:t> </a:t>
            </a:r>
            <a:r>
              <a:rPr lang="tr-TR" altLang="tr-TR" sz="1500" dirty="0" err="1">
                <a:ea typeface="Verdana" panose="020B0604030504040204" pitchFamily="34" charset="0"/>
              </a:rPr>
              <a:t>capacity</a:t>
            </a:r>
            <a:r>
              <a:rPr lang="tr-TR" altLang="tr-TR" sz="1500" dirty="0">
                <a:ea typeface="Verdana" panose="020B0604030504040204" pitchFamily="34" charset="0"/>
              </a:rPr>
              <a:t> </a:t>
            </a:r>
            <a:r>
              <a:rPr lang="tr-TR" altLang="tr-TR" sz="1500" dirty="0" err="1">
                <a:ea typeface="Verdana" panose="020B0604030504040204" pitchFamily="34" charset="0"/>
              </a:rPr>
              <a:t>to</a:t>
            </a:r>
            <a:r>
              <a:rPr lang="tr-TR" altLang="tr-TR" sz="1500" dirty="0">
                <a:ea typeface="Verdana" panose="020B0604030504040204" pitchFamily="34" charset="0"/>
              </a:rPr>
              <a:t> </a:t>
            </a:r>
            <a:r>
              <a:rPr lang="tr-TR" altLang="tr-TR" sz="1500" dirty="0" err="1">
                <a:ea typeface="Verdana" panose="020B0604030504040204" pitchFamily="34" charset="0"/>
              </a:rPr>
              <a:t>process</a:t>
            </a:r>
            <a:r>
              <a:rPr lang="tr-TR" altLang="tr-TR" sz="1500" dirty="0">
                <a:ea typeface="Verdana" panose="020B0604030504040204" pitchFamily="34" charset="0"/>
              </a:rPr>
              <a:t> </a:t>
            </a:r>
            <a:r>
              <a:rPr lang="tr-TR" altLang="tr-TR" sz="1500" dirty="0" err="1">
                <a:ea typeface="Verdana" panose="020B0604030504040204" pitchFamily="34" charset="0"/>
              </a:rPr>
              <a:t>indormation</a:t>
            </a:r>
            <a:r>
              <a:rPr lang="tr-TR" altLang="tr-TR" sz="1500" dirty="0">
                <a:ea typeface="Verdana" panose="020B0604030504040204" pitchFamily="34" charset="0"/>
              </a:rPr>
              <a:t>. </a:t>
            </a:r>
            <a:r>
              <a:rPr lang="tr-TR" altLang="tr-TR" sz="1500" i="1" dirty="0" err="1">
                <a:ea typeface="Verdana" panose="020B0604030504040204" pitchFamily="34" charset="0"/>
              </a:rPr>
              <a:t>Psychological</a:t>
            </a:r>
            <a:r>
              <a:rPr lang="tr-TR" altLang="tr-TR" sz="1500" i="1" dirty="0">
                <a:ea typeface="Verdana" panose="020B0604030504040204" pitchFamily="34" charset="0"/>
              </a:rPr>
              <a:t> </a:t>
            </a:r>
            <a:r>
              <a:rPr lang="tr-TR" altLang="tr-TR" sz="1500" i="1" dirty="0" err="1">
                <a:ea typeface="Verdana" panose="020B0604030504040204" pitchFamily="34" charset="0"/>
              </a:rPr>
              <a:t>Review</a:t>
            </a:r>
            <a:r>
              <a:rPr lang="tr-TR" altLang="tr-TR" sz="1500" i="1" dirty="0">
                <a:ea typeface="Verdana" panose="020B0604030504040204" pitchFamily="34" charset="0"/>
              </a:rPr>
              <a:t>, 63</a:t>
            </a:r>
            <a:r>
              <a:rPr lang="tr-TR" altLang="tr-TR" sz="1500" dirty="0">
                <a:ea typeface="Verdana" panose="020B0604030504040204" pitchFamily="34" charset="0"/>
              </a:rPr>
              <a:t>(2):81-97.</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Muter</a:t>
            </a:r>
            <a:r>
              <a:rPr lang="tr-TR" altLang="tr-TR" sz="1500" dirty="0">
                <a:ea typeface="Verdana" panose="020B0604030504040204" pitchFamily="34" charset="0"/>
              </a:rPr>
              <a:t>, P., </a:t>
            </a:r>
            <a:r>
              <a:rPr lang="tr-TR" altLang="tr-TR" sz="1500" dirty="0" err="1">
                <a:ea typeface="Verdana" panose="020B0604030504040204" pitchFamily="34" charset="0"/>
              </a:rPr>
              <a:t>Latremouille</a:t>
            </a:r>
            <a:r>
              <a:rPr lang="tr-TR" altLang="tr-TR" sz="1500" dirty="0">
                <a:ea typeface="Verdana" panose="020B0604030504040204" pitchFamily="34" charset="0"/>
              </a:rPr>
              <a:t>, S. A., </a:t>
            </a:r>
            <a:r>
              <a:rPr lang="tr-TR" altLang="tr-TR" sz="1500" dirty="0" err="1">
                <a:ea typeface="Verdana" panose="020B0604030504040204" pitchFamily="34" charset="0"/>
              </a:rPr>
              <a:t>Treurniet</a:t>
            </a:r>
            <a:r>
              <a:rPr lang="tr-TR" altLang="tr-TR" sz="1500" dirty="0">
                <a:ea typeface="Verdana" panose="020B0604030504040204" pitchFamily="34" charset="0"/>
              </a:rPr>
              <a:t>, W. C. &amp; </a:t>
            </a:r>
            <a:r>
              <a:rPr lang="tr-TR" altLang="tr-TR" sz="1500" dirty="0" err="1">
                <a:ea typeface="Verdana" panose="020B0604030504040204" pitchFamily="34" charset="0"/>
              </a:rPr>
              <a:t>Beam</a:t>
            </a:r>
            <a:r>
              <a:rPr lang="tr-TR" altLang="tr-TR" sz="1500" dirty="0">
                <a:ea typeface="Verdana" panose="020B0604030504040204" pitchFamily="34" charset="0"/>
              </a:rPr>
              <a:t>, P. (1982). </a:t>
            </a:r>
            <a:r>
              <a:rPr lang="tr-TR" altLang="tr-TR" sz="1500" dirty="0" err="1">
                <a:ea typeface="Verdana" panose="020B0604030504040204" pitchFamily="34" charset="0"/>
              </a:rPr>
              <a:t>Extended</a:t>
            </a:r>
            <a:r>
              <a:rPr lang="tr-TR" altLang="tr-TR" sz="1500" dirty="0">
                <a:ea typeface="Verdana" panose="020B0604030504040204" pitchFamily="34" charset="0"/>
              </a:rPr>
              <a:t> </a:t>
            </a:r>
            <a:r>
              <a:rPr lang="tr-TR" altLang="tr-TR" sz="1500" dirty="0" err="1">
                <a:ea typeface="Verdana" panose="020B0604030504040204" pitchFamily="34" charset="0"/>
              </a:rPr>
              <a:t>reading</a:t>
            </a:r>
            <a:r>
              <a:rPr lang="tr-TR" altLang="tr-TR" sz="1500" dirty="0">
                <a:ea typeface="Verdana" panose="020B0604030504040204" pitchFamily="34" charset="0"/>
              </a:rPr>
              <a:t> of </a:t>
            </a:r>
            <a:r>
              <a:rPr lang="tr-TR" altLang="tr-TR" sz="1500" dirty="0" err="1">
                <a:ea typeface="Verdana" panose="020B0604030504040204" pitchFamily="34" charset="0"/>
              </a:rPr>
              <a:t>continuous</a:t>
            </a:r>
            <a:r>
              <a:rPr lang="tr-TR" altLang="tr-TR" sz="1500" dirty="0">
                <a:ea typeface="Verdana" panose="020B0604030504040204" pitchFamily="34" charset="0"/>
              </a:rPr>
              <a:t> </a:t>
            </a:r>
            <a:r>
              <a:rPr lang="tr-TR" altLang="tr-TR" sz="1500" dirty="0" err="1">
                <a:ea typeface="Verdana" panose="020B0604030504040204" pitchFamily="34" charset="0"/>
              </a:rPr>
              <a:t>text</a:t>
            </a:r>
            <a:r>
              <a:rPr lang="tr-TR" altLang="tr-TR" sz="1500" dirty="0">
                <a:ea typeface="Verdana" panose="020B0604030504040204" pitchFamily="34" charset="0"/>
              </a:rPr>
              <a:t> on </a:t>
            </a:r>
            <a:r>
              <a:rPr lang="tr-TR" altLang="tr-TR" sz="1500" dirty="0" err="1">
                <a:ea typeface="Verdana" panose="020B0604030504040204" pitchFamily="34" charset="0"/>
              </a:rPr>
              <a:t>television</a:t>
            </a:r>
            <a:r>
              <a:rPr lang="tr-TR" altLang="tr-TR" sz="1500" dirty="0">
                <a:ea typeface="Verdana" panose="020B0604030504040204" pitchFamily="34" charset="0"/>
              </a:rPr>
              <a:t> </a:t>
            </a:r>
            <a:r>
              <a:rPr lang="tr-TR" altLang="tr-TR" sz="1500" dirty="0" err="1">
                <a:ea typeface="Verdana" panose="020B0604030504040204" pitchFamily="34" charset="0"/>
              </a:rPr>
              <a:t>screens</a:t>
            </a:r>
            <a:r>
              <a:rPr lang="tr-TR" altLang="tr-TR" sz="1500" dirty="0">
                <a:ea typeface="Verdana" panose="020B0604030504040204" pitchFamily="34" charset="0"/>
              </a:rPr>
              <a:t>. Human </a:t>
            </a:r>
            <a:r>
              <a:rPr lang="tr-TR" altLang="tr-TR" sz="1500" dirty="0" err="1">
                <a:ea typeface="Verdana" panose="020B0604030504040204" pitchFamily="34" charset="0"/>
              </a:rPr>
              <a:t>Factors</a:t>
            </a:r>
            <a:r>
              <a:rPr lang="tr-TR" altLang="tr-TR" sz="1500" dirty="0">
                <a:ea typeface="Verdana" panose="020B0604030504040204" pitchFamily="34" charset="0"/>
              </a:rPr>
              <a:t>, </a:t>
            </a:r>
            <a:r>
              <a:rPr lang="tr-TR" altLang="tr-TR" sz="1500" dirty="0" err="1">
                <a:ea typeface="Verdana" panose="020B0604030504040204" pitchFamily="34" charset="0"/>
              </a:rPr>
              <a:t>Vol</a:t>
            </a:r>
            <a:r>
              <a:rPr lang="tr-TR" altLang="tr-TR" sz="1500" dirty="0">
                <a:ea typeface="Verdana" panose="020B0604030504040204" pitchFamily="34" charset="0"/>
              </a:rPr>
              <a:t>. 24, No. 5, </a:t>
            </a:r>
            <a:r>
              <a:rPr lang="tr-TR" altLang="tr-TR" sz="1500" dirty="0" err="1">
                <a:ea typeface="Verdana" panose="020B0604030504040204" pitchFamily="34" charset="0"/>
              </a:rPr>
              <a:t>pp</a:t>
            </a:r>
            <a:r>
              <a:rPr lang="tr-TR" altLang="tr-TR" sz="1500" dirty="0">
                <a:ea typeface="Verdana" panose="020B0604030504040204" pitchFamily="34" charset="0"/>
              </a:rPr>
              <a:t>. 501--508. </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Schriver</a:t>
            </a:r>
            <a:r>
              <a:rPr lang="tr-TR" altLang="tr-TR" sz="1500" dirty="0">
                <a:ea typeface="Verdana" panose="020B0604030504040204" pitchFamily="34" charset="0"/>
              </a:rPr>
              <a:t>, K. A. (1997). Dynamics in </a:t>
            </a:r>
            <a:r>
              <a:rPr lang="tr-TR" altLang="tr-TR" sz="1500" dirty="0" err="1">
                <a:ea typeface="Verdana" panose="020B0604030504040204" pitchFamily="34" charset="0"/>
              </a:rPr>
              <a:t>Document</a:t>
            </a:r>
            <a:r>
              <a:rPr lang="tr-TR" altLang="tr-TR" sz="1500" dirty="0">
                <a:ea typeface="Verdana" panose="020B0604030504040204" pitchFamily="34" charset="0"/>
              </a:rPr>
              <a:t> Design. </a:t>
            </a:r>
            <a:r>
              <a:rPr lang="tr-TR" altLang="tr-TR" sz="1500" dirty="0" err="1">
                <a:ea typeface="Verdana" panose="020B0604030504040204" pitchFamily="34" charset="0"/>
              </a:rPr>
              <a:t>Wiley</a:t>
            </a:r>
            <a:r>
              <a:rPr lang="tr-TR" altLang="tr-TR" sz="1500" dirty="0">
                <a:ea typeface="Verdana" panose="020B0604030504040204" pitchFamily="34" charset="0"/>
              </a:rPr>
              <a:t>. ISBN 0471306363</a:t>
            </a:r>
          </a:p>
          <a:p>
            <a:pPr marL="91440" indent="-91440" fontAlgn="auto">
              <a:buFont typeface="Wingdings" panose="05000000000000000000" pitchFamily="2" charset="2"/>
              <a:buChar char="Ø"/>
              <a:defRPr/>
            </a:pPr>
            <a:r>
              <a:rPr lang="tr-TR" altLang="tr-TR" sz="1500" dirty="0" err="1" smtClean="0">
                <a:ea typeface="Verdana" panose="020B0604030504040204" pitchFamily="34" charset="0"/>
              </a:rPr>
              <a:t>Tinker</a:t>
            </a:r>
            <a:r>
              <a:rPr lang="tr-TR" altLang="tr-TR" sz="1500" dirty="0">
                <a:ea typeface="Verdana" panose="020B0604030504040204" pitchFamily="34" charset="0"/>
              </a:rPr>
              <a:t>, M. A. (1965). </a:t>
            </a:r>
            <a:r>
              <a:rPr lang="tr-TR" altLang="tr-TR" sz="1500" dirty="0" err="1">
                <a:ea typeface="Verdana" panose="020B0604030504040204" pitchFamily="34" charset="0"/>
              </a:rPr>
              <a:t>Bases</a:t>
            </a:r>
            <a:r>
              <a:rPr lang="tr-TR" altLang="tr-TR" sz="1500" dirty="0">
                <a:ea typeface="Verdana" panose="020B0604030504040204" pitchFamily="34" charset="0"/>
              </a:rPr>
              <a:t> </a:t>
            </a:r>
            <a:r>
              <a:rPr lang="tr-TR" altLang="tr-TR" sz="1500" dirty="0" err="1">
                <a:ea typeface="Verdana" panose="020B0604030504040204" pitchFamily="34" charset="0"/>
              </a:rPr>
              <a:t>for</a:t>
            </a:r>
            <a:r>
              <a:rPr lang="tr-TR" altLang="tr-TR" sz="1500" dirty="0">
                <a:ea typeface="Verdana" panose="020B0604030504040204" pitchFamily="34" charset="0"/>
              </a:rPr>
              <a:t> </a:t>
            </a:r>
            <a:r>
              <a:rPr lang="tr-TR" altLang="tr-TR" sz="1500" dirty="0" err="1">
                <a:ea typeface="Verdana" panose="020B0604030504040204" pitchFamily="34" charset="0"/>
              </a:rPr>
              <a:t>Effective</a:t>
            </a:r>
            <a:r>
              <a:rPr lang="tr-TR" altLang="tr-TR" sz="1500" dirty="0">
                <a:ea typeface="Verdana" panose="020B0604030504040204" pitchFamily="34" charset="0"/>
              </a:rPr>
              <a:t> Reading. </a:t>
            </a:r>
            <a:r>
              <a:rPr lang="tr-TR" altLang="tr-TR" sz="1500" dirty="0" err="1">
                <a:ea typeface="Verdana" panose="020B0604030504040204" pitchFamily="34" charset="0"/>
              </a:rPr>
              <a:t>University</a:t>
            </a:r>
            <a:r>
              <a:rPr lang="tr-TR" altLang="tr-TR" sz="1500" dirty="0">
                <a:ea typeface="Verdana" panose="020B0604030504040204" pitchFamily="34" charset="0"/>
              </a:rPr>
              <a:t> of Minnesota </a:t>
            </a:r>
            <a:r>
              <a:rPr lang="tr-TR" altLang="tr-TR" sz="1500" dirty="0" err="1">
                <a:ea typeface="Verdana" panose="020B0604030504040204" pitchFamily="34" charset="0"/>
              </a:rPr>
              <a:t>Press</a:t>
            </a:r>
            <a:r>
              <a:rPr lang="tr-TR" altLang="tr-TR" sz="1500" dirty="0">
                <a:ea typeface="Verdana" panose="020B0604030504040204" pitchFamily="34" charset="0"/>
              </a:rPr>
              <a:t>, </a:t>
            </a:r>
            <a:r>
              <a:rPr lang="tr-TR" altLang="tr-TR" sz="1500" dirty="0" err="1">
                <a:ea typeface="Verdana" panose="020B0604030504040204" pitchFamily="34" charset="0"/>
              </a:rPr>
              <a:t>Milwaukee</a:t>
            </a:r>
            <a:r>
              <a:rPr lang="tr-TR" altLang="tr-TR" sz="1500" dirty="0">
                <a:ea typeface="Verdana" panose="020B0604030504040204" pitchFamily="34" charset="0"/>
              </a:rPr>
              <a:t>.</a:t>
            </a:r>
          </a:p>
          <a:p>
            <a:pPr marL="91440" indent="-91440" fontAlgn="auto">
              <a:buFont typeface="Wingdings" panose="05000000000000000000" pitchFamily="2" charset="2"/>
              <a:buChar char="Ø"/>
              <a:defRPr/>
            </a:pPr>
            <a:endParaRPr lang="tr-TR" altLang="tr-TR" sz="1500" dirty="0">
              <a:ea typeface="Verdana" panose="020B0604030504040204" pitchFamily="34" charset="0"/>
            </a:endParaRPr>
          </a:p>
        </p:txBody>
      </p:sp>
      <p:sp>
        <p:nvSpPr>
          <p:cNvPr id="4" name="3 Slayt Numarası Yer Tutucusu"/>
          <p:cNvSpPr>
            <a:spLocks noGrp="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fld id="{5706E2B7-DC80-4411-872F-313FB090E4C8}" type="slidenum">
              <a:rPr lang="tr-TR" altLang="tr-TR">
                <a:solidFill>
                  <a:srgbClr val="FFFFFF"/>
                </a:solidFill>
                <a:latin typeface="Franklin Gothic Book" pitchFamily="34" charset="0"/>
              </a:rPr>
              <a:pPr eaLnBrk="1" hangingPunct="1">
                <a:defRPr/>
              </a:pPr>
              <a:t>19</a:t>
            </a:fld>
            <a:endParaRPr lang="tr-TR" altLang="tr-TR">
              <a:solidFill>
                <a:srgbClr val="FFFFFF"/>
              </a:solidFill>
              <a:latin typeface="Franklin Gothic Book" pitchFamily="34" charset="0"/>
            </a:endParaRPr>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 KULLANIMI</a:t>
            </a:r>
            <a:endParaRPr lang="tr-TR" dirty="0"/>
          </a:p>
        </p:txBody>
      </p:sp>
      <p:sp>
        <p:nvSpPr>
          <p:cNvPr id="3" name="İçerik Yer Tutucusu 2"/>
          <p:cNvSpPr>
            <a:spLocks noGrp="1"/>
          </p:cNvSpPr>
          <p:nvPr>
            <p:ph idx="1"/>
          </p:nvPr>
        </p:nvSpPr>
        <p:spPr>
          <a:xfrm>
            <a:off x="1096963" y="1556792"/>
            <a:ext cx="6799237" cy="4670797"/>
          </a:xfrm>
        </p:spPr>
        <p:txBody>
          <a:bodyPr/>
          <a:lstStyle/>
          <a:p>
            <a:r>
              <a:rPr lang="tr-TR" altLang="tr-TR" dirty="0" err="1"/>
              <a:t>Arayüz</a:t>
            </a:r>
            <a:r>
              <a:rPr lang="tr-TR" altLang="tr-TR" dirty="0"/>
              <a:t> oluşturulmasını konu alan genel kılavuzların </a:t>
            </a:r>
            <a:r>
              <a:rPr lang="tr-TR" altLang="tr-TR" dirty="0" err="1"/>
              <a:t>yanısıra</a:t>
            </a:r>
            <a:r>
              <a:rPr lang="tr-TR" altLang="tr-TR" dirty="0"/>
              <a:t> renk kullanımına ilişkin k</a:t>
            </a:r>
            <a:r>
              <a:rPr lang="tr-TR" altLang="tr-TR" dirty="0">
                <a:latin typeface="Arial" panose="020B0604020202020204" pitchFamily="34" charset="0"/>
              </a:rPr>
              <a:t>ı</a:t>
            </a:r>
            <a:r>
              <a:rPr lang="tr-TR" altLang="tr-TR" dirty="0"/>
              <a:t>lavuzlar da oluşturulmuştur. Bu kılavuzlarda sözü geçen kurallar, insan gözünün ve beyninin renkleri nasıl algıladığının incelenmesi ile belirlenmiştir. </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2</a:t>
            </a:fld>
            <a:endParaRPr lang="tr-TR" altLang="tr-TR"/>
          </a:p>
        </p:txBody>
      </p:sp>
      <p:pic>
        <p:nvPicPr>
          <p:cNvPr id="5" name="Picture 5" descr="Col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3430" y="1527976"/>
            <a:ext cx="2297112" cy="424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47228855"/>
      </p:ext>
    </p:extLst>
  </p:cSld>
  <p:clrMapOvr>
    <a:masterClrMapping/>
  </p:clrMapOvr>
  <p:transition spd="med">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RENKLİ veya SİYAH-BEYAZ</a:t>
            </a:r>
            <a:endParaRPr lang="tr-TR" dirty="0"/>
          </a:p>
        </p:txBody>
      </p:sp>
      <p:sp>
        <p:nvSpPr>
          <p:cNvPr id="3" name="İçerik Yer Tutucusu 2"/>
          <p:cNvSpPr>
            <a:spLocks noGrp="1"/>
          </p:cNvSpPr>
          <p:nvPr>
            <p:ph idx="1"/>
          </p:nvPr>
        </p:nvSpPr>
        <p:spPr>
          <a:xfrm>
            <a:off x="1096963" y="1556792"/>
            <a:ext cx="9247509" cy="4670797"/>
          </a:xfrm>
        </p:spPr>
        <p:txBody>
          <a:bodyPr/>
          <a:lstStyle/>
          <a:p>
            <a:pPr eaLnBrk="1" hangingPunct="1"/>
            <a:r>
              <a:rPr lang="tr-TR" altLang="tr-TR" dirty="0" err="1">
                <a:latin typeface="+mj-lt"/>
              </a:rPr>
              <a:t>Arayüzlerde</a:t>
            </a:r>
            <a:r>
              <a:rPr lang="tr-TR" altLang="tr-TR" dirty="0">
                <a:latin typeface="+mj-lt"/>
              </a:rPr>
              <a:t> neden renk kullanılmaktadır?</a:t>
            </a:r>
          </a:p>
          <a:p>
            <a:pPr lvl="1" eaLnBrk="1" hangingPunct="1"/>
            <a:r>
              <a:rPr lang="tr-TR" altLang="tr-TR" dirty="0">
                <a:latin typeface="+mj-lt"/>
              </a:rPr>
              <a:t>Öncelikle renkli bir nesnenin siyah-beyaz nesnelere oranla daha ilgi çekici olduğu bilinmelidir. </a:t>
            </a:r>
          </a:p>
          <a:p>
            <a:pPr lvl="1" eaLnBrk="1" hangingPunct="1"/>
            <a:r>
              <a:rPr lang="tr-TR" altLang="tr-TR" dirty="0">
                <a:latin typeface="+mj-lt"/>
              </a:rPr>
              <a:t>Gerçek hayatta renklerin </a:t>
            </a:r>
            <a:r>
              <a:rPr lang="tr-TR" altLang="tr-TR" dirty="0" err="1">
                <a:latin typeface="+mj-lt"/>
              </a:rPr>
              <a:t>varolması</a:t>
            </a:r>
            <a:r>
              <a:rPr lang="tr-TR" altLang="tr-TR" dirty="0">
                <a:latin typeface="+mj-lt"/>
              </a:rPr>
              <a:t> nedeniyle siyah-beyaza oranla kullanıcının zihinsel modeline renkler daha iyi uyum gösterir. </a:t>
            </a:r>
          </a:p>
          <a:p>
            <a:pPr lvl="1" eaLnBrk="1" hangingPunct="1"/>
            <a:r>
              <a:rPr lang="tr-TR" altLang="tr-TR" dirty="0">
                <a:latin typeface="+mj-lt"/>
              </a:rPr>
              <a:t>Renkli görsel yapı ayrıca doğal olması nedeniyle daha az rahatsız edicidir.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3</a:t>
            </a:fld>
            <a:endParaRPr lang="tr-TR" altLang="tr-TR"/>
          </a:p>
        </p:txBody>
      </p:sp>
    </p:spTree>
    <p:extLst>
      <p:ext uri="{BB962C8B-B14F-4D97-AF65-F5344CB8AC3E}">
        <p14:creationId xmlns:p14="http://schemas.microsoft.com/office/powerpoint/2010/main" val="2913628471"/>
      </p:ext>
    </p:extLst>
  </p:cSld>
  <p:clrMapOvr>
    <a:masterClrMapping/>
  </p:clrMapOvr>
  <p:transition spd="med">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RENKLİ ve SİYAH-BEYAZ</a:t>
            </a:r>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4</a:t>
            </a:fld>
            <a:endParaRPr lang="tr-TR" altLang="tr-TR"/>
          </a:p>
        </p:txBody>
      </p:sp>
      <p:pic>
        <p:nvPicPr>
          <p:cNvPr id="5" name="Picture 3" descr="siya%20beyaz-%20renkli.gif"/>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96963" y="1700808"/>
            <a:ext cx="8746855" cy="3528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71177991"/>
      </p:ext>
    </p:extLst>
  </p:cSld>
  <p:clrMapOvr>
    <a:masterClrMapping/>
  </p:clrMapOvr>
  <p:transition spd="med">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RENKLER: FORMAT YARDIMCISI</a:t>
            </a:r>
            <a:endParaRPr lang="tr-TR" dirty="0"/>
          </a:p>
        </p:txBody>
      </p:sp>
      <p:sp>
        <p:nvSpPr>
          <p:cNvPr id="3" name="İçerik Yer Tutucusu 2"/>
          <p:cNvSpPr>
            <a:spLocks noGrp="1"/>
          </p:cNvSpPr>
          <p:nvPr>
            <p:ph idx="1"/>
          </p:nvPr>
        </p:nvSpPr>
        <p:spPr/>
        <p:txBody>
          <a:bodyPr/>
          <a:lstStyle/>
          <a:p>
            <a:pPr eaLnBrk="1" hangingPunct="1"/>
            <a:r>
              <a:rPr lang="tr-TR" altLang="tr-TR" dirty="0"/>
              <a:t>Renkler mevcut ekran formatına format yardımcısı olarak kullanılabilir.</a:t>
            </a:r>
          </a:p>
          <a:p>
            <a:pPr eaLnBrk="1" hangingPunct="1"/>
            <a:r>
              <a:rPr lang="tr-TR" altLang="tr-TR" dirty="0"/>
              <a:t>Renkler:</a:t>
            </a:r>
          </a:p>
          <a:p>
            <a:pPr lvl="1" eaLnBrk="1" hangingPunct="1"/>
            <a:r>
              <a:rPr lang="tr-TR" altLang="tr-TR" dirty="0"/>
              <a:t>Belirli veri alanlarının gruplanması</a:t>
            </a:r>
          </a:p>
          <a:p>
            <a:pPr lvl="1" eaLnBrk="1" hangingPunct="1"/>
            <a:r>
              <a:rPr lang="tr-TR" altLang="tr-TR" dirty="0"/>
              <a:t>Farklılıkların belirginleştirilmesi</a:t>
            </a:r>
          </a:p>
          <a:p>
            <a:pPr lvl="1" eaLnBrk="1" hangingPunct="1"/>
            <a:r>
              <a:rPr lang="tr-TR" altLang="tr-TR" dirty="0"/>
              <a:t>Ekranın belirli bir bölgesine dikkat çekilmesi amacıyla kullanılabilir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5</a:t>
            </a:fld>
            <a:endParaRPr lang="tr-TR" altLang="tr-TR"/>
          </a:p>
        </p:txBody>
      </p:sp>
    </p:spTree>
    <p:extLst>
      <p:ext uri="{BB962C8B-B14F-4D97-AF65-F5344CB8AC3E}">
        <p14:creationId xmlns:p14="http://schemas.microsoft.com/office/powerpoint/2010/main" val="1634082758"/>
      </p:ext>
    </p:extLst>
  </p:cSld>
  <p:clrMapOvr>
    <a:masterClrMapping/>
  </p:clrMapOvr>
  <p:transition spd="med">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RENKLER: GÖRSEL İPUCU</a:t>
            </a:r>
            <a:endParaRPr lang="tr-TR" dirty="0"/>
          </a:p>
        </p:txBody>
      </p:sp>
      <p:sp>
        <p:nvSpPr>
          <p:cNvPr id="3" name="İçerik Yer Tutucusu 2"/>
          <p:cNvSpPr>
            <a:spLocks noGrp="1"/>
          </p:cNvSpPr>
          <p:nvPr>
            <p:ph idx="1"/>
          </p:nvPr>
        </p:nvSpPr>
        <p:spPr/>
        <p:txBody>
          <a:bodyPr/>
          <a:lstStyle/>
          <a:p>
            <a:pPr marL="0" indent="0" eaLnBrk="1" hangingPunct="1">
              <a:buFont typeface="Wingdings" panose="05000000000000000000" pitchFamily="2" charset="2"/>
              <a:buNone/>
            </a:pPr>
            <a:r>
              <a:rPr lang="tr-TR" altLang="tr-TR" dirty="0"/>
              <a:t>Renkler ekranda görsel ipucu olarak </a:t>
            </a:r>
            <a:r>
              <a:rPr lang="tr-TR" altLang="tr-TR" dirty="0">
                <a:latin typeface="Arial" panose="020B0604020202020204" pitchFamily="34" charset="0"/>
              </a:rPr>
              <a:t>k</a:t>
            </a:r>
            <a:r>
              <a:rPr lang="tr-TR" altLang="tr-TR" dirty="0"/>
              <a:t>ullanılabilir:</a:t>
            </a:r>
            <a:endParaRPr lang="tr-TR" altLang="tr-TR" dirty="0">
              <a:latin typeface="Arial" panose="020B0604020202020204" pitchFamily="34" charset="0"/>
            </a:endParaRPr>
          </a:p>
          <a:p>
            <a:pPr lvl="1" eaLnBrk="1" hangingPunct="1"/>
            <a:r>
              <a:rPr lang="tr-TR" altLang="tr-TR" dirty="0"/>
              <a:t>Ekran bileşenlerinin tanımlanmasında ve belirginleştirilmesinde</a:t>
            </a:r>
          </a:p>
          <a:p>
            <a:pPr lvl="1" eaLnBrk="1" hangingPunct="1"/>
            <a:r>
              <a:rPr lang="tr-TR" altLang="tr-TR" dirty="0"/>
              <a:t>Herhangi bir mantıksal yapının gösteriminde</a:t>
            </a:r>
          </a:p>
          <a:p>
            <a:pPr lvl="1" eaLnBrk="1" hangingPunct="1"/>
            <a:r>
              <a:rPr lang="tr-TR" altLang="tr-TR" dirty="0"/>
              <a:t>Bilginin o andaki durumunun gösteriminde</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6</a:t>
            </a:fld>
            <a:endParaRPr lang="tr-TR" altLang="tr-TR"/>
          </a:p>
        </p:txBody>
      </p:sp>
    </p:spTree>
    <p:extLst>
      <p:ext uri="{BB962C8B-B14F-4D97-AF65-F5344CB8AC3E}">
        <p14:creationId xmlns:p14="http://schemas.microsoft.com/office/powerpoint/2010/main" val="2389366137"/>
      </p:ext>
    </p:extLst>
  </p:cSld>
  <p:clrMapOvr>
    <a:masterClrMapping/>
  </p:clrMapOvr>
  <p:transition spd="med">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RENKLER: TARAMA YARDIMCISI</a:t>
            </a:r>
            <a:endParaRPr lang="tr-TR" dirty="0"/>
          </a:p>
        </p:txBody>
      </p:sp>
      <p:sp>
        <p:nvSpPr>
          <p:cNvPr id="3" name="İçerik Yer Tutucusu 2"/>
          <p:cNvSpPr>
            <a:spLocks noGrp="1"/>
          </p:cNvSpPr>
          <p:nvPr>
            <p:ph idx="1"/>
          </p:nvPr>
        </p:nvSpPr>
        <p:spPr>
          <a:xfrm>
            <a:off x="1096963" y="1556792"/>
            <a:ext cx="7375301" cy="4670797"/>
          </a:xfrm>
        </p:spPr>
        <p:txBody>
          <a:bodyPr/>
          <a:lstStyle/>
          <a:p>
            <a:pPr marL="0" indent="0" eaLnBrk="1" hangingPunct="1">
              <a:buFont typeface="Wingdings" panose="05000000000000000000" pitchFamily="2" charset="2"/>
              <a:buNone/>
            </a:pPr>
            <a:r>
              <a:rPr lang="tr-TR" altLang="tr-TR" dirty="0">
                <a:latin typeface="+mn-lt"/>
              </a:rPr>
              <a:t>Renkler bir pencerede tarama yardımcısı olarak kullanılabilir:</a:t>
            </a:r>
          </a:p>
          <a:p>
            <a:pPr lvl="1" eaLnBrk="1" hangingPunct="1"/>
            <a:r>
              <a:rPr lang="tr-TR" altLang="tr-TR" sz="2000" dirty="0">
                <a:latin typeface="+mn-lt"/>
              </a:rPr>
              <a:t>Karmaşık bir metin ya da tablo içinde kullanıcının gözle bulması gereken öge renklendirilir.</a:t>
            </a:r>
          </a:p>
          <a:p>
            <a:pPr lvl="1" eaLnBrk="1" hangingPunct="1"/>
            <a:r>
              <a:rPr lang="tr-TR" altLang="tr-TR" sz="2000" dirty="0">
                <a:latin typeface="+mn-lt"/>
              </a:rPr>
              <a:t>Bu amaçla tek bir (farklı) rengin kullanımı en avantajlı olanıdır. </a:t>
            </a:r>
          </a:p>
          <a:p>
            <a:pPr lvl="1" eaLnBrk="1" hangingPunct="1"/>
            <a:r>
              <a:rPr lang="tr-TR" altLang="tr-TR" sz="2000" dirty="0">
                <a:latin typeface="+mn-lt"/>
              </a:rPr>
              <a:t>Ancak daha farklı renkler aynı anda bir arada bulunduğunda tarama hızı düşer. </a:t>
            </a:r>
          </a:p>
          <a:p>
            <a:endParaRPr lang="tr-TR" dirty="0">
              <a:latin typeface="+mn-lt"/>
            </a:endParaRPr>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7</a:t>
            </a:fld>
            <a:endParaRPr lang="tr-TR" altLang="tr-TR"/>
          </a:p>
        </p:txBody>
      </p:sp>
      <p:pic>
        <p:nvPicPr>
          <p:cNvPr id="5" name="Picture 5" descr="imagesCA7JKFX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76324" y="3627388"/>
            <a:ext cx="2771775" cy="2474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descr="Talking_Clipboard_825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48713" y="1556792"/>
            <a:ext cx="2305050" cy="207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755076"/>
      </p:ext>
    </p:extLst>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 KULLANIMI KURALLARI</a:t>
            </a:r>
            <a:endParaRPr lang="tr-TR" dirty="0"/>
          </a:p>
        </p:txBody>
      </p:sp>
      <p:sp>
        <p:nvSpPr>
          <p:cNvPr id="3" name="İçerik Yer Tutucusu 2"/>
          <p:cNvSpPr>
            <a:spLocks noGrp="1"/>
          </p:cNvSpPr>
          <p:nvPr>
            <p:ph idx="1"/>
          </p:nvPr>
        </p:nvSpPr>
        <p:spPr/>
        <p:txBody>
          <a:bodyPr/>
          <a:lstStyle/>
          <a:p>
            <a:pPr marL="0" indent="0" eaLnBrk="1" hangingPunct="1">
              <a:buFont typeface="Wingdings" panose="05000000000000000000" pitchFamily="2" charset="2"/>
              <a:buNone/>
            </a:pPr>
            <a:r>
              <a:rPr lang="tr-TR" altLang="tr-TR" dirty="0" err="1"/>
              <a:t>Arayüz</a:t>
            </a:r>
            <a:r>
              <a:rPr lang="tr-TR" altLang="tr-TR" dirty="0"/>
              <a:t> tasarımında diğer alanlarda olduğu gibi renk kullanımı ve </a:t>
            </a:r>
            <a:r>
              <a:rPr lang="tr-TR" altLang="tr-TR" dirty="0" err="1"/>
              <a:t>arayüzün</a:t>
            </a:r>
            <a:r>
              <a:rPr lang="tr-TR" altLang="tr-TR" dirty="0"/>
              <a:t> renklendirilmesi ile ilgili genel kurallar zaman içinde oluşmuştur. Bu kuralların </a:t>
            </a:r>
            <a:r>
              <a:rPr lang="tr-TR" altLang="tr-TR" dirty="0" err="1"/>
              <a:t>başlıcaları</a:t>
            </a:r>
            <a:r>
              <a:rPr lang="tr-TR" altLang="tr-TR" dirty="0"/>
              <a:t>: </a:t>
            </a:r>
          </a:p>
          <a:p>
            <a:pPr lvl="1" eaLnBrk="1" hangingPunct="1"/>
            <a:r>
              <a:rPr lang="tr-TR" altLang="tr-TR" sz="2000" dirty="0"/>
              <a:t>Renk etkisi </a:t>
            </a:r>
          </a:p>
          <a:p>
            <a:pPr lvl="1" eaLnBrk="1" hangingPunct="1"/>
            <a:r>
              <a:rPr lang="tr-TR" altLang="tr-TR" sz="2000" dirty="0"/>
              <a:t>Yanlış renk kullanımı </a:t>
            </a:r>
          </a:p>
          <a:p>
            <a:pPr lvl="1" eaLnBrk="1" hangingPunct="1"/>
            <a:r>
              <a:rPr lang="tr-TR" altLang="tr-TR" sz="2000" dirty="0"/>
              <a:t>Renk algılanması </a:t>
            </a:r>
          </a:p>
          <a:p>
            <a:pPr lvl="1" eaLnBrk="1" hangingPunct="1"/>
            <a:r>
              <a:rPr lang="tr-TR" altLang="tr-TR" sz="2000" dirty="0"/>
              <a:t>Renk uyuşması </a:t>
            </a:r>
          </a:p>
          <a:p>
            <a:pPr lvl="1" eaLnBrk="1" hangingPunct="1"/>
            <a:r>
              <a:rPr lang="tr-TR" altLang="tr-TR" sz="2000" dirty="0"/>
              <a:t>Çerçeveleme </a:t>
            </a:r>
          </a:p>
          <a:p>
            <a:pPr lvl="1" eaLnBrk="1" hangingPunct="1"/>
            <a:r>
              <a:rPr lang="tr-TR" altLang="tr-TR" sz="2000" dirty="0"/>
              <a:t>Renklerde yanlış anlama başlıkları altında incelenebilir.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8</a:t>
            </a:fld>
            <a:endParaRPr lang="tr-TR" altLang="tr-TR"/>
          </a:p>
        </p:txBody>
      </p:sp>
    </p:spTree>
    <p:extLst>
      <p:ext uri="{BB962C8B-B14F-4D97-AF65-F5344CB8AC3E}">
        <p14:creationId xmlns:p14="http://schemas.microsoft.com/office/powerpoint/2010/main" val="1297136765"/>
      </p:ext>
    </p:extLst>
  </p:cSld>
  <p:clrMapOvr>
    <a:masterClrMapping/>
  </p:clrMapOvr>
  <p:transition spd="med">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ltLang="tr-TR" dirty="0"/>
              <a:t>RENK ETKİSİ</a:t>
            </a:r>
            <a:endParaRPr lang="tr-TR" dirty="0"/>
          </a:p>
        </p:txBody>
      </p:sp>
      <p:sp>
        <p:nvSpPr>
          <p:cNvPr id="3" name="İçerik Yer Tutucusu 2"/>
          <p:cNvSpPr>
            <a:spLocks noGrp="1"/>
          </p:cNvSpPr>
          <p:nvPr>
            <p:ph idx="1"/>
          </p:nvPr>
        </p:nvSpPr>
        <p:spPr>
          <a:xfrm>
            <a:off x="1096963" y="1556792"/>
            <a:ext cx="7663333" cy="4670797"/>
          </a:xfrm>
        </p:spPr>
        <p:txBody>
          <a:bodyPr/>
          <a:lstStyle/>
          <a:p>
            <a:r>
              <a:rPr lang="tr-TR" altLang="tr-TR" dirty="0"/>
              <a:t>Basit ekranlar için renk kullanımının bir etkisi yoktur. Kullanıcılar renkleri sevebilirler ancak performans ve verimlilikteki kazanç yok denecek kadar az olabilir. Renkler, ekranlar karmaşıklaştıkça daha büyük önem kazanır.</a:t>
            </a:r>
          </a:p>
          <a:p>
            <a:endParaRPr lang="tr-TR" dirty="0"/>
          </a:p>
        </p:txBody>
      </p:sp>
      <p:sp>
        <p:nvSpPr>
          <p:cNvPr id="4" name="Slayt Numarası Yer Tutucusu 3"/>
          <p:cNvSpPr>
            <a:spLocks noGrp="1"/>
          </p:cNvSpPr>
          <p:nvPr>
            <p:ph type="sldNum" sz="quarter" idx="12"/>
          </p:nvPr>
        </p:nvSpPr>
        <p:spPr/>
        <p:txBody>
          <a:bodyPr/>
          <a:lstStyle/>
          <a:p>
            <a:pPr>
              <a:defRPr/>
            </a:pPr>
            <a:fld id="{0D9AD90C-3292-442A-A66B-9C1842AC3F52}" type="slidenum">
              <a:rPr lang="tr-TR" altLang="tr-TR" smtClean="0"/>
              <a:pPr>
                <a:defRPr/>
              </a:pPr>
              <a:t>9</a:t>
            </a:fld>
            <a:endParaRPr lang="tr-TR" altLang="tr-TR"/>
          </a:p>
        </p:txBody>
      </p:sp>
      <p:pic>
        <p:nvPicPr>
          <p:cNvPr id="5" name="Picture 3" descr="renk.bmp"/>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88288" y="1551265"/>
            <a:ext cx="2714625" cy="394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8671345"/>
      </p:ext>
    </p:extLst>
  </p:cSld>
  <p:clrMapOvr>
    <a:masterClrMapping/>
  </p:clrMapOvr>
  <p:transition spd="med">
    <p:fade/>
  </p:transition>
</p:sld>
</file>

<file path=ppt/theme/theme1.xml><?xml version="1.0" encoding="utf-8"?>
<a:theme xmlns:a="http://schemas.openxmlformats.org/drawingml/2006/main" name="AnkaraÜniversitesiDersNotları">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ü sunu">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AnkaraÜniversitesiDersNotları" id="{9E825308-4EB3-49EC-AD25-7462D971D255}" vid="{42FCA507-37DD-4061-A7BC-1184FE1F6E29}"/>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AnkaraÜniversitesiDersNotları</Template>
  <TotalTime>875</TotalTime>
  <Words>859</Words>
  <Application>Microsoft Office PowerPoint</Application>
  <PresentationFormat>Geniş ekran</PresentationFormat>
  <Paragraphs>90</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Franklin Gothic Book</vt:lpstr>
      <vt:lpstr>Times New Roman</vt:lpstr>
      <vt:lpstr>Verdana</vt:lpstr>
      <vt:lpstr>Wingdings</vt:lpstr>
      <vt:lpstr>AnkaraÜniversitesiDersNotları</vt:lpstr>
      <vt:lpstr> Arayüz Tasarımında Genel İlkeler</vt:lpstr>
      <vt:lpstr>RENK KULLANIMI</vt:lpstr>
      <vt:lpstr>RENKLİ veya SİYAH-BEYAZ</vt:lpstr>
      <vt:lpstr>RENKLİ ve SİYAH-BEYAZ</vt:lpstr>
      <vt:lpstr>RENKLER: FORMAT YARDIMCISI</vt:lpstr>
      <vt:lpstr>RENKLER: GÖRSEL İPUCU</vt:lpstr>
      <vt:lpstr>RENKLER: TARAMA YARDIMCISI</vt:lpstr>
      <vt:lpstr>RENK KULLANIMI KURALLARI</vt:lpstr>
      <vt:lpstr>RENK ETKİSİ</vt:lpstr>
      <vt:lpstr>YANLIŞ RENK KULLANIMI</vt:lpstr>
      <vt:lpstr>RENK ALGILANMASI</vt:lpstr>
      <vt:lpstr>RENK UYUŞMASI</vt:lpstr>
      <vt:lpstr>RENK UYUŞMASI</vt:lpstr>
      <vt:lpstr>ÇERÇEVELEME</vt:lpstr>
      <vt:lpstr>RENKLERDE YANLIŞ ANLAMA</vt:lpstr>
      <vt:lpstr>RENKLERDE YANLIŞ ANLAMA</vt:lpstr>
      <vt:lpstr>TERİMLER</vt:lpstr>
      <vt:lpstr>TERİMLER</vt:lpstr>
      <vt:lpstr>PowerPoint Sunusu</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KULLANICI MERKEZLİ TASARIM</dc:title>
  <dc:creator>COMPUTER</dc:creator>
  <cp:lastModifiedBy>Windows Kullanıcısı</cp:lastModifiedBy>
  <cp:revision>159</cp:revision>
  <dcterms:created xsi:type="dcterms:W3CDTF">2010-03-18T21:19:52Z</dcterms:created>
  <dcterms:modified xsi:type="dcterms:W3CDTF">2017-11-27T14:08:39Z</dcterms:modified>
</cp:coreProperties>
</file>