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21"/>
  </p:notesMasterIdLst>
  <p:sldIdLst>
    <p:sldId id="256" r:id="rId2"/>
    <p:sldId id="334" r:id="rId3"/>
    <p:sldId id="335" r:id="rId4"/>
    <p:sldId id="336" r:id="rId5"/>
    <p:sldId id="337" r:id="rId6"/>
    <p:sldId id="338" r:id="rId7"/>
    <p:sldId id="339" r:id="rId8"/>
    <p:sldId id="340" r:id="rId9"/>
    <p:sldId id="341" r:id="rId10"/>
    <p:sldId id="342" r:id="rId11"/>
    <p:sldId id="344" r:id="rId12"/>
    <p:sldId id="345" r:id="rId13"/>
    <p:sldId id="346" r:id="rId14"/>
    <p:sldId id="347" r:id="rId15"/>
    <p:sldId id="348" r:id="rId16"/>
    <p:sldId id="349" r:id="rId17"/>
    <p:sldId id="350" r:id="rId18"/>
    <p:sldId id="351" r:id="rId19"/>
    <p:sldId id="333" r:id="rId20"/>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27.11.2017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27.11.2017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27.11.2017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27.11.2017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27.11.2017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27.11.2017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27.11.2017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27.11.2017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27.11.2017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27.11.2017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27.11.2017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27.11.2017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tr/imgres?imgurl=http://2.bp.blogspot.com/_Ksx_LCufiRE/Sr7nE5VmG0I/AAAAAAAAANw/4ebzR3LGAXo/s320/color_wheel_2.gif&amp;imgrefurl=http://frugalchicdepot.blogspot.com/2009/09/123s-of-colour-matching-part-1.html&amp;usg=__6NJEr_0VQye_M7L1oBiw2n3KXjQ=&amp;h=300&amp;w=300&amp;sz=7&amp;hl=tr&amp;start=37&amp;um=1&amp;itbs=1&amp;tbnid=nNpzMrxgMa1jJM:&amp;tbnh=116&amp;tbnw=116&amp;prev=/images%3Fq%3Drenk%2B%25C3%25A7ark%25C4%25B1%26start%3D20%26um%3D1%26hl%3Dtr%26sa%3DN%26rlz%3D1W1ADFA_tr%26ndsp%3D20%26tbs%3Disch: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lstStyle/>
          <a:p>
            <a:pPr fontAlgn="auto">
              <a:spcAft>
                <a:spcPts val="0"/>
              </a:spcAft>
              <a:defRPr/>
            </a:pPr>
            <a:r>
              <a:rPr lang="tr-TR" altLang="tr-TR" dirty="0"/>
              <a:t> </a:t>
            </a:r>
            <a:r>
              <a:rPr lang="tr-TR" altLang="tr-TR" dirty="0" err="1" smtClean="0"/>
              <a:t>Arayüz</a:t>
            </a:r>
            <a:r>
              <a:rPr lang="tr-TR" altLang="tr-TR" dirty="0" smtClean="0"/>
              <a:t> Tasarımında Genel İlkeler</a:t>
            </a:r>
            <a:endParaRPr lang="tr-TR" altLang="tr-TR" dirty="0" smtClean="0"/>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YANLIŞ RENK KULLANIMI</a:t>
            </a:r>
            <a:endParaRPr lang="tr-TR" dirty="0"/>
          </a:p>
        </p:txBody>
      </p:sp>
      <p:sp>
        <p:nvSpPr>
          <p:cNvPr id="3" name="İçerik Yer Tutucusu 2"/>
          <p:cNvSpPr>
            <a:spLocks noGrp="1"/>
          </p:cNvSpPr>
          <p:nvPr>
            <p:ph idx="1"/>
          </p:nvPr>
        </p:nvSpPr>
        <p:spPr>
          <a:xfrm>
            <a:off x="1096963" y="1556793"/>
            <a:ext cx="10058400" cy="1944216"/>
          </a:xfrm>
        </p:spPr>
        <p:txBody>
          <a:bodyPr/>
          <a:lstStyle/>
          <a:p>
            <a:r>
              <a:rPr lang="tr-TR" altLang="tr-TR" dirty="0"/>
              <a:t>Yanlış renk kullanımı kullanıcı performansını olumsuz yönde etkiler. Bir pencerede kullanılan toplam farklı renk sayısı dört ya da beşi geçmemelidir. Günümüzde pek çok </a:t>
            </a:r>
            <a:r>
              <a:rPr lang="tr-TR" altLang="tr-TR" dirty="0" err="1"/>
              <a:t>arayüzde</a:t>
            </a:r>
            <a:r>
              <a:rPr lang="tr-TR" altLang="tr-TR" dirty="0"/>
              <a:t> bu rakamın aşıldığını ve renk bilgisinin "önemli bilgiler" içeren bir bileşen olmaktan çıkıp "görsel </a:t>
            </a:r>
            <a:r>
              <a:rPr lang="tr-TR" altLang="tr-TR" dirty="0" err="1"/>
              <a:t>gürültü"'ye</a:t>
            </a:r>
            <a:r>
              <a:rPr lang="tr-TR" altLang="tr-TR" dirty="0"/>
              <a:t> dönüştüğünü görmekteyiz.</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pic>
        <p:nvPicPr>
          <p:cNvPr id="5" name="Picture 3" descr="yanlis renk.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00056" y="3676466"/>
            <a:ext cx="3528392" cy="2315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392679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 ALGILANMASI</a:t>
            </a:r>
            <a:endParaRPr lang="tr-TR" dirty="0"/>
          </a:p>
        </p:txBody>
      </p:sp>
      <p:sp>
        <p:nvSpPr>
          <p:cNvPr id="3" name="İçerik Yer Tutucusu 2"/>
          <p:cNvSpPr>
            <a:spLocks noGrp="1"/>
          </p:cNvSpPr>
          <p:nvPr>
            <p:ph idx="1"/>
          </p:nvPr>
        </p:nvSpPr>
        <p:spPr/>
        <p:txBody>
          <a:bodyPr/>
          <a:lstStyle/>
          <a:p>
            <a:pPr marL="0" indent="0" eaLnBrk="1" hangingPunct="1">
              <a:buFont typeface="Wingdings" panose="05000000000000000000" pitchFamily="2" charset="2"/>
              <a:buNone/>
            </a:pPr>
            <a:r>
              <a:rPr lang="tr-TR" altLang="tr-TR" dirty="0"/>
              <a:t>Renklerin algılanması, birlikte kullanılmakta olan renklerin kombinasyonu ile doğrudan ilgilidir. Renk tekerleğinde birbirine göre aksi tarafta bulunan iki renk yan yana durduğunda daha iyi bir kontrast sağlar. Bu renklere birbirinin tamamlayıcı renkleri denir. Arka plan tamamlayıcı renk olduğu zaman kullanılan ön plan rengi daha iyi algılanır. </a:t>
            </a:r>
          </a:p>
          <a:p>
            <a:pPr marL="0" indent="0"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pic>
        <p:nvPicPr>
          <p:cNvPr id="5" name="Picture 6" descr="http://t3.gstatic.com/images?q=tbn:nNpzMrxgMa1jJM:http://2.bp.blogspot.com/_Ksx_LCufiRE/Sr7nE5VmG0I/AAAAAAAAANw/4ebzR3LGAXo/s320/color_wheel_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4152" y="3286039"/>
            <a:ext cx="2038350"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073075"/>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 UYUŞMASI</a:t>
            </a:r>
            <a:endParaRPr lang="tr-TR" dirty="0"/>
          </a:p>
        </p:txBody>
      </p:sp>
      <p:sp>
        <p:nvSpPr>
          <p:cNvPr id="3" name="İçerik Yer Tutucusu 2"/>
          <p:cNvSpPr>
            <a:spLocks noGrp="1"/>
          </p:cNvSpPr>
          <p:nvPr>
            <p:ph idx="1"/>
          </p:nvPr>
        </p:nvSpPr>
        <p:spPr/>
        <p:txBody>
          <a:bodyPr/>
          <a:lstStyle/>
          <a:p>
            <a:pPr marL="0" indent="0" eaLnBrk="1" hangingPunct="1">
              <a:buFont typeface="Wingdings" panose="05000000000000000000" pitchFamily="2" charset="2"/>
              <a:buNone/>
            </a:pPr>
            <a:r>
              <a:rPr lang="tr-TR" altLang="tr-TR" dirty="0"/>
              <a:t>Ön plan ve arka plan tipinde renk uygulamasında en az %90 kontrast farkı bulunmalıdır. Farklı renklerin gözün farklı algılama hücrelerinde etki yapması nedeniyle göz yorulması daha çok olur. </a:t>
            </a:r>
          </a:p>
          <a:p>
            <a:pPr marL="0" indent="0" eaLnBrk="1" hangingPunct="1">
              <a:buFont typeface="Wingdings" panose="05000000000000000000" pitchFamily="2" charset="2"/>
              <a:buNone/>
            </a:pPr>
            <a:r>
              <a:rPr lang="tr-TR" altLang="tr-TR" dirty="0"/>
              <a:t>Saf mavi ve saf kırmızı retina tarafından iyi algılanamadığı için bu renkler özellikle yazıda kullanıldıklarında bulanık görünürler.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spTree>
    <p:extLst>
      <p:ext uri="{BB962C8B-B14F-4D97-AF65-F5344CB8AC3E}">
        <p14:creationId xmlns:p14="http://schemas.microsoft.com/office/powerpoint/2010/main" val="250942672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 UYUŞMASI</a:t>
            </a:r>
            <a:endParaRPr lang="tr-TR" dirty="0"/>
          </a:p>
        </p:txBody>
      </p:sp>
      <p:sp>
        <p:nvSpPr>
          <p:cNvPr id="3" name="İçerik Yer Tutucusu 2"/>
          <p:cNvSpPr>
            <a:spLocks noGrp="1"/>
          </p:cNvSpPr>
          <p:nvPr>
            <p:ph idx="1"/>
          </p:nvPr>
        </p:nvSpPr>
        <p:spPr/>
        <p:txBody>
          <a:bodyPr/>
          <a:lstStyle/>
          <a:p>
            <a:r>
              <a:rPr lang="tr-TR" altLang="tr-TR" dirty="0"/>
              <a:t>Bir başka özellik ise, parlak renklerin göz başka yere çevrildiği ya da ekranda yeni bir görüntü geldiği zaman hala kalıcı bir etki bırakacak kadar gözü etkilemesi, kalıcı görüntü bırakmasıdır.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pic>
        <p:nvPicPr>
          <p:cNvPr id="6" name="Picture 5" descr="renk%20algila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0016" y="3284984"/>
            <a:ext cx="3900437" cy="2539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8775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ÇERÇEVELEME</a:t>
            </a:r>
            <a:endParaRPr lang="tr-TR" dirty="0"/>
          </a:p>
        </p:txBody>
      </p:sp>
      <p:sp>
        <p:nvSpPr>
          <p:cNvPr id="3" name="İçerik Yer Tutucusu 2"/>
          <p:cNvSpPr>
            <a:spLocks noGrp="1"/>
          </p:cNvSpPr>
          <p:nvPr>
            <p:ph idx="1"/>
          </p:nvPr>
        </p:nvSpPr>
        <p:spPr>
          <a:xfrm>
            <a:off x="1096963" y="1556793"/>
            <a:ext cx="10058400" cy="720080"/>
          </a:xfrm>
        </p:spPr>
        <p:txBody>
          <a:bodyPr/>
          <a:lstStyle/>
          <a:p>
            <a:r>
              <a:rPr lang="tr-TR" altLang="tr-TR" dirty="0"/>
              <a:t>Renkli nesnelerin kenarlarının siyah kontörle çevrilmesi yararlıdır.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pic>
        <p:nvPicPr>
          <p:cNvPr id="5" name="Picture 3" descr="yararli.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87488" y="2204864"/>
            <a:ext cx="7378763" cy="3775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13300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RENKLERDE YANLIŞ ANLAMA</a:t>
            </a:r>
            <a:endParaRPr lang="tr-TR" dirty="0"/>
          </a:p>
        </p:txBody>
      </p:sp>
      <p:sp>
        <p:nvSpPr>
          <p:cNvPr id="3" name="İçerik Yer Tutucusu 2"/>
          <p:cNvSpPr>
            <a:spLocks noGrp="1"/>
          </p:cNvSpPr>
          <p:nvPr>
            <p:ph idx="1"/>
          </p:nvPr>
        </p:nvSpPr>
        <p:spPr>
          <a:xfrm>
            <a:off x="1096963" y="1556793"/>
            <a:ext cx="10058400" cy="2160240"/>
          </a:xfrm>
        </p:spPr>
        <p:txBody>
          <a:bodyPr/>
          <a:lstStyle/>
          <a:p>
            <a:r>
              <a:rPr lang="tr-TR" altLang="tr-TR" dirty="0"/>
              <a:t>Eğer renkler bir anlamı kodlama amacı taşıyorsa (örneğin tehlike için kırmızı, devam için yeşil vb.) bu renk kodlamasına tamamen bel bağlamamak gerekmektedir. Çünkü bazı kullanıcılar renk körü olabilir. Genel nüfusun yaklaşık olarak yüzde 10 kadarı bir biçimde renkleri doğru algılayamamaktadır. Renk körü olarak adlandırılan bu kişiler çok nadir olarak tam siyah-beyaz görürler.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pic>
        <p:nvPicPr>
          <p:cNvPr id="5" name="4 Resim" descr="images 1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76120" y="3861049"/>
            <a:ext cx="2376264" cy="196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19594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RENKLERDE YANLIŞ ANLAMA</a:t>
            </a:r>
            <a:endParaRPr lang="tr-TR" dirty="0"/>
          </a:p>
        </p:txBody>
      </p:sp>
      <p:sp>
        <p:nvSpPr>
          <p:cNvPr id="3" name="İçerik Yer Tutucusu 2"/>
          <p:cNvSpPr>
            <a:spLocks noGrp="1"/>
          </p:cNvSpPr>
          <p:nvPr>
            <p:ph idx="1"/>
          </p:nvPr>
        </p:nvSpPr>
        <p:spPr/>
        <p:txBody>
          <a:bodyPr/>
          <a:lstStyle/>
          <a:p>
            <a:r>
              <a:rPr lang="tr-TR" altLang="tr-TR" dirty="0"/>
              <a:t>Genelde renk körlerinin çoğunluğu renkleri karıştıracak biçimde algılama sorunları yaşarlar, bu nedenle renk körlüğünün belirlenmesi özel dikkat edilmediği durumda gerçekleşmeyebilir. Bu nedenle </a:t>
            </a:r>
            <a:r>
              <a:rPr lang="tr-TR" altLang="tr-TR" dirty="0" err="1"/>
              <a:t>arayüzde</a:t>
            </a:r>
            <a:r>
              <a:rPr lang="tr-TR" altLang="tr-TR" dirty="0"/>
              <a:t> sadece renklere dayanılarak belirli anlam ve görevlerin hazırlanması doğru değildir. Renkler tamamlayıcı, etkinlik ve verimlilik arttırıcı olarak kullanılmalıdır.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pic>
        <p:nvPicPr>
          <p:cNvPr id="5" name="4 Resim" descr="images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92144" y="3645023"/>
            <a:ext cx="3096344" cy="224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670212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TERİMLER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graphicFrame>
        <p:nvGraphicFramePr>
          <p:cNvPr id="8" name="Table 3"/>
          <p:cNvGraphicFramePr>
            <a:graphicFrameLocks noGrp="1"/>
          </p:cNvGraphicFramePr>
          <p:nvPr>
            <p:extLst>
              <p:ext uri="{D42A27DB-BD31-4B8C-83A1-F6EECF244321}">
                <p14:modId xmlns:p14="http://schemas.microsoft.com/office/powerpoint/2010/main" val="1719084981"/>
              </p:ext>
            </p:extLst>
          </p:nvPr>
        </p:nvGraphicFramePr>
        <p:xfrm>
          <a:off x="1271464" y="1772815"/>
          <a:ext cx="8501062" cy="4248472"/>
        </p:xfrm>
        <a:graphic>
          <a:graphicData uri="http://schemas.openxmlformats.org/drawingml/2006/table">
            <a:tbl>
              <a:tblPr/>
              <a:tblGrid>
                <a:gridCol w="3000375">
                  <a:extLst>
                    <a:ext uri="{9D8B030D-6E8A-4147-A177-3AD203B41FA5}">
                      <a16:colId xmlns:a16="http://schemas.microsoft.com/office/drawing/2014/main" val="20000"/>
                    </a:ext>
                  </a:extLst>
                </a:gridCol>
                <a:gridCol w="5500687">
                  <a:extLst>
                    <a:ext uri="{9D8B030D-6E8A-4147-A177-3AD203B41FA5}">
                      <a16:colId xmlns:a16="http://schemas.microsoft.com/office/drawing/2014/main" val="20001"/>
                    </a:ext>
                  </a:extLst>
                </a:gridCol>
              </a:tblGrid>
              <a:tr h="136688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smtClean="0">
                          <a:ln>
                            <a:noFill/>
                          </a:ln>
                          <a:solidFill>
                            <a:srgbClr val="002060"/>
                          </a:solidFill>
                          <a:effectLst/>
                          <a:latin typeface="Times New Roman" panose="02020603050405020304" pitchFamily="18" charset="0"/>
                          <a:cs typeface="Times New Roman" panose="02020603050405020304" pitchFamily="18" charset="0"/>
                        </a:rPr>
                        <a:t>Uygulamalar arası uyumluluk</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Kullanıcının zaten bildiği uygulamalar ile </a:t>
                      </a:r>
                      <a:r>
                        <a:rPr kumimoji="0" lang="tr-TR" sz="2400" b="0" i="0" u="none" strike="noStrike" cap="none" normalizeH="0" baseline="0" dirty="0" err="1" smtClean="0">
                          <a:ln>
                            <a:noFill/>
                          </a:ln>
                          <a:solidFill>
                            <a:srgbClr val="002060"/>
                          </a:solidFill>
                          <a:effectLst/>
                          <a:latin typeface="Times New Roman" panose="02020603050405020304" pitchFamily="18" charset="0"/>
                          <a:cs typeface="Times New Roman" panose="02020603050405020304" pitchFamily="18" charset="0"/>
                        </a:rPr>
                        <a:t>arayüzün</a:t>
                      </a:r>
                      <a:r>
                        <a:rPr kumimoji="0" lang="tr-TR" sz="24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 aynı özellikleri içermesi</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6688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Temel pencere bileşenleri</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smtClean="0">
                          <a:ln>
                            <a:noFill/>
                          </a:ln>
                          <a:solidFill>
                            <a:srgbClr val="002060"/>
                          </a:solidFill>
                          <a:effectLst/>
                          <a:latin typeface="Times New Roman" panose="02020603050405020304" pitchFamily="18" charset="0"/>
                          <a:cs typeface="Times New Roman" panose="02020603050405020304" pitchFamily="18" charset="0"/>
                        </a:rPr>
                        <a:t>Birincil ve ikincil pencerelerde bulunan standart bileşenler</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14696">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smtClean="0">
                          <a:ln>
                            <a:noFill/>
                          </a:ln>
                          <a:solidFill>
                            <a:srgbClr val="002060"/>
                          </a:solidFill>
                          <a:effectLst/>
                          <a:latin typeface="Times New Roman" panose="02020603050405020304" pitchFamily="18" charset="0"/>
                          <a:cs typeface="Times New Roman" panose="02020603050405020304" pitchFamily="18" charset="0"/>
                        </a:rPr>
                        <a:t>Kontrol elde olması</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Etkileşimi kullanıcının mı yoksa bilgisayarın mı yönlendirdiğini belirtir. Elde ise kullanıcıdadır.</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93551364"/>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TERİMLER</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graphicFrame>
        <p:nvGraphicFramePr>
          <p:cNvPr id="5" name="Table 3"/>
          <p:cNvGraphicFramePr>
            <a:graphicFrameLocks noGrp="1"/>
          </p:cNvGraphicFramePr>
          <p:nvPr>
            <p:extLst>
              <p:ext uri="{D42A27DB-BD31-4B8C-83A1-F6EECF244321}">
                <p14:modId xmlns:p14="http://schemas.microsoft.com/office/powerpoint/2010/main" val="3671307137"/>
              </p:ext>
            </p:extLst>
          </p:nvPr>
        </p:nvGraphicFramePr>
        <p:xfrm>
          <a:off x="1271464" y="1916832"/>
          <a:ext cx="9649072" cy="3409057"/>
        </p:xfrm>
        <a:graphic>
          <a:graphicData uri="http://schemas.openxmlformats.org/drawingml/2006/table">
            <a:tbl>
              <a:tblPr/>
              <a:tblGrid>
                <a:gridCol w="3405555">
                  <a:extLst>
                    <a:ext uri="{9D8B030D-6E8A-4147-A177-3AD203B41FA5}">
                      <a16:colId xmlns:a16="http://schemas.microsoft.com/office/drawing/2014/main" val="20000"/>
                    </a:ext>
                  </a:extLst>
                </a:gridCol>
                <a:gridCol w="6243517">
                  <a:extLst>
                    <a:ext uri="{9D8B030D-6E8A-4147-A177-3AD203B41FA5}">
                      <a16:colId xmlns:a16="http://schemas.microsoft.com/office/drawing/2014/main" val="20001"/>
                    </a:ext>
                  </a:extLst>
                </a:gridCol>
              </a:tblGrid>
              <a:tr h="1797039">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Gerçek yaşam metaforları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Kullanıcının genellikle bilgisayar dünyası dışındaki önceki bilgilerine dayanılarak yapılan benzetme ile oluşturulmuş ikon vb. bileşenler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12018">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smtClean="0">
                          <a:ln>
                            <a:noFill/>
                          </a:ln>
                          <a:solidFill>
                            <a:srgbClr val="002060"/>
                          </a:solidFill>
                          <a:effectLst/>
                          <a:latin typeface="Times New Roman" panose="02020603050405020304" pitchFamily="18" charset="0"/>
                          <a:cs typeface="Times New Roman" panose="02020603050405020304" pitchFamily="18" charset="0"/>
                        </a:rPr>
                        <a:t>Uygulama içi uyumluluk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tr-TR" sz="24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Aynı uygulama içindeki bileşenlerin görünüş ve davranışlarının aynı biçimde tasarlanmış olması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6118463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19</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 KULLANIMI</a:t>
            </a:r>
            <a:endParaRPr lang="tr-TR" dirty="0"/>
          </a:p>
        </p:txBody>
      </p:sp>
      <p:sp>
        <p:nvSpPr>
          <p:cNvPr id="3" name="İçerik Yer Tutucusu 2"/>
          <p:cNvSpPr>
            <a:spLocks noGrp="1"/>
          </p:cNvSpPr>
          <p:nvPr>
            <p:ph idx="1"/>
          </p:nvPr>
        </p:nvSpPr>
        <p:spPr>
          <a:xfrm>
            <a:off x="1096963" y="1556792"/>
            <a:ext cx="6799237" cy="4670797"/>
          </a:xfrm>
        </p:spPr>
        <p:txBody>
          <a:bodyPr/>
          <a:lstStyle/>
          <a:p>
            <a:r>
              <a:rPr lang="tr-TR" altLang="tr-TR" dirty="0" err="1"/>
              <a:t>Arayüz</a:t>
            </a:r>
            <a:r>
              <a:rPr lang="tr-TR" altLang="tr-TR" dirty="0"/>
              <a:t> oluşturulmasını konu alan genel kılavuzların </a:t>
            </a:r>
            <a:r>
              <a:rPr lang="tr-TR" altLang="tr-TR" dirty="0" err="1"/>
              <a:t>yanısıra</a:t>
            </a:r>
            <a:r>
              <a:rPr lang="tr-TR" altLang="tr-TR" dirty="0"/>
              <a:t> renk kullanımına ilişkin k</a:t>
            </a:r>
            <a:r>
              <a:rPr lang="tr-TR" altLang="tr-TR" dirty="0">
                <a:latin typeface="Arial" panose="020B0604020202020204" pitchFamily="34" charset="0"/>
              </a:rPr>
              <a:t>ı</a:t>
            </a:r>
            <a:r>
              <a:rPr lang="tr-TR" altLang="tr-TR" dirty="0"/>
              <a:t>lavuzlar da oluşturulmuştur. Bu kılavuzlarda sözü geçen kurallar, insan gözünün ve beyninin renkleri nasıl algıladığının incelenmesi ile belirlenmiştir.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pic>
        <p:nvPicPr>
          <p:cNvPr id="5" name="Picture 5" descr="Col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3430" y="1527976"/>
            <a:ext cx="2297112" cy="424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722885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RENKLİ veya SİYAH-BEYAZ</a:t>
            </a:r>
            <a:endParaRPr lang="tr-TR" dirty="0"/>
          </a:p>
        </p:txBody>
      </p:sp>
      <p:sp>
        <p:nvSpPr>
          <p:cNvPr id="3" name="İçerik Yer Tutucusu 2"/>
          <p:cNvSpPr>
            <a:spLocks noGrp="1"/>
          </p:cNvSpPr>
          <p:nvPr>
            <p:ph idx="1"/>
          </p:nvPr>
        </p:nvSpPr>
        <p:spPr>
          <a:xfrm>
            <a:off x="1096963" y="1556792"/>
            <a:ext cx="9247509" cy="4670797"/>
          </a:xfrm>
        </p:spPr>
        <p:txBody>
          <a:bodyPr/>
          <a:lstStyle/>
          <a:p>
            <a:pPr eaLnBrk="1" hangingPunct="1"/>
            <a:r>
              <a:rPr lang="tr-TR" altLang="tr-TR" dirty="0" err="1">
                <a:latin typeface="+mj-lt"/>
              </a:rPr>
              <a:t>Arayüzlerde</a:t>
            </a:r>
            <a:r>
              <a:rPr lang="tr-TR" altLang="tr-TR" dirty="0">
                <a:latin typeface="+mj-lt"/>
              </a:rPr>
              <a:t> neden renk kullanılmaktadır?</a:t>
            </a:r>
          </a:p>
          <a:p>
            <a:pPr lvl="1" eaLnBrk="1" hangingPunct="1"/>
            <a:r>
              <a:rPr lang="tr-TR" altLang="tr-TR" dirty="0">
                <a:latin typeface="+mj-lt"/>
              </a:rPr>
              <a:t>Öncelikle renkli bir nesnenin siyah-beyaz nesnelere oranla daha ilgi çekici olduğu bilinmelidir. </a:t>
            </a:r>
          </a:p>
          <a:p>
            <a:pPr lvl="1" eaLnBrk="1" hangingPunct="1"/>
            <a:r>
              <a:rPr lang="tr-TR" altLang="tr-TR" dirty="0">
                <a:latin typeface="+mj-lt"/>
              </a:rPr>
              <a:t>Gerçek hayatta renklerin </a:t>
            </a:r>
            <a:r>
              <a:rPr lang="tr-TR" altLang="tr-TR" dirty="0" err="1">
                <a:latin typeface="+mj-lt"/>
              </a:rPr>
              <a:t>varolması</a:t>
            </a:r>
            <a:r>
              <a:rPr lang="tr-TR" altLang="tr-TR" dirty="0">
                <a:latin typeface="+mj-lt"/>
              </a:rPr>
              <a:t> nedeniyle siyah-beyaza oranla kullanıcının zihinsel modeline renkler daha iyi uyum gösterir. </a:t>
            </a:r>
          </a:p>
          <a:p>
            <a:pPr lvl="1" eaLnBrk="1" hangingPunct="1"/>
            <a:r>
              <a:rPr lang="tr-TR" altLang="tr-TR" dirty="0">
                <a:latin typeface="+mj-lt"/>
              </a:rPr>
              <a:t>Renkli görsel yapı ayrıca doğal olması nedeniyle daha az rahatsız edicidir.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spTree>
    <p:extLst>
      <p:ext uri="{BB962C8B-B14F-4D97-AF65-F5344CB8AC3E}">
        <p14:creationId xmlns:p14="http://schemas.microsoft.com/office/powerpoint/2010/main" val="291362847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RENKLİ ve SİYAH-BEYAZ</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pic>
        <p:nvPicPr>
          <p:cNvPr id="5" name="Picture 3" descr="siya%20beyaz-%20renkli.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6963" y="1700808"/>
            <a:ext cx="8746855"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117799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RENKLER: FORMAT YARDIMCISI</a:t>
            </a:r>
            <a:endParaRPr lang="tr-TR" dirty="0"/>
          </a:p>
        </p:txBody>
      </p:sp>
      <p:sp>
        <p:nvSpPr>
          <p:cNvPr id="3" name="İçerik Yer Tutucusu 2"/>
          <p:cNvSpPr>
            <a:spLocks noGrp="1"/>
          </p:cNvSpPr>
          <p:nvPr>
            <p:ph idx="1"/>
          </p:nvPr>
        </p:nvSpPr>
        <p:spPr/>
        <p:txBody>
          <a:bodyPr/>
          <a:lstStyle/>
          <a:p>
            <a:pPr eaLnBrk="1" hangingPunct="1"/>
            <a:r>
              <a:rPr lang="tr-TR" altLang="tr-TR" dirty="0"/>
              <a:t>Renkler mevcut ekran formatına format yardımcısı olarak kullanılabilir.</a:t>
            </a:r>
          </a:p>
          <a:p>
            <a:pPr eaLnBrk="1" hangingPunct="1"/>
            <a:r>
              <a:rPr lang="tr-TR" altLang="tr-TR" dirty="0"/>
              <a:t>Renkler:</a:t>
            </a:r>
          </a:p>
          <a:p>
            <a:pPr lvl="1" eaLnBrk="1" hangingPunct="1"/>
            <a:r>
              <a:rPr lang="tr-TR" altLang="tr-TR" dirty="0"/>
              <a:t>Belirli veri alanlarının gruplanması</a:t>
            </a:r>
          </a:p>
          <a:p>
            <a:pPr lvl="1" eaLnBrk="1" hangingPunct="1"/>
            <a:r>
              <a:rPr lang="tr-TR" altLang="tr-TR" dirty="0"/>
              <a:t>Farklılıkların belirginleştirilmesi</a:t>
            </a:r>
          </a:p>
          <a:p>
            <a:pPr lvl="1" eaLnBrk="1" hangingPunct="1"/>
            <a:r>
              <a:rPr lang="tr-TR" altLang="tr-TR" dirty="0"/>
              <a:t>Ekranın belirli bir bölgesine dikkat çekilmesi amacıyla kullanılabilir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spTree>
    <p:extLst>
      <p:ext uri="{BB962C8B-B14F-4D97-AF65-F5344CB8AC3E}">
        <p14:creationId xmlns:p14="http://schemas.microsoft.com/office/powerpoint/2010/main" val="163408275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RENKLER: GÖRSEL İPUCU</a:t>
            </a:r>
            <a:endParaRPr lang="tr-TR" dirty="0"/>
          </a:p>
        </p:txBody>
      </p:sp>
      <p:sp>
        <p:nvSpPr>
          <p:cNvPr id="3" name="İçerik Yer Tutucusu 2"/>
          <p:cNvSpPr>
            <a:spLocks noGrp="1"/>
          </p:cNvSpPr>
          <p:nvPr>
            <p:ph idx="1"/>
          </p:nvPr>
        </p:nvSpPr>
        <p:spPr/>
        <p:txBody>
          <a:bodyPr/>
          <a:lstStyle/>
          <a:p>
            <a:pPr marL="0" indent="0" eaLnBrk="1" hangingPunct="1">
              <a:buFont typeface="Wingdings" panose="05000000000000000000" pitchFamily="2" charset="2"/>
              <a:buNone/>
            </a:pPr>
            <a:r>
              <a:rPr lang="tr-TR" altLang="tr-TR" dirty="0"/>
              <a:t>Renkler ekranda görsel ipucu olarak </a:t>
            </a:r>
            <a:r>
              <a:rPr lang="tr-TR" altLang="tr-TR" dirty="0">
                <a:latin typeface="Arial" panose="020B0604020202020204" pitchFamily="34" charset="0"/>
              </a:rPr>
              <a:t>k</a:t>
            </a:r>
            <a:r>
              <a:rPr lang="tr-TR" altLang="tr-TR" dirty="0"/>
              <a:t>ullanılabilir:</a:t>
            </a:r>
            <a:endParaRPr lang="tr-TR" altLang="tr-TR" dirty="0">
              <a:latin typeface="Arial" panose="020B0604020202020204" pitchFamily="34" charset="0"/>
            </a:endParaRPr>
          </a:p>
          <a:p>
            <a:pPr lvl="1" eaLnBrk="1" hangingPunct="1"/>
            <a:r>
              <a:rPr lang="tr-TR" altLang="tr-TR" dirty="0"/>
              <a:t>Ekran bileşenlerinin tanımlanmasında ve belirginleştirilmesinde</a:t>
            </a:r>
          </a:p>
          <a:p>
            <a:pPr lvl="1" eaLnBrk="1" hangingPunct="1"/>
            <a:r>
              <a:rPr lang="tr-TR" altLang="tr-TR" dirty="0"/>
              <a:t>Herhangi bir mantıksal yapının gösteriminde</a:t>
            </a:r>
          </a:p>
          <a:p>
            <a:pPr lvl="1" eaLnBrk="1" hangingPunct="1"/>
            <a:r>
              <a:rPr lang="tr-TR" altLang="tr-TR" dirty="0"/>
              <a:t>Bilginin o andaki durumunun gösteriminde</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spTree>
    <p:extLst>
      <p:ext uri="{BB962C8B-B14F-4D97-AF65-F5344CB8AC3E}">
        <p14:creationId xmlns:p14="http://schemas.microsoft.com/office/powerpoint/2010/main" val="238936613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RENKLER: TARAMA YARDIMCISI</a:t>
            </a:r>
            <a:endParaRPr lang="tr-TR" dirty="0"/>
          </a:p>
        </p:txBody>
      </p:sp>
      <p:sp>
        <p:nvSpPr>
          <p:cNvPr id="3" name="İçerik Yer Tutucusu 2"/>
          <p:cNvSpPr>
            <a:spLocks noGrp="1"/>
          </p:cNvSpPr>
          <p:nvPr>
            <p:ph idx="1"/>
          </p:nvPr>
        </p:nvSpPr>
        <p:spPr>
          <a:xfrm>
            <a:off x="1096963" y="1556792"/>
            <a:ext cx="7375301" cy="4670797"/>
          </a:xfrm>
        </p:spPr>
        <p:txBody>
          <a:bodyPr/>
          <a:lstStyle/>
          <a:p>
            <a:pPr marL="0" indent="0" eaLnBrk="1" hangingPunct="1">
              <a:buFont typeface="Wingdings" panose="05000000000000000000" pitchFamily="2" charset="2"/>
              <a:buNone/>
            </a:pPr>
            <a:r>
              <a:rPr lang="tr-TR" altLang="tr-TR" dirty="0">
                <a:latin typeface="+mn-lt"/>
              </a:rPr>
              <a:t>Renkler bir pencerede tarama yardımcısı olarak kullanılabilir:</a:t>
            </a:r>
          </a:p>
          <a:p>
            <a:pPr lvl="1" eaLnBrk="1" hangingPunct="1"/>
            <a:r>
              <a:rPr lang="tr-TR" altLang="tr-TR" sz="2000" dirty="0">
                <a:latin typeface="+mn-lt"/>
              </a:rPr>
              <a:t>Karmaşık bir metin ya da tablo içinde kullanıcının gözle bulması gereken öge renklendirilir.</a:t>
            </a:r>
          </a:p>
          <a:p>
            <a:pPr lvl="1" eaLnBrk="1" hangingPunct="1"/>
            <a:r>
              <a:rPr lang="tr-TR" altLang="tr-TR" sz="2000" dirty="0">
                <a:latin typeface="+mn-lt"/>
              </a:rPr>
              <a:t>Bu amaçla tek bir (farklı) rengin kullanımı en avantajlı olanıdır. </a:t>
            </a:r>
          </a:p>
          <a:p>
            <a:pPr lvl="1" eaLnBrk="1" hangingPunct="1"/>
            <a:r>
              <a:rPr lang="tr-TR" altLang="tr-TR" sz="2000" dirty="0">
                <a:latin typeface="+mn-lt"/>
              </a:rPr>
              <a:t>Ancak daha farklı renkler aynı anda bir arada bulunduğunda tarama hızı düşer. </a:t>
            </a:r>
          </a:p>
          <a:p>
            <a:endParaRPr lang="tr-TR" dirty="0">
              <a:latin typeface="+mn-lt"/>
            </a:endParaRPr>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pic>
        <p:nvPicPr>
          <p:cNvPr id="5" name="Picture 5" descr="imagesCA7JKFX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6324" y="3627388"/>
            <a:ext cx="2771775" cy="247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Talking_Clipboard_825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8713" y="1556792"/>
            <a:ext cx="2305050"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75507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 KULLANIMI KURALLARI</a:t>
            </a:r>
            <a:endParaRPr lang="tr-TR" dirty="0"/>
          </a:p>
        </p:txBody>
      </p:sp>
      <p:sp>
        <p:nvSpPr>
          <p:cNvPr id="3" name="İçerik Yer Tutucusu 2"/>
          <p:cNvSpPr>
            <a:spLocks noGrp="1"/>
          </p:cNvSpPr>
          <p:nvPr>
            <p:ph idx="1"/>
          </p:nvPr>
        </p:nvSpPr>
        <p:spPr/>
        <p:txBody>
          <a:bodyPr/>
          <a:lstStyle/>
          <a:p>
            <a:pPr marL="0" indent="0" eaLnBrk="1" hangingPunct="1">
              <a:buFont typeface="Wingdings" panose="05000000000000000000" pitchFamily="2" charset="2"/>
              <a:buNone/>
            </a:pPr>
            <a:r>
              <a:rPr lang="tr-TR" altLang="tr-TR" dirty="0" err="1"/>
              <a:t>Arayüz</a:t>
            </a:r>
            <a:r>
              <a:rPr lang="tr-TR" altLang="tr-TR" dirty="0"/>
              <a:t> tasarımında diğer alanlarda olduğu gibi renk kullanımı ve </a:t>
            </a:r>
            <a:r>
              <a:rPr lang="tr-TR" altLang="tr-TR" dirty="0" err="1"/>
              <a:t>arayüzün</a:t>
            </a:r>
            <a:r>
              <a:rPr lang="tr-TR" altLang="tr-TR" dirty="0"/>
              <a:t> renklendirilmesi ile ilgili genel kurallar zaman içinde oluşmuştur. Bu kuralların </a:t>
            </a:r>
            <a:r>
              <a:rPr lang="tr-TR" altLang="tr-TR" dirty="0" err="1"/>
              <a:t>başlıcaları</a:t>
            </a:r>
            <a:r>
              <a:rPr lang="tr-TR" altLang="tr-TR" dirty="0"/>
              <a:t>: </a:t>
            </a:r>
          </a:p>
          <a:p>
            <a:pPr lvl="1" eaLnBrk="1" hangingPunct="1"/>
            <a:r>
              <a:rPr lang="tr-TR" altLang="tr-TR" sz="2000" dirty="0"/>
              <a:t>Renk etkisi </a:t>
            </a:r>
          </a:p>
          <a:p>
            <a:pPr lvl="1" eaLnBrk="1" hangingPunct="1"/>
            <a:r>
              <a:rPr lang="tr-TR" altLang="tr-TR" sz="2000" dirty="0"/>
              <a:t>Yanlış renk kullanımı </a:t>
            </a:r>
          </a:p>
          <a:p>
            <a:pPr lvl="1" eaLnBrk="1" hangingPunct="1"/>
            <a:r>
              <a:rPr lang="tr-TR" altLang="tr-TR" sz="2000" dirty="0"/>
              <a:t>Renk algılanması </a:t>
            </a:r>
          </a:p>
          <a:p>
            <a:pPr lvl="1" eaLnBrk="1" hangingPunct="1"/>
            <a:r>
              <a:rPr lang="tr-TR" altLang="tr-TR" sz="2000" dirty="0"/>
              <a:t>Renk uyuşması </a:t>
            </a:r>
          </a:p>
          <a:p>
            <a:pPr lvl="1" eaLnBrk="1" hangingPunct="1"/>
            <a:r>
              <a:rPr lang="tr-TR" altLang="tr-TR" sz="2000" dirty="0"/>
              <a:t>Çerçeveleme </a:t>
            </a:r>
          </a:p>
          <a:p>
            <a:pPr lvl="1" eaLnBrk="1" hangingPunct="1"/>
            <a:r>
              <a:rPr lang="tr-TR" altLang="tr-TR" sz="2000" dirty="0"/>
              <a:t>Renklerde yanlış anlama başlıkları altında incelenebilir.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spTree>
    <p:extLst>
      <p:ext uri="{BB962C8B-B14F-4D97-AF65-F5344CB8AC3E}">
        <p14:creationId xmlns:p14="http://schemas.microsoft.com/office/powerpoint/2010/main" val="129713676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RENK ETKİSİ</a:t>
            </a:r>
            <a:endParaRPr lang="tr-TR" dirty="0"/>
          </a:p>
        </p:txBody>
      </p:sp>
      <p:sp>
        <p:nvSpPr>
          <p:cNvPr id="3" name="İçerik Yer Tutucusu 2"/>
          <p:cNvSpPr>
            <a:spLocks noGrp="1"/>
          </p:cNvSpPr>
          <p:nvPr>
            <p:ph idx="1"/>
          </p:nvPr>
        </p:nvSpPr>
        <p:spPr>
          <a:xfrm>
            <a:off x="1096963" y="1556792"/>
            <a:ext cx="7663333" cy="4670797"/>
          </a:xfrm>
        </p:spPr>
        <p:txBody>
          <a:bodyPr/>
          <a:lstStyle/>
          <a:p>
            <a:r>
              <a:rPr lang="tr-TR" altLang="tr-TR" dirty="0"/>
              <a:t>Basit ekranlar için renk kullanımının bir etkisi yoktur. Kullanıcılar renkleri sevebilirler ancak performans ve verimlilikteki kazanç yok denecek kadar az olabilir. Renkler, ekranlar karmaşıklaştıkça daha büyük önem kazanır.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pic>
        <p:nvPicPr>
          <p:cNvPr id="5" name="Picture 3" descr="renk.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88288" y="1551265"/>
            <a:ext cx="2714625" cy="394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8671345"/>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875</TotalTime>
  <Words>859</Words>
  <Application>Microsoft Office PowerPoint</Application>
  <PresentationFormat>Geniş ekran</PresentationFormat>
  <Paragraphs>90</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Franklin Gothic Book</vt:lpstr>
      <vt:lpstr>Times New Roman</vt:lpstr>
      <vt:lpstr>Verdana</vt:lpstr>
      <vt:lpstr>Wingdings</vt:lpstr>
      <vt:lpstr>AnkaraÜniversitesiDersNotları</vt:lpstr>
      <vt:lpstr> Arayüz Tasarımında Genel İlkeler</vt:lpstr>
      <vt:lpstr>RENK KULLANIMI</vt:lpstr>
      <vt:lpstr>RENKLİ veya SİYAH-BEYAZ</vt:lpstr>
      <vt:lpstr>RENKLİ ve SİYAH-BEYAZ</vt:lpstr>
      <vt:lpstr>RENKLER: FORMAT YARDIMCISI</vt:lpstr>
      <vt:lpstr>RENKLER: GÖRSEL İPUCU</vt:lpstr>
      <vt:lpstr>RENKLER: TARAMA YARDIMCISI</vt:lpstr>
      <vt:lpstr>RENK KULLANIMI KURALLARI</vt:lpstr>
      <vt:lpstr>RENK ETKİSİ</vt:lpstr>
      <vt:lpstr>YANLIŞ RENK KULLANIMI</vt:lpstr>
      <vt:lpstr>RENK ALGILANMASI</vt:lpstr>
      <vt:lpstr>RENK UYUŞMASI</vt:lpstr>
      <vt:lpstr>RENK UYUŞMASI</vt:lpstr>
      <vt:lpstr>ÇERÇEVELEME</vt:lpstr>
      <vt:lpstr>RENKLERDE YANLIŞ ANLAMA</vt:lpstr>
      <vt:lpstr>RENKLERDE YANLIŞ ANLAMA</vt:lpstr>
      <vt:lpstr>TERİMLER</vt:lpstr>
      <vt:lpstr>TERİMLER</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159</cp:revision>
  <dcterms:created xsi:type="dcterms:W3CDTF">2010-03-18T21:19:52Z</dcterms:created>
  <dcterms:modified xsi:type="dcterms:W3CDTF">2017-11-27T14:08:39Z</dcterms:modified>
</cp:coreProperties>
</file>