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56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48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55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859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75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04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01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4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69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9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07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54131-D5E1-49FE-AF4B-647E2E1ED3B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F6FF5-4188-4ACD-BB3B-FCB7C6065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018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16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ÜNİTE </a:t>
            </a:r>
            <a:r>
              <a:rPr lang="tr-TR" b="1" dirty="0">
                <a:solidFill>
                  <a:srgbClr val="7030A0"/>
                </a:solidFill>
              </a:rPr>
              <a:t>4</a:t>
            </a:r>
            <a:r>
              <a:rPr lang="tr-TR" b="1" dirty="0" smtClean="0">
                <a:solidFill>
                  <a:srgbClr val="7030A0"/>
                </a:solidFill>
              </a:rPr>
              <a:t>.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Ölçme Araçlarının </a:t>
            </a:r>
            <a:r>
              <a:rPr lang="tr-TR" b="1" dirty="0" err="1" smtClean="0">
                <a:solidFill>
                  <a:srgbClr val="7030A0"/>
                </a:solidFill>
              </a:rPr>
              <a:t>Psikometrik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tr-TR" b="1" dirty="0" smtClean="0">
                <a:solidFill>
                  <a:srgbClr val="7030A0"/>
                </a:solidFill>
              </a:rPr>
              <a:t>Özellikleri</a:t>
            </a:r>
            <a:r>
              <a:rPr lang="en-GB" b="1" dirty="0" smtClean="0">
                <a:solidFill>
                  <a:srgbClr val="7030A0"/>
                </a:solidFill>
              </a:rPr>
              <a:t> -1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88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59766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Amaç</a:t>
            </a:r>
          </a:p>
          <a:p>
            <a:pPr marL="0" indent="0">
              <a:buNone/>
            </a:pPr>
            <a:r>
              <a:rPr lang="tr-TR" dirty="0" smtClean="0"/>
              <a:t>Güvenirlik ve geçerlik ile ilgili genel kültür bilgisi kazandırmak.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Hedef Davranışlar</a:t>
            </a:r>
          </a:p>
          <a:p>
            <a:r>
              <a:rPr lang="tr-TR" dirty="0" smtClean="0"/>
              <a:t>Güvenirlik ve geçerlik tanımlarını yapma</a:t>
            </a:r>
          </a:p>
          <a:p>
            <a:r>
              <a:rPr lang="tr-TR" dirty="0" smtClean="0"/>
              <a:t>Geçerlik </a:t>
            </a:r>
            <a:r>
              <a:rPr lang="tr-TR" dirty="0"/>
              <a:t>ve güvenirlik ilişkisini açıklama</a:t>
            </a:r>
          </a:p>
          <a:p>
            <a:r>
              <a:rPr lang="tr-TR" dirty="0" smtClean="0"/>
              <a:t>Güvenirlik ve hata ilişkisini açıklama</a:t>
            </a:r>
          </a:p>
          <a:p>
            <a:r>
              <a:rPr lang="tr-TR" dirty="0" smtClean="0"/>
              <a:t>Hata türlerini örneklendirerek açıklama</a:t>
            </a:r>
          </a:p>
          <a:p>
            <a:r>
              <a:rPr lang="tr-TR" dirty="0" smtClean="0"/>
              <a:t>Güvenirlik belirleme yöntemlerini açıklama</a:t>
            </a:r>
          </a:p>
          <a:p>
            <a:r>
              <a:rPr lang="tr-TR" dirty="0" smtClean="0"/>
              <a:t>Geçerlik türlerini sınıflandırarak açıklama</a:t>
            </a:r>
          </a:p>
          <a:p>
            <a:r>
              <a:rPr lang="tr-TR" dirty="0"/>
              <a:t>Bir ölçme aracının geçerlik ve güvenirlik </a:t>
            </a:r>
            <a:r>
              <a:rPr lang="tr-TR" dirty="0" smtClean="0"/>
              <a:t>çalışmalarını sınıflandırarak açıklama</a:t>
            </a:r>
          </a:p>
          <a:p>
            <a:r>
              <a:rPr lang="tr-TR" dirty="0" smtClean="0"/>
              <a:t>Bir ölçme aracını geçerlik ve güvenirlik düzeyleri açısından değerlendirme</a:t>
            </a:r>
          </a:p>
          <a:p>
            <a:r>
              <a:rPr lang="tr-TR" dirty="0" smtClean="0"/>
              <a:t>Sınıf içi uygulamalarda uygun güvenirlik ve geçerlik çalışmalarını belirleyebilme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96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192" y="128588"/>
            <a:ext cx="2910808" cy="3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Ölçmede Hata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Her ölçmeye bir miktar hata karışır: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400" b="1" dirty="0" smtClean="0">
                <a:solidFill>
                  <a:srgbClr val="7030A0"/>
                </a:solidFill>
              </a:rPr>
              <a:t>X = T + E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Ölçme hatası; gözlenen değerlerle gerçek değerler arasındaki farkı ifade eder.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1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Hata Kaynakları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Gözlemci</a:t>
            </a:r>
          </a:p>
          <a:p>
            <a:r>
              <a:rPr lang="tr-TR" dirty="0" smtClean="0"/>
              <a:t>Ortam ve koşullar</a:t>
            </a:r>
          </a:p>
          <a:p>
            <a:r>
              <a:rPr lang="tr-TR" dirty="0" smtClean="0"/>
              <a:t>Gözlem birimleri</a:t>
            </a:r>
          </a:p>
          <a:p>
            <a:r>
              <a:rPr lang="tr-TR" dirty="0" smtClean="0"/>
              <a:t>Ölçme yöntemi</a:t>
            </a:r>
          </a:p>
          <a:p>
            <a:r>
              <a:rPr lang="tr-TR" dirty="0" smtClean="0"/>
              <a:t>Ölçme aracı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5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002" y="188640"/>
            <a:ext cx="4446494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071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Hata 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u="sng" dirty="0" smtClean="0"/>
              <a:t>Sabit hata: </a:t>
            </a:r>
            <a:r>
              <a:rPr lang="tr-TR" dirty="0" smtClean="0"/>
              <a:t>Her bir gözlem birimine yönelik ölçmeye aynı miktarda karışan hata türüdür.</a:t>
            </a:r>
          </a:p>
          <a:p>
            <a:endParaRPr lang="tr-TR" dirty="0" smtClean="0"/>
          </a:p>
          <a:p>
            <a:r>
              <a:rPr lang="tr-TR" i="1" u="sng" dirty="0" smtClean="0"/>
              <a:t>Sistematik hata </a:t>
            </a:r>
            <a:r>
              <a:rPr lang="tr-TR" u="sng" dirty="0" smtClean="0"/>
              <a:t>(Yanlılık)</a:t>
            </a:r>
            <a:r>
              <a:rPr lang="tr-TR" i="1" u="sng" dirty="0" smtClean="0"/>
              <a:t>: </a:t>
            </a:r>
            <a:r>
              <a:rPr lang="tr-TR" dirty="0" smtClean="0"/>
              <a:t>Gözlem birimlerine yönelik ölçmelere farklı miktarlarda karışmakla birlikte belli bir sistematiği ve kuralı olan hata türüdür. </a:t>
            </a:r>
          </a:p>
          <a:p>
            <a:endParaRPr lang="tr-TR" dirty="0" smtClean="0"/>
          </a:p>
          <a:p>
            <a:r>
              <a:rPr lang="tr-TR" i="1" u="sng" dirty="0" smtClean="0"/>
              <a:t>Tesadüfî hata: </a:t>
            </a:r>
            <a:r>
              <a:rPr lang="tr-TR" dirty="0" smtClean="0"/>
              <a:t>Gözlem birimlerine yönelik ölçmelere farklı miktarlarda karışan, sistematik olmayan ve kaynağı belirlenemeyen hata türüdür.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207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Örnekler-1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Aşağıdaki örnek durumlarda ölçmeye karışan hata türlerini belirleyelim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Bir cetvelin 0-20cm yerine 1-20cm olarak </a:t>
            </a:r>
            <a:r>
              <a:rPr lang="tr-TR" dirty="0" err="1"/>
              <a:t>bölmelendiği</a:t>
            </a:r>
            <a:r>
              <a:rPr lang="tr-TR" dirty="0"/>
              <a:t> durumda, bu cetvelle;</a:t>
            </a:r>
          </a:p>
          <a:p>
            <a:pPr lvl="1"/>
            <a:r>
              <a:rPr lang="tr-TR" dirty="0"/>
              <a:t>Tek kullanımla ölçülen uzunluklar</a:t>
            </a:r>
          </a:p>
          <a:p>
            <a:pPr lvl="1"/>
            <a:r>
              <a:rPr lang="tr-TR" dirty="0"/>
              <a:t>Birden fazla kullanımla ölçülen </a:t>
            </a:r>
            <a:r>
              <a:rPr lang="tr-TR" dirty="0" smtClean="0"/>
              <a:t>uzunluklar</a:t>
            </a:r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/>
              <a:t>Bir tartının %10 fazla </a:t>
            </a:r>
            <a:r>
              <a:rPr lang="tr-TR" dirty="0" smtClean="0"/>
              <a:t>tartması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51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Örnekler-2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Bir çoktan seçmeli testte yer alan 40 sorudan 2’sinin baskı hataları nedeniyle okunamıyor olması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Bir öğretmenin yazılı yoklama sonuçlarına 10 puan eklemesi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Bir öğretmenin yazılı yoklama sonuçlarını 20 puan ‘güzel yazı’ değerlendirmesini de dikkate alarak puanlaması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Bir öğretmenin yazılı yoklamaları, her bir öğrenci için tek tek ve sırayla puanlaması.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450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Office PowerPoint</Application>
  <PresentationFormat>Ekran Gösterisi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Eğitimde ve Psikolojide ÖLÇME VE DEĞERLENDİRME</vt:lpstr>
      <vt:lpstr>ÜNİTE 4. Ölçme Araçlarının Psikometrik Özellikleri -1</vt:lpstr>
      <vt:lpstr>PowerPoint Sunusu</vt:lpstr>
      <vt:lpstr>Ölçmede Hata</vt:lpstr>
      <vt:lpstr>Hata Kaynakları</vt:lpstr>
      <vt:lpstr>Hata Türleri</vt:lpstr>
      <vt:lpstr>Örnekler-1</vt:lpstr>
      <vt:lpstr>Örnekler-2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Admin</dc:creator>
  <cp:lastModifiedBy>Admin</cp:lastModifiedBy>
  <cp:revision>1</cp:revision>
  <dcterms:created xsi:type="dcterms:W3CDTF">2017-02-13T13:16:10Z</dcterms:created>
  <dcterms:modified xsi:type="dcterms:W3CDTF">2017-02-13T13:16:52Z</dcterms:modified>
</cp:coreProperties>
</file>