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6" r:id="rId2"/>
    <p:sldId id="277" r:id="rId3"/>
    <p:sldId id="278" r:id="rId4"/>
    <p:sldId id="279" r:id="rId5"/>
    <p:sldId id="280" r:id="rId6"/>
    <p:sldId id="281" r:id="rId7"/>
    <p:sldId id="282" r:id="rId8"/>
    <p:sldId id="28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7" autoAdjust="0"/>
    <p:restoredTop sz="86380" autoAdjust="0"/>
  </p:normalViewPr>
  <p:slideViewPr>
    <p:cSldViewPr snapToGrid="0">
      <p:cViewPr varScale="1">
        <p:scale>
          <a:sx n="63" d="100"/>
          <a:sy n="63" d="100"/>
        </p:scale>
        <p:origin x="-210" y="-96"/>
      </p:cViewPr>
      <p:guideLst>
        <p:guide orient="horz" pos="2160"/>
        <p:guide pos="3840"/>
      </p:guideLst>
    </p:cSldViewPr>
  </p:slideViewPr>
  <p:outlineViewPr>
    <p:cViewPr>
      <p:scale>
        <a:sx n="33" d="100"/>
        <a:sy n="33" d="100"/>
      </p:scale>
      <p:origin x="36" y="3588"/>
    </p:cViewPr>
  </p:outlin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03C06-2602-43D4-9D18-8A2E885FBE3E}" type="datetimeFigureOut">
              <a:rPr lang="tr-TR" smtClean="0"/>
              <a:pPr/>
              <a:t>24.04.2020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BE7CB-B0DD-4909-B1B5-0B70554A9B0F}" type="slidenum">
              <a:rPr lang="tr-TR" smtClean="0"/>
              <a:pPr/>
              <a:t>‹#›</a:t>
            </a:fld>
            <a:endParaRPr lang="tr-TR"/>
          </a:p>
        </p:txBody>
      </p:sp>
    </p:spTree>
    <p:extLst>
      <p:ext uri="{BB962C8B-B14F-4D97-AF65-F5344CB8AC3E}">
        <p14:creationId xmlns="" xmlns:p14="http://schemas.microsoft.com/office/powerpoint/2010/main" val="404724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566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77186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415991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83107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04097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4519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29998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0175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13575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6112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5457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F73B3-10FE-4D6C-9C87-F8A84D672ABB}" type="datetimeFigureOut">
              <a:rPr lang="tr-TR" smtClean="0"/>
              <a:pPr/>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3549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t>MOLEKÜLER GASTRONOMİ</a:t>
            </a:r>
            <a:endParaRPr lang="tr-TR" dirty="0"/>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GASTRONOMİNİN TANIMI</a:t>
            </a:r>
          </a:p>
          <a:p>
            <a:r>
              <a:rPr lang="tr-TR" dirty="0" smtClean="0"/>
              <a:t>Gastronomi kavramını tam olarak açıklamak ve tanımlamak oldukça zordur. Bir ülke veya bölgenin “</a:t>
            </a:r>
            <a:r>
              <a:rPr lang="tr-TR" dirty="0" err="1" smtClean="0"/>
              <a:t>gastronomik</a:t>
            </a:r>
            <a:r>
              <a:rPr lang="tr-TR" dirty="0" smtClean="0"/>
              <a:t> karakteri”, “</a:t>
            </a:r>
            <a:r>
              <a:rPr lang="tr-TR" dirty="0" err="1" smtClean="0"/>
              <a:t>gastronomik</a:t>
            </a:r>
            <a:r>
              <a:rPr lang="tr-TR" dirty="0" smtClean="0"/>
              <a:t> özellikler” ve “gastronomi turizmi” gibi kavramlarda kullandığımız gastronomi teriminde genellikle bir uzlaşma olsa da, gastronominin kendisi için bu tür bir uzlaşma zor görünmektedir (</a:t>
            </a:r>
            <a:r>
              <a:rPr lang="tr-TR" dirty="0" err="1" smtClean="0"/>
              <a:t>Santich</a:t>
            </a:r>
            <a:r>
              <a:rPr lang="tr-TR" dirty="0" smtClean="0"/>
              <a:t>, 2004).</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Literatürdeki gastronomi tanımlarına baktığımızda birbirinden farklı, çok sayıda tanımlamayla karşılaşmaktayız. Gastronominin konusu yiyecek ve içecekle ilgili her şey, dolayısıyla insandır</a:t>
            </a:r>
            <a:r>
              <a:rPr lang="tr-TR" dirty="0" smtClean="0"/>
              <a:t>.</a:t>
            </a:r>
          </a:p>
          <a:p>
            <a:endParaRPr lang="tr-TR" dirty="0" smtClean="0"/>
          </a:p>
          <a:p>
            <a:r>
              <a:rPr lang="tr-TR" dirty="0" smtClean="0"/>
              <a:t> </a:t>
            </a:r>
            <a:r>
              <a:rPr lang="tr-TR" dirty="0" err="1" smtClean="0"/>
              <a:t>Gastronomik</a:t>
            </a:r>
            <a:r>
              <a:rPr lang="tr-TR" dirty="0" smtClean="0"/>
              <a:t> değerler; kültürel, sosyal, tarihi, coğrafi, psikolojik faktörler gibi pek çok unsura dayalıdır. Bu nedenle yapılan gastronomi tanımlarının çoğu gastronominin belirli yön veya yönlerini vurgularken, gastronomiyi bütün olarak tanımlamaktan uzaktır (</a:t>
            </a:r>
            <a:r>
              <a:rPr lang="tr-TR" dirty="0" err="1" smtClean="0"/>
              <a:t>Gillespie</a:t>
            </a:r>
            <a:r>
              <a:rPr lang="tr-TR" dirty="0" smtClean="0"/>
              <a:t> ve </a:t>
            </a:r>
            <a:r>
              <a:rPr lang="tr-TR" dirty="0" err="1" smtClean="0"/>
              <a:t>Cousins</a:t>
            </a:r>
            <a:r>
              <a:rPr lang="tr-TR" dirty="0" smtClean="0"/>
              <a:t>, 2001).</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i="1" dirty="0" smtClean="0"/>
              <a:t>“</a:t>
            </a:r>
            <a:r>
              <a:rPr lang="tr-TR" i="1" dirty="0" err="1" smtClean="0"/>
              <a:t>Gastro</a:t>
            </a:r>
            <a:r>
              <a:rPr lang="tr-TR" i="1" dirty="0" smtClean="0"/>
              <a:t>” </a:t>
            </a:r>
            <a:r>
              <a:rPr lang="tr-TR" dirty="0" smtClean="0"/>
              <a:t>mide ile ve dolayısı ile ağızdan başlayarak tüm sindirim sistemi ile ilişkilidir. “</a:t>
            </a:r>
            <a:r>
              <a:rPr lang="tr-TR" i="1" dirty="0" err="1" smtClean="0"/>
              <a:t>Nomos</a:t>
            </a:r>
            <a:r>
              <a:rPr lang="tr-TR" i="1" dirty="0" smtClean="0"/>
              <a:t>”</a:t>
            </a:r>
            <a:r>
              <a:rPr lang="tr-TR" dirty="0" smtClean="0"/>
              <a:t>  ise kural ya da düzenleme anlamına gelmektedir. Buradan yola çıkarak gastronomi de yeme içme ile ilgili tüm kural ve normları ifade etmektedir</a:t>
            </a:r>
            <a:r>
              <a:rPr lang="tr-TR" dirty="0" smtClean="0"/>
              <a:t>.</a:t>
            </a:r>
          </a:p>
          <a:p>
            <a:endParaRPr lang="tr-TR" dirty="0" smtClean="0"/>
          </a:p>
          <a:p>
            <a:r>
              <a:rPr lang="tr-TR" dirty="0" smtClean="0"/>
              <a:t> </a:t>
            </a:r>
            <a:r>
              <a:rPr lang="tr-TR" dirty="0" smtClean="0"/>
              <a:t>Bu dönüştürmeden, gastronominin ilgi alanını, nerede, ne zaman, nasıl, ne kadar, ne şekilde, neyle birlikte ne yenip ne içileceğine dair tavsiye ve rehberlik olarak genişletmek mümkündür (</a:t>
            </a:r>
            <a:r>
              <a:rPr lang="tr-TR" dirty="0" err="1" smtClean="0"/>
              <a:t>Santich</a:t>
            </a:r>
            <a:r>
              <a:rPr lang="tr-TR" dirty="0" smtClean="0"/>
              <a:t>, 2004).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Brillat</a:t>
            </a:r>
            <a:r>
              <a:rPr lang="tr-TR" dirty="0" smtClean="0"/>
              <a:t>-</a:t>
            </a:r>
            <a:r>
              <a:rPr lang="tr-TR" dirty="0" err="1" smtClean="0"/>
              <a:t>Savarin’nin</a:t>
            </a:r>
            <a:r>
              <a:rPr lang="tr-TR" dirty="0" smtClean="0"/>
              <a:t> tanımına göre gastronomi “Varlığımızı sürdürdüğümüz sürece bizi ilgilendiren her şeyin, akla dayanan anlayışıdır.” (</a:t>
            </a:r>
            <a:r>
              <a:rPr lang="tr-TR" dirty="0" err="1" smtClean="0"/>
              <a:t>Chaney</a:t>
            </a:r>
            <a:r>
              <a:rPr lang="tr-TR" dirty="0" smtClean="0"/>
              <a:t> ve </a:t>
            </a:r>
            <a:r>
              <a:rPr lang="tr-TR" dirty="0" err="1" smtClean="0"/>
              <a:t>Ryan</a:t>
            </a:r>
            <a:r>
              <a:rPr lang="tr-TR" dirty="0" smtClean="0"/>
              <a:t>, 2012: 310) Bu görüşe göre gastronomi biliminin amacı, insanın mümkün olan en iyi beslenme ile korunmasıdır. </a:t>
            </a:r>
            <a:endParaRPr lang="tr-TR" dirty="0" smtClean="0"/>
          </a:p>
          <a:p>
            <a:endParaRPr lang="tr-TR" dirty="0" smtClean="0"/>
          </a:p>
          <a:p>
            <a:r>
              <a:rPr lang="tr-TR" dirty="0" smtClean="0"/>
              <a:t>“</a:t>
            </a:r>
            <a:r>
              <a:rPr lang="tr-TR" dirty="0" smtClean="0"/>
              <a:t>Bu amaca, yemeğe dönüşecek olan maddeleri arayan, sağlayan ya da hazırlayan herkese rehberlik ederek ulaşılabilir.” (</a:t>
            </a:r>
            <a:r>
              <a:rPr lang="tr-TR" dirty="0" err="1" smtClean="0"/>
              <a:t>Brillat</a:t>
            </a:r>
            <a:r>
              <a:rPr lang="tr-TR" dirty="0" smtClean="0"/>
              <a:t>-</a:t>
            </a:r>
            <a:r>
              <a:rPr lang="tr-TR" dirty="0" err="1" smtClean="0"/>
              <a:t>Savarin</a:t>
            </a:r>
            <a:r>
              <a:rPr lang="tr-TR" dirty="0" smtClean="0"/>
              <a:t>, 1994: 52, aktaran </a:t>
            </a:r>
            <a:r>
              <a:rPr lang="tr-TR" dirty="0" err="1" smtClean="0"/>
              <a:t>Santich</a:t>
            </a:r>
            <a:r>
              <a:rPr lang="tr-TR" dirty="0" smtClean="0"/>
              <a:t>, 2004)</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Rehberliğe yapılan bu vurgu </a:t>
            </a:r>
            <a:r>
              <a:rPr lang="tr-TR" dirty="0" err="1" smtClean="0"/>
              <a:t>Archestratus’un</a:t>
            </a:r>
            <a:r>
              <a:rPr lang="tr-TR" dirty="0" smtClean="0"/>
              <a:t> yapmaya çalıştığı ile de uyumludur. Ancak buna ek olarak ve belki de en önemlisi </a:t>
            </a:r>
            <a:r>
              <a:rPr lang="tr-TR" dirty="0" err="1" smtClean="0"/>
              <a:t>Brillat</a:t>
            </a:r>
            <a:r>
              <a:rPr lang="tr-TR" dirty="0" smtClean="0"/>
              <a:t>-</a:t>
            </a:r>
            <a:r>
              <a:rPr lang="tr-TR" dirty="0" err="1" smtClean="0"/>
              <a:t>Savarin</a:t>
            </a:r>
            <a:r>
              <a:rPr lang="tr-TR" dirty="0" smtClean="0"/>
              <a:t> gastronomiye onay ve meşruiyet getirmiştir: Zevk ve keyfin, bilgi ile zenginleştirilmesi. </a:t>
            </a:r>
            <a:endParaRPr lang="tr-TR" dirty="0" smtClean="0"/>
          </a:p>
          <a:p>
            <a:endParaRPr lang="tr-TR" dirty="0" smtClean="0"/>
          </a:p>
          <a:p>
            <a:r>
              <a:rPr lang="tr-TR" dirty="0" err="1" smtClean="0"/>
              <a:t>Brillat</a:t>
            </a:r>
            <a:r>
              <a:rPr lang="tr-TR" dirty="0" smtClean="0"/>
              <a:t>-</a:t>
            </a:r>
            <a:r>
              <a:rPr lang="tr-TR" dirty="0" err="1" smtClean="0"/>
              <a:t>Savarin’nin</a:t>
            </a:r>
            <a:r>
              <a:rPr lang="tr-TR" dirty="0" smtClean="0"/>
              <a:t> </a:t>
            </a:r>
            <a:r>
              <a:rPr lang="tr-TR" dirty="0" smtClean="0"/>
              <a:t>kendi ifadesi ile “Biraz gastronomi bilgisine herkesin ihtiyacı vardır çünkü bu bilgi, faydalı zevkleri arttırır; hatırı sayılır bir geliri olanlar için ise vazgeçilmezdir.” (</a:t>
            </a:r>
            <a:r>
              <a:rPr lang="tr-TR" dirty="0" err="1" smtClean="0"/>
              <a:t>Brillat</a:t>
            </a:r>
            <a:r>
              <a:rPr lang="tr-TR" dirty="0" smtClean="0"/>
              <a:t>-</a:t>
            </a:r>
            <a:r>
              <a:rPr lang="tr-TR" dirty="0" err="1" smtClean="0"/>
              <a:t>Savarin</a:t>
            </a:r>
            <a:r>
              <a:rPr lang="tr-TR" dirty="0" smtClean="0"/>
              <a:t>, 1994: 54, aktaran </a:t>
            </a:r>
            <a:r>
              <a:rPr lang="tr-TR" dirty="0" err="1" smtClean="0"/>
              <a:t>Santich</a:t>
            </a:r>
            <a:r>
              <a:rPr lang="tr-TR" dirty="0" smtClean="0"/>
              <a:t>, 2004)</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Gastronominin günümüzde yapılan tanımlamalarına baktığımızda, gastronominin tarihsel, kültürel, bilimsel ve sanatsal yönlerinin vurgulandığını görmekteyiz. </a:t>
            </a:r>
            <a:endParaRPr lang="tr-TR" dirty="0" smtClean="0"/>
          </a:p>
          <a:p>
            <a:endParaRPr lang="tr-TR" dirty="0" smtClean="0"/>
          </a:p>
          <a:p>
            <a:r>
              <a:rPr lang="tr-TR" dirty="0" smtClean="0"/>
              <a:t>Örneğin </a:t>
            </a:r>
            <a:r>
              <a:rPr lang="tr-TR" dirty="0" err="1" smtClean="0"/>
              <a:t>Santich</a:t>
            </a:r>
            <a:r>
              <a:rPr lang="tr-TR" dirty="0" smtClean="0"/>
              <a:t>  (1996: 2)’e göre gastronomi çalışmaları, “Gıdanın üretimi,   gıdalara yapılan işlemler, gıdanın depolanması, taşınması, hazırlanması, pişirilmesi, kimyası, gıdaların üretimiyle ilgili diğer </a:t>
            </a:r>
            <a:r>
              <a:rPr lang="tr-TR" dirty="0" err="1" smtClean="0"/>
              <a:t>ögeler</a:t>
            </a:r>
            <a:r>
              <a:rPr lang="tr-TR" dirty="0" smtClean="0"/>
              <a:t>, sindirilmesi ve fizyolojik etkileri, yemek seçimleri, gıdanın sosyal ve ekonomik yönleri, kültür ve geleneklerin araştırılmasıdır.”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endParaRPr lang="tr-TR" dirty="0"/>
          </a:p>
        </p:txBody>
      </p:sp>
      <p:sp>
        <p:nvSpPr>
          <p:cNvPr id="3" name="2 İçerik Yer Tutucusu"/>
          <p:cNvSpPr>
            <a:spLocks noGrp="1"/>
          </p:cNvSpPr>
          <p:nvPr>
            <p:ph idx="1"/>
          </p:nvPr>
        </p:nvSpPr>
        <p:spPr/>
        <p:txBody>
          <a:bodyPr/>
          <a:lstStyle/>
          <a:p>
            <a:pPr algn="just"/>
            <a:r>
              <a:rPr lang="tr-TR" dirty="0" smtClean="0"/>
              <a:t>Bir başka tanıma göre ise Gastronomi, “Yiyecek ve içeceklerin tarihsel gelişme sürecinden başlayarak tüm özelliklerinin ayrıntılı bir biçimde anlaşılması, uygulanması ve geliştirilerek günümüz şartlarına uyarlanması çalışmalarını kapsayan aynı zamanda bilimsel ve sanatsal unsurlarla katkı sağlayan bir bilim dalıdır.” (Deveci, Türkmen, ve </a:t>
            </a:r>
            <a:r>
              <a:rPr lang="tr-TR" dirty="0" err="1" smtClean="0"/>
              <a:t>Avcıkurt</a:t>
            </a:r>
            <a:r>
              <a:rPr lang="tr-TR" dirty="0" smtClean="0"/>
              <a:t>, 2013: 30) </a:t>
            </a:r>
          </a:p>
          <a:p>
            <a:pPr algn="just"/>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483</Words>
  <Application>Microsoft Office PowerPoint</Application>
  <PresentationFormat>Özel</PresentationFormat>
  <Paragraphs>19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MOLEKÜLER GASTRONOMİ</vt:lpstr>
      <vt:lpstr>Slayt 2</vt:lpstr>
      <vt:lpstr>Slayt 3</vt:lpstr>
      <vt:lpstr>Slayt 4</vt:lpstr>
      <vt:lpstr>Slayt 5</vt:lpstr>
      <vt:lpstr>Slayt 6</vt:lpstr>
      <vt:lpstr>Slayt 7</vt:lpstr>
      <vt:lpstr>Slayt 8</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Moleküler Gastronomi</dc:title>
  <dc:creator>emir</dc:creator>
  <cp:lastModifiedBy>güneş</cp:lastModifiedBy>
  <cp:revision>10</cp:revision>
  <dcterms:created xsi:type="dcterms:W3CDTF">2020-03-11T13:59:45Z</dcterms:created>
  <dcterms:modified xsi:type="dcterms:W3CDTF">2020-04-24T17:08:23Z</dcterms:modified>
</cp:coreProperties>
</file>