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84"/>
  </p:normalViewPr>
  <p:slideViewPr>
    <p:cSldViewPr snapToGrid="0" snapToObjects="1">
      <p:cViewPr varScale="1">
        <p:scale>
          <a:sx n="114" d="100"/>
          <a:sy n="114" d="100"/>
        </p:scale>
        <p:origin x="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46C117F-5CCF-4837-BE5F-2B92066CAFAF}" type="datetimeFigureOut">
              <a:rPr lang="en-US" dirty="0"/>
              <a:t>7/22/20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4EB90BD-B6CE-46B7-997F-7313B992CCDC}" type="datetimeFigureOut">
              <a:rPr lang="en-US" dirty="0"/>
              <a:t>7/22/20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DB9D11F-B188-461D-B23F-39381795C052}" type="datetimeFigureOut">
              <a:rPr lang="en-US" dirty="0"/>
              <a:t>7/22/20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2E6D8D9-55A2-4063-B0F3-121F44549695}" type="datetimeFigureOut">
              <a:rPr lang="en-US" dirty="0"/>
              <a:t>7/22/20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4B24536-994D-4021-A283-9F449C0DB509}" type="datetimeFigureOut">
              <a:rPr lang="en-US" dirty="0"/>
              <a:t>7/22/20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3CBBBB78-C96F-47B7-AB17-D852CA960AC9}" type="datetimeFigureOut">
              <a:rPr lang="en-US" dirty="0"/>
              <a:t>7/22/20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7/22/20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0578ACC-22D6-47C1-A373-4FD133E34F3C}" type="datetimeFigureOut">
              <a:rPr lang="en-US" dirty="0"/>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0322" y="3030008"/>
            <a:ext cx="4698355"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594123" y="3030008"/>
            <a:ext cx="4700059" cy="290617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331444B-B92B-4E27-8C94-BB93EAF5CB18}" type="datetimeFigureOut">
              <a:rPr lang="en-US" dirty="0"/>
              <a:t>7/22/20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63EFA5E-FA76-400D-B3DC-F0BA90E6D107}" type="datetimeFigureOut">
              <a:rPr lang="en-US" dirty="0"/>
              <a:t>7/22/20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7/22/20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8CE0A6-C9CA-C642-B63F-375C54FF4E7B}"/>
              </a:ext>
            </a:extLst>
          </p:cNvPr>
          <p:cNvSpPr>
            <a:spLocks noGrp="1"/>
          </p:cNvSpPr>
          <p:nvPr>
            <p:ph type="ctrTitle"/>
          </p:nvPr>
        </p:nvSpPr>
        <p:spPr/>
        <p:txBody>
          <a:bodyPr/>
          <a:lstStyle/>
          <a:p>
            <a:r>
              <a:rPr lang="tr-TR" dirty="0"/>
              <a:t>SOSYAL BİLİMLER</a:t>
            </a:r>
          </a:p>
        </p:txBody>
      </p:sp>
      <p:sp>
        <p:nvSpPr>
          <p:cNvPr id="3" name="Alt Başlık 2">
            <a:extLst>
              <a:ext uri="{FF2B5EF4-FFF2-40B4-BE49-F238E27FC236}">
                <a16:creationId xmlns:a16="http://schemas.microsoft.com/office/drawing/2014/main" id="{BD603751-8FF2-9445-97C1-49EA20172073}"/>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298751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0A814C-05ED-AC4F-B50E-97B533B6832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1C07258-F562-DB43-87C3-C314B11B7859}"/>
              </a:ext>
            </a:extLst>
          </p:cNvPr>
          <p:cNvSpPr>
            <a:spLocks noGrp="1"/>
          </p:cNvSpPr>
          <p:nvPr>
            <p:ph idx="1"/>
          </p:nvPr>
        </p:nvSpPr>
        <p:spPr/>
        <p:txBody>
          <a:bodyPr/>
          <a:lstStyle/>
          <a:p>
            <a:r>
              <a:rPr lang="tr-TR" dirty="0"/>
              <a:t>Sosyal bilimlerin kurumsallaşması </a:t>
            </a:r>
            <a:r>
              <a:rPr lang="tr-TR" dirty="0" err="1"/>
              <a:t>modernite</a:t>
            </a:r>
            <a:r>
              <a:rPr lang="tr-TR" dirty="0"/>
              <a:t> sonrasında gerçekleşmiştir.</a:t>
            </a:r>
          </a:p>
          <a:p>
            <a:endParaRPr lang="tr-TR" dirty="0"/>
          </a:p>
          <a:p>
            <a:r>
              <a:rPr lang="tr-TR" dirty="0"/>
              <a:t>Başka bir ifadeyle sosyoloji, antropoloji, psikoloji </a:t>
            </a:r>
            <a:r>
              <a:rPr lang="tr-TR" dirty="0" err="1"/>
              <a:t>vb</a:t>
            </a:r>
            <a:r>
              <a:rPr lang="tr-TR" dirty="0"/>
              <a:t> alanlar </a:t>
            </a:r>
            <a:r>
              <a:rPr lang="tr-TR" dirty="0" err="1"/>
              <a:t>modernitenin</a:t>
            </a:r>
            <a:r>
              <a:rPr lang="tr-TR" dirty="0"/>
              <a:t> çocuklarıdır.</a:t>
            </a:r>
          </a:p>
        </p:txBody>
      </p:sp>
    </p:spTree>
    <p:extLst>
      <p:ext uri="{BB962C8B-B14F-4D97-AF65-F5344CB8AC3E}">
        <p14:creationId xmlns:p14="http://schemas.microsoft.com/office/powerpoint/2010/main" val="100408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CDED9C-7081-E941-9D23-28E7077A38C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06DDAD5-64A0-5544-A61D-DF0202ABC128}"/>
              </a:ext>
            </a:extLst>
          </p:cNvPr>
          <p:cNvSpPr>
            <a:spLocks noGrp="1"/>
          </p:cNvSpPr>
          <p:nvPr>
            <p:ph idx="1"/>
          </p:nvPr>
        </p:nvSpPr>
        <p:spPr>
          <a:xfrm>
            <a:off x="557658" y="2336873"/>
            <a:ext cx="9613861" cy="3599316"/>
          </a:xfrm>
        </p:spPr>
        <p:txBody>
          <a:bodyPr/>
          <a:lstStyle/>
          <a:p>
            <a:pPr algn="ctr"/>
            <a:r>
              <a:rPr lang="tr-TR" dirty="0"/>
              <a:t>Bilim</a:t>
            </a:r>
          </a:p>
        </p:txBody>
      </p:sp>
      <p:cxnSp>
        <p:nvCxnSpPr>
          <p:cNvPr id="5" name="Düz Ok Bağlayıcısı 4">
            <a:extLst>
              <a:ext uri="{FF2B5EF4-FFF2-40B4-BE49-F238E27FC236}">
                <a16:creationId xmlns:a16="http://schemas.microsoft.com/office/drawing/2014/main" id="{213003BC-E139-3244-9975-ADD54A3F4B5C}"/>
              </a:ext>
            </a:extLst>
          </p:cNvPr>
          <p:cNvCxnSpPr/>
          <p:nvPr/>
        </p:nvCxnSpPr>
        <p:spPr>
          <a:xfrm>
            <a:off x="5865541" y="2698595"/>
            <a:ext cx="1215483" cy="334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a:extLst>
              <a:ext uri="{FF2B5EF4-FFF2-40B4-BE49-F238E27FC236}">
                <a16:creationId xmlns:a16="http://schemas.microsoft.com/office/drawing/2014/main" id="{92EC342C-92CC-5949-A1D1-E6A4A66C25BC}"/>
              </a:ext>
            </a:extLst>
          </p:cNvPr>
          <p:cNvCxnSpPr>
            <a:cxnSpLocks/>
          </p:cNvCxnSpPr>
          <p:nvPr/>
        </p:nvCxnSpPr>
        <p:spPr>
          <a:xfrm flipH="1">
            <a:off x="3746810" y="2698595"/>
            <a:ext cx="1260088" cy="334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74F334AB-E1D6-F849-82E1-35CC17B1F5E2}"/>
              </a:ext>
            </a:extLst>
          </p:cNvPr>
          <p:cNvSpPr txBox="1"/>
          <p:nvPr/>
        </p:nvSpPr>
        <p:spPr>
          <a:xfrm>
            <a:off x="7081024" y="3256156"/>
            <a:ext cx="2029522" cy="369332"/>
          </a:xfrm>
          <a:prstGeom prst="rect">
            <a:avLst/>
          </a:prstGeom>
          <a:noFill/>
        </p:spPr>
        <p:txBody>
          <a:bodyPr wrap="square" rtlCol="0">
            <a:spAutoFit/>
          </a:bodyPr>
          <a:lstStyle/>
          <a:p>
            <a:r>
              <a:rPr lang="tr-TR" dirty="0"/>
              <a:t>Sosyal Bilimler</a:t>
            </a:r>
          </a:p>
        </p:txBody>
      </p:sp>
      <p:sp>
        <p:nvSpPr>
          <p:cNvPr id="10" name="Metin kutusu 9">
            <a:extLst>
              <a:ext uri="{FF2B5EF4-FFF2-40B4-BE49-F238E27FC236}">
                <a16:creationId xmlns:a16="http://schemas.microsoft.com/office/drawing/2014/main" id="{15491103-26F3-894B-838C-AC5AC67A1910}"/>
              </a:ext>
            </a:extLst>
          </p:cNvPr>
          <p:cNvSpPr txBox="1"/>
          <p:nvPr/>
        </p:nvSpPr>
        <p:spPr>
          <a:xfrm>
            <a:off x="2252546" y="3256156"/>
            <a:ext cx="1873405" cy="369332"/>
          </a:xfrm>
          <a:prstGeom prst="rect">
            <a:avLst/>
          </a:prstGeom>
          <a:noFill/>
        </p:spPr>
        <p:txBody>
          <a:bodyPr wrap="square" rtlCol="0">
            <a:spAutoFit/>
          </a:bodyPr>
          <a:lstStyle/>
          <a:p>
            <a:r>
              <a:rPr lang="tr-TR" dirty="0"/>
              <a:t>Doğa Bilimleri</a:t>
            </a:r>
          </a:p>
        </p:txBody>
      </p:sp>
      <p:sp>
        <p:nvSpPr>
          <p:cNvPr id="11" name="Metin kutusu 10">
            <a:extLst>
              <a:ext uri="{FF2B5EF4-FFF2-40B4-BE49-F238E27FC236}">
                <a16:creationId xmlns:a16="http://schemas.microsoft.com/office/drawing/2014/main" id="{440560C2-0EB5-3F4A-9206-55070ABD9C49}"/>
              </a:ext>
            </a:extLst>
          </p:cNvPr>
          <p:cNvSpPr txBox="1"/>
          <p:nvPr/>
        </p:nvSpPr>
        <p:spPr>
          <a:xfrm>
            <a:off x="7058722" y="3992137"/>
            <a:ext cx="1517531" cy="1200329"/>
          </a:xfrm>
          <a:prstGeom prst="rect">
            <a:avLst/>
          </a:prstGeom>
          <a:noFill/>
        </p:spPr>
        <p:txBody>
          <a:bodyPr wrap="none" rtlCol="0">
            <a:spAutoFit/>
          </a:bodyPr>
          <a:lstStyle/>
          <a:p>
            <a:r>
              <a:rPr lang="tr-TR" dirty="0"/>
              <a:t>Sosyoloji</a:t>
            </a:r>
          </a:p>
          <a:p>
            <a:r>
              <a:rPr lang="tr-TR" dirty="0"/>
              <a:t>Psikoloji</a:t>
            </a:r>
          </a:p>
          <a:p>
            <a:r>
              <a:rPr lang="tr-TR" dirty="0"/>
              <a:t>Modern Tarih</a:t>
            </a:r>
          </a:p>
          <a:p>
            <a:r>
              <a:rPr lang="tr-TR" dirty="0"/>
              <a:t>İktisat</a:t>
            </a:r>
          </a:p>
        </p:txBody>
      </p:sp>
    </p:spTree>
    <p:extLst>
      <p:ext uri="{BB962C8B-B14F-4D97-AF65-F5344CB8AC3E}">
        <p14:creationId xmlns:p14="http://schemas.microsoft.com/office/powerpoint/2010/main" val="416975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57636D-A3CE-3F43-8B03-921A1AD7755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621DEA8-CB5A-3741-8081-D3EECD8259C6}"/>
              </a:ext>
            </a:extLst>
          </p:cNvPr>
          <p:cNvSpPr>
            <a:spLocks noGrp="1"/>
          </p:cNvSpPr>
          <p:nvPr>
            <p:ph idx="1"/>
          </p:nvPr>
        </p:nvSpPr>
        <p:spPr/>
        <p:txBody>
          <a:bodyPr/>
          <a:lstStyle/>
          <a:p>
            <a:r>
              <a:rPr lang="tr-TR" dirty="0"/>
              <a:t>Özellikle sosyoloji </a:t>
            </a:r>
            <a:r>
              <a:rPr lang="tr-TR" dirty="0" err="1"/>
              <a:t>modernite</a:t>
            </a:r>
            <a:r>
              <a:rPr lang="tr-TR" dirty="0"/>
              <a:t> için özel bir öneme sahiptir</a:t>
            </a:r>
          </a:p>
          <a:p>
            <a:r>
              <a:rPr lang="tr-TR" dirty="0"/>
              <a:t>Toplumu kurumlarıyla birlikte ele alan bir disiplin olan sosyoloji, hem doğa bilimlerine yakınlaşan tavrı ile hem de büyük bir dönüşüm yaşayan toplumun anlaşılması ve bir bakıma da uyarlanması için önemli bir işlev görmüştür.</a:t>
            </a:r>
          </a:p>
        </p:txBody>
      </p:sp>
    </p:spTree>
    <p:extLst>
      <p:ext uri="{BB962C8B-B14F-4D97-AF65-F5344CB8AC3E}">
        <p14:creationId xmlns:p14="http://schemas.microsoft.com/office/powerpoint/2010/main" val="211802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93F2AA-429F-FF4C-85BC-5A197C46499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4C02EE3-9C86-3D43-B4ED-F06EAEB160A3}"/>
              </a:ext>
            </a:extLst>
          </p:cNvPr>
          <p:cNvSpPr>
            <a:spLocks noGrp="1"/>
          </p:cNvSpPr>
          <p:nvPr>
            <p:ph idx="1"/>
          </p:nvPr>
        </p:nvSpPr>
        <p:spPr/>
        <p:txBody>
          <a:bodyPr/>
          <a:lstStyle/>
          <a:p>
            <a:r>
              <a:rPr lang="tr-TR" dirty="0"/>
              <a:t>Modern bilimsel yaklaşımın </a:t>
            </a:r>
            <a:r>
              <a:rPr lang="tr-TR" dirty="0" err="1"/>
              <a:t>dikotomik</a:t>
            </a:r>
            <a:r>
              <a:rPr lang="tr-TR" dirty="0"/>
              <a:t> perspektifi toplumlar arasında hiyerarşik, eşitsiz ve farklı yaklaşımlarını bilimsel düzeye taşımıştır.</a:t>
            </a:r>
          </a:p>
          <a:p>
            <a:endParaRPr lang="tr-TR" dirty="0"/>
          </a:p>
          <a:p>
            <a:r>
              <a:rPr lang="tr-TR" dirty="0"/>
              <a:t>İnsanlık tarihi boyunca toplumlar kendilerini merkeze alan bir perspektifle harici olanları değerlendirmiştir. Ancak o durumlarda eşitler arası bir durum söz konusu olup, hakim bir düşünce söz konusu değildi.</a:t>
            </a:r>
          </a:p>
        </p:txBody>
      </p:sp>
    </p:spTree>
    <p:extLst>
      <p:ext uri="{BB962C8B-B14F-4D97-AF65-F5344CB8AC3E}">
        <p14:creationId xmlns:p14="http://schemas.microsoft.com/office/powerpoint/2010/main" val="140455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177954-FBFE-DC40-B3E3-8B875C1B045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54D4170-CB75-F546-A10A-EDF1F5442412}"/>
              </a:ext>
            </a:extLst>
          </p:cNvPr>
          <p:cNvSpPr>
            <a:spLocks noGrp="1"/>
          </p:cNvSpPr>
          <p:nvPr>
            <p:ph idx="1"/>
          </p:nvPr>
        </p:nvSpPr>
        <p:spPr/>
        <p:txBody>
          <a:bodyPr/>
          <a:lstStyle/>
          <a:p>
            <a:r>
              <a:rPr lang="tr-TR" dirty="0"/>
              <a:t>Oysa neredeyse her alanda erk sahibi olan Avrupa’nın perspektifi, norm olarak kabul edildi ve dünyaya Batının bakışı hakim hale geldi.</a:t>
            </a:r>
          </a:p>
          <a:p>
            <a:endParaRPr lang="tr-TR" dirty="0"/>
          </a:p>
          <a:p>
            <a:r>
              <a:rPr lang="tr-TR" dirty="0"/>
              <a:t>Dolayısıyla batı düşünsel, siyasal, ekonomik ve teknolojik olarak referans haline geldi.</a:t>
            </a:r>
          </a:p>
        </p:txBody>
      </p:sp>
    </p:spTree>
    <p:extLst>
      <p:ext uri="{BB962C8B-B14F-4D97-AF65-F5344CB8AC3E}">
        <p14:creationId xmlns:p14="http://schemas.microsoft.com/office/powerpoint/2010/main" val="181508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027B02-CA06-7740-BFAA-40231EDAE91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B0A5A56-823D-E141-BEAC-BCF294F4D549}"/>
              </a:ext>
            </a:extLst>
          </p:cNvPr>
          <p:cNvSpPr>
            <a:spLocks noGrp="1"/>
          </p:cNvSpPr>
          <p:nvPr>
            <p:ph idx="1"/>
          </p:nvPr>
        </p:nvSpPr>
        <p:spPr/>
        <p:txBody>
          <a:bodyPr/>
          <a:lstStyle/>
          <a:p>
            <a:r>
              <a:rPr lang="tr-TR" dirty="0"/>
              <a:t>Bilimler de bu ortamda hızla gelişme imkanı buldu.</a:t>
            </a:r>
          </a:p>
          <a:p>
            <a:endParaRPr lang="tr-TR" dirty="0"/>
          </a:p>
          <a:p>
            <a:r>
              <a:rPr lang="tr-TR" dirty="0"/>
              <a:t>Ayrıca bilim batı fikrinin taşıyıcı gücü durumuna da geldi.</a:t>
            </a:r>
          </a:p>
          <a:p>
            <a:endParaRPr lang="tr-TR" dirty="0"/>
          </a:p>
          <a:p>
            <a:r>
              <a:rPr lang="tr-TR" dirty="0"/>
              <a:t>Oryantalizm fikri de böylesi bir ortamda batının doğuya bakışı olarak ortaya çıkmış ve toplumun geniş kesimlerince kanıksanmıştır.</a:t>
            </a:r>
          </a:p>
        </p:txBody>
      </p:sp>
    </p:spTree>
    <p:extLst>
      <p:ext uri="{BB962C8B-B14F-4D97-AF65-F5344CB8AC3E}">
        <p14:creationId xmlns:p14="http://schemas.microsoft.com/office/powerpoint/2010/main" val="324400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Resim 3">
            <a:extLst>
              <a:ext uri="{FF2B5EF4-FFF2-40B4-BE49-F238E27FC236}">
                <a16:creationId xmlns:a16="http://schemas.microsoft.com/office/drawing/2014/main" id="{FB7EF05F-2140-1348-BBA4-D5B1832AB796}"/>
              </a:ext>
            </a:extLst>
          </p:cNvPr>
          <p:cNvPicPr>
            <a:picLocks noChangeAspect="1"/>
          </p:cNvPicPr>
          <p:nvPr/>
        </p:nvPicPr>
        <p:blipFill rotWithShape="1">
          <a:blip r:embed="rId3"/>
          <a:srcRect l="7611" r="19135" b="2"/>
          <a:stretch/>
        </p:blipFill>
        <p:spPr>
          <a:xfrm>
            <a:off x="4636008" y="10"/>
            <a:ext cx="7552815" cy="6856310"/>
          </a:xfrm>
          <a:prstGeom prst="rect">
            <a:avLst/>
          </a:prstGeom>
          <a:ln>
            <a:noFill/>
          </a:ln>
          <a:effectLst/>
        </p:spPr>
      </p:pic>
      <p:sp>
        <p:nvSpPr>
          <p:cNvPr id="13" name="Rectangle 12">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ACF35753-9EB4-184D-8D39-87EBA5B49FF5}"/>
              </a:ext>
            </a:extLst>
          </p:cNvPr>
          <p:cNvSpPr>
            <a:spLocks noGrp="1"/>
          </p:cNvSpPr>
          <p:nvPr>
            <p:ph type="title"/>
          </p:nvPr>
        </p:nvSpPr>
        <p:spPr>
          <a:xfrm>
            <a:off x="680322" y="753228"/>
            <a:ext cx="3679028" cy="1080938"/>
          </a:xfrm>
        </p:spPr>
        <p:txBody>
          <a:bodyPr>
            <a:normAutofit/>
          </a:bodyPr>
          <a:lstStyle/>
          <a:p>
            <a:endParaRPr lang="tr-TR" sz="3200"/>
          </a:p>
        </p:txBody>
      </p:sp>
      <p:pic>
        <p:nvPicPr>
          <p:cNvPr id="15" name="Picture 14">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İçerik Yer Tutucusu 2">
            <a:extLst>
              <a:ext uri="{FF2B5EF4-FFF2-40B4-BE49-F238E27FC236}">
                <a16:creationId xmlns:a16="http://schemas.microsoft.com/office/drawing/2014/main" id="{5860390C-9F55-A74A-B230-0902B4F4A772}"/>
              </a:ext>
            </a:extLst>
          </p:cNvPr>
          <p:cNvSpPr>
            <a:spLocks noGrp="1"/>
          </p:cNvSpPr>
          <p:nvPr>
            <p:ph idx="1"/>
          </p:nvPr>
        </p:nvSpPr>
        <p:spPr>
          <a:xfrm>
            <a:off x="680322" y="2336873"/>
            <a:ext cx="3581635" cy="3599316"/>
          </a:xfrm>
        </p:spPr>
        <p:txBody>
          <a:bodyPr>
            <a:normAutofit fontScale="85000" lnSpcReduction="20000"/>
          </a:bodyPr>
          <a:lstStyle/>
          <a:p>
            <a:r>
              <a:rPr lang="tr-TR" sz="2000" dirty="0"/>
              <a:t>Oryantalizm: «Batının Doğu hakkında bilgisi. Batı düşüncesinin Doğu' ya bakış şeklinin bir yansıması olan oryantalizm, aynı zamanda Doğulu aydınlara Batı'ya yakınlaşmanın yolu olan modernleşme hakkında da bir temel sunmuştur. Bu etki yeni kimliklerin yaygınlaşmasının ve dolayısıyla öncelikle aydınlar düzeyinde </a:t>
            </a:r>
            <a:r>
              <a:rPr lang="tr-TR" sz="2000" dirty="0" err="1"/>
              <a:t>panslavizmin</a:t>
            </a:r>
            <a:r>
              <a:rPr lang="tr-TR" sz="2000" dirty="0"/>
              <a:t>, Arap milliyetçilik ve irredantizminin, Ermeni milliyetçiliğinin ve Türkçülük ile </a:t>
            </a:r>
            <a:r>
              <a:rPr lang="tr-TR" sz="2000" dirty="0" err="1"/>
              <a:t>pantürkizm'in</a:t>
            </a:r>
            <a:r>
              <a:rPr lang="tr-TR" sz="2000" dirty="0"/>
              <a:t> neşet etmesinin altında yatan önemli dayanaklardan biri olmuştur.» (</a:t>
            </a:r>
            <a:r>
              <a:rPr lang="tr-TR" sz="2000" dirty="0" err="1"/>
              <a:t>Antopoloji</a:t>
            </a:r>
            <a:r>
              <a:rPr lang="tr-TR" sz="2000" dirty="0"/>
              <a:t> Sözlüğü)</a:t>
            </a:r>
          </a:p>
        </p:txBody>
      </p:sp>
    </p:spTree>
    <p:extLst>
      <p:ext uri="{BB962C8B-B14F-4D97-AF65-F5344CB8AC3E}">
        <p14:creationId xmlns:p14="http://schemas.microsoft.com/office/powerpoint/2010/main" val="272069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BF3B81-3D43-4B4C-8C77-D8FF3C515213}"/>
              </a:ext>
            </a:extLst>
          </p:cNvPr>
          <p:cNvSpPr>
            <a:spLocks noGrp="1"/>
          </p:cNvSpPr>
          <p:nvPr>
            <p:ph type="title"/>
          </p:nvPr>
        </p:nvSpPr>
        <p:spPr>
          <a:xfrm>
            <a:off x="680321" y="753228"/>
            <a:ext cx="9613861" cy="1080938"/>
          </a:xfrm>
        </p:spPr>
        <p:txBody>
          <a:bodyPr>
            <a:normAutofit/>
          </a:bodyPr>
          <a:lstStyle/>
          <a:p>
            <a:endParaRPr lang="tr-TR" dirty="0"/>
          </a:p>
        </p:txBody>
      </p:sp>
      <p:sp>
        <p:nvSpPr>
          <p:cNvPr id="9" name="Content Placeholder 8">
            <a:extLst>
              <a:ext uri="{FF2B5EF4-FFF2-40B4-BE49-F238E27FC236}">
                <a16:creationId xmlns:a16="http://schemas.microsoft.com/office/drawing/2014/main" id="{0B3622A5-AA81-4B08-B476-1C5732145B09}"/>
              </a:ext>
            </a:extLst>
          </p:cNvPr>
          <p:cNvSpPr>
            <a:spLocks noGrp="1"/>
          </p:cNvSpPr>
          <p:nvPr>
            <p:ph idx="1"/>
          </p:nvPr>
        </p:nvSpPr>
        <p:spPr>
          <a:xfrm>
            <a:off x="680321" y="2336873"/>
            <a:ext cx="5211977" cy="3599316"/>
          </a:xfrm>
        </p:spPr>
        <p:txBody>
          <a:bodyPr>
            <a:normAutofit/>
          </a:bodyPr>
          <a:lstStyle/>
          <a:p>
            <a:r>
              <a:rPr lang="tr-TR" dirty="0"/>
              <a:t>«Edward Said, oryantalizmi sömürgeciliğin gelişiminin bir ürünü olarak niteler. Oryantalizm, bu anlamda bir bilimsel etkinlik olduğu kadar, bir edebiyat, bir imaj , bir </a:t>
            </a:r>
            <a:r>
              <a:rPr lang="tr-TR" dirty="0" err="1"/>
              <a:t>ekzotikleştirme</a:t>
            </a:r>
            <a:r>
              <a:rPr lang="tr-TR" dirty="0"/>
              <a:t> biçimi ve bütün bu algıları içeren bir sanat tarzıdır» (</a:t>
            </a:r>
            <a:r>
              <a:rPr lang="tr-TR"/>
              <a:t>Antropoloji Sözlüğü)</a:t>
            </a:r>
            <a:endParaRPr lang="tr-TR" dirty="0"/>
          </a:p>
          <a:p>
            <a:endParaRPr lang="en-US" sz="2000" dirty="0"/>
          </a:p>
        </p:txBody>
      </p:sp>
      <p:pic>
        <p:nvPicPr>
          <p:cNvPr id="5" name="İçerik Yer Tutucusu 4">
            <a:extLst>
              <a:ext uri="{FF2B5EF4-FFF2-40B4-BE49-F238E27FC236}">
                <a16:creationId xmlns:a16="http://schemas.microsoft.com/office/drawing/2014/main" id="{3C6E5221-F3DC-DF4D-9A8F-677EF4122260}"/>
              </a:ext>
            </a:extLst>
          </p:cNvPr>
          <p:cNvPicPr>
            <a:picLocks noChangeAspect="1"/>
          </p:cNvPicPr>
          <p:nvPr/>
        </p:nvPicPr>
        <p:blipFill rotWithShape="1">
          <a:blip r:embed="rId2"/>
          <a:srcRect r="-2" b="6703"/>
          <a:stretch/>
        </p:blipFill>
        <p:spPr>
          <a:xfrm>
            <a:off x="6317103" y="2336872"/>
            <a:ext cx="2692907" cy="3598789"/>
          </a:xfrm>
          <a:prstGeom prst="rect">
            <a:avLst/>
          </a:prstGeom>
          <a:ln>
            <a:noFill/>
          </a:ln>
          <a:effectLst>
            <a:outerShdw blurRad="76200" dist="63500" dir="5040000" algn="tl" rotWithShape="0">
              <a:srgbClr val="000000">
                <a:alpha val="41000"/>
              </a:srgbClr>
            </a:outerShdw>
          </a:effectLst>
        </p:spPr>
      </p:pic>
      <p:pic>
        <p:nvPicPr>
          <p:cNvPr id="4" name="Resim 3">
            <a:extLst>
              <a:ext uri="{FF2B5EF4-FFF2-40B4-BE49-F238E27FC236}">
                <a16:creationId xmlns:a16="http://schemas.microsoft.com/office/drawing/2014/main" id="{B94D8411-5628-A44C-A265-A3126E23687C}"/>
              </a:ext>
            </a:extLst>
          </p:cNvPr>
          <p:cNvPicPr>
            <a:picLocks noChangeAspect="1"/>
          </p:cNvPicPr>
          <p:nvPr/>
        </p:nvPicPr>
        <p:blipFill rotWithShape="1">
          <a:blip r:embed="rId3"/>
          <a:srcRect l="13014" r="2677" b="-3"/>
          <a:stretch/>
        </p:blipFill>
        <p:spPr>
          <a:xfrm>
            <a:off x="9209664"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41086392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1</TotalTime>
  <Words>311</Words>
  <Application>Microsoft Macintosh PowerPoint</Application>
  <PresentationFormat>Geniş ekran</PresentationFormat>
  <Paragraphs>26</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Trebuchet MS</vt:lpstr>
      <vt:lpstr>Berlin</vt:lpstr>
      <vt:lpstr>SOSYAL BİLİMLER</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BİLİMLER</dc:title>
  <dc:creator>Zehra Münüsoğlu</dc:creator>
  <cp:lastModifiedBy>Zehra Münüsoğlu</cp:lastModifiedBy>
  <cp:revision>1</cp:revision>
  <dcterms:created xsi:type="dcterms:W3CDTF">2020-07-22T08:57:53Z</dcterms:created>
  <dcterms:modified xsi:type="dcterms:W3CDTF">2020-07-22T08:59:20Z</dcterms:modified>
</cp:coreProperties>
</file>