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D7FE6-9860-415A-A08C-8A75B5452E96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570DF-0087-4310-B3FB-D7E304A7707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D7FE6-9860-415A-A08C-8A75B5452E96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570DF-0087-4310-B3FB-D7E304A7707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D7FE6-9860-415A-A08C-8A75B5452E96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570DF-0087-4310-B3FB-D7E304A7707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D7FE6-9860-415A-A08C-8A75B5452E96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570DF-0087-4310-B3FB-D7E304A7707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D7FE6-9860-415A-A08C-8A75B5452E96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570DF-0087-4310-B3FB-D7E304A7707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D7FE6-9860-415A-A08C-8A75B5452E96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570DF-0087-4310-B3FB-D7E304A7707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D7FE6-9860-415A-A08C-8A75B5452E96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570DF-0087-4310-B3FB-D7E304A7707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D7FE6-9860-415A-A08C-8A75B5452E96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570DF-0087-4310-B3FB-D7E304A7707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D7FE6-9860-415A-A08C-8A75B5452E96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570DF-0087-4310-B3FB-D7E304A7707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D7FE6-9860-415A-A08C-8A75B5452E96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570DF-0087-4310-B3FB-D7E304A7707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D7FE6-9860-415A-A08C-8A75B5452E96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570DF-0087-4310-B3FB-D7E304A7707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D7FE6-9860-415A-A08C-8A75B5452E96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570DF-0087-4310-B3FB-D7E304A7707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GIDA MADDELERİNİN BİLEŞİMİ:  ÖZELLİKLERİ VE ÖNEMLERİ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/>
              <a:t>Prof.Dr</a:t>
            </a:r>
            <a:r>
              <a:rPr lang="tr-TR" sz="3200" b="1" dirty="0" smtClean="0"/>
              <a:t>. Recai ERCAN</a:t>
            </a:r>
            <a:endParaRPr lang="tr-TR" sz="3200" dirty="0" smtClean="0"/>
          </a:p>
          <a:p>
            <a:endParaRPr lang="tr-TR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5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8572560" cy="642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/>
              <a:t>Bu basit şekerlerin </a:t>
            </a:r>
            <a:r>
              <a:rPr lang="tr-TR" b="1" dirty="0" err="1" smtClean="0"/>
              <a:t>herbiri</a:t>
            </a:r>
            <a:r>
              <a:rPr lang="tr-TR" b="1" dirty="0" smtClean="0"/>
              <a:t> 6 karbon atomu, 12 hidrojen atomu ve 6 oksijen atomu ihtiva eder. Farklılıklar halka yapısındaki oksijen ve hidrojenin pozisyonlarında ortaya çıkmaktadır. 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Elementlerin yerleşimlerindeki bu farklılıklar  çözünmelerinde, tatlılıklarında, mikroorganizma ile </a:t>
            </a:r>
            <a:r>
              <a:rPr lang="tr-TR" b="1" dirty="0" err="1" smtClean="0"/>
              <a:t>fermentasyon</a:t>
            </a:r>
            <a:r>
              <a:rPr lang="tr-TR" b="1" dirty="0" smtClean="0"/>
              <a:t> oranlarında yeterli farklılıklar yaratırlar. Ayrıca bu şekerlerin diğer özellikleri de değişmektedir.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İki </a:t>
            </a:r>
            <a:r>
              <a:rPr lang="tr-TR" b="1" dirty="0" err="1" smtClean="0"/>
              <a:t>glukoz</a:t>
            </a:r>
            <a:r>
              <a:rPr lang="tr-TR" b="1" dirty="0" smtClean="0"/>
              <a:t> ünitesi bir molekül suyun ayrılması  ile birleşirler. Bunun sonucunda maltoz oluşumunda olduğu gibi bir </a:t>
            </a:r>
            <a:r>
              <a:rPr lang="tr-TR" b="1" dirty="0" err="1" smtClean="0"/>
              <a:t>disakkarid</a:t>
            </a:r>
            <a:r>
              <a:rPr lang="tr-TR" b="1" dirty="0" smtClean="0"/>
              <a:t> molekül meydana gelir.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Yaygın </a:t>
            </a:r>
            <a:r>
              <a:rPr lang="tr-TR" b="1" dirty="0" err="1" smtClean="0"/>
              <a:t>disakkaridler</a:t>
            </a:r>
            <a:r>
              <a:rPr lang="tr-TR" b="1" dirty="0" smtClean="0"/>
              <a:t> </a:t>
            </a:r>
            <a:r>
              <a:rPr lang="tr-TR" b="1" dirty="0" err="1" smtClean="0"/>
              <a:t>glukoz</a:t>
            </a:r>
            <a:r>
              <a:rPr lang="tr-TR" b="1" dirty="0" smtClean="0"/>
              <a:t> ve </a:t>
            </a:r>
            <a:r>
              <a:rPr lang="tr-TR" b="1" dirty="0" err="1" smtClean="0"/>
              <a:t>fruktozdan</a:t>
            </a:r>
            <a:r>
              <a:rPr lang="tr-TR" b="1" dirty="0" smtClean="0"/>
              <a:t> oluşan şekerkamışı şekeri veya </a:t>
            </a:r>
            <a:r>
              <a:rPr lang="tr-TR" b="1" dirty="0" err="1" smtClean="0"/>
              <a:t>sakkarozun</a:t>
            </a:r>
            <a:r>
              <a:rPr lang="tr-TR" b="1" dirty="0" smtClean="0"/>
              <a:t> benzer yapısındadırlar. Maltoz yada malt şekeri iki molekül </a:t>
            </a:r>
            <a:r>
              <a:rPr lang="tr-TR" b="1" dirty="0" err="1" smtClean="0"/>
              <a:t>glukozdan</a:t>
            </a:r>
            <a:r>
              <a:rPr lang="tr-TR" b="1" dirty="0" smtClean="0"/>
              <a:t> laktoz veya süt şekeri </a:t>
            </a:r>
            <a:r>
              <a:rPr lang="tr-TR" b="1" dirty="0" err="1" smtClean="0"/>
              <a:t>glukoz</a:t>
            </a:r>
            <a:r>
              <a:rPr lang="tr-TR" b="1" dirty="0" smtClean="0"/>
              <a:t> ve </a:t>
            </a:r>
            <a:r>
              <a:rPr lang="tr-TR" b="1" dirty="0" err="1" smtClean="0"/>
              <a:t>galaktozdan</a:t>
            </a:r>
            <a:r>
              <a:rPr lang="tr-TR" b="1" dirty="0" smtClean="0"/>
              <a:t> oluşmuştur. Bu </a:t>
            </a:r>
            <a:r>
              <a:rPr lang="tr-TR" b="1" dirty="0" err="1" smtClean="0"/>
              <a:t>disakkaritler</a:t>
            </a:r>
            <a:r>
              <a:rPr lang="tr-TR" b="1" dirty="0" smtClean="0"/>
              <a:t> aynı zamanda birbirlerinden çözünebilme, tatlılık, </a:t>
            </a:r>
            <a:r>
              <a:rPr lang="tr-TR" b="1" dirty="0" err="1" smtClean="0"/>
              <a:t>fermentasyona</a:t>
            </a:r>
            <a:r>
              <a:rPr lang="tr-TR" b="1" dirty="0" smtClean="0"/>
              <a:t> duyarlılık ve diğer özellikler yönünden farklıdırlar.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Birçok sayıda </a:t>
            </a:r>
            <a:r>
              <a:rPr lang="tr-TR" b="1" dirty="0" err="1" smtClean="0"/>
              <a:t>glukoz</a:t>
            </a:r>
            <a:r>
              <a:rPr lang="tr-TR" b="1" dirty="0" smtClean="0"/>
              <a:t> ünitesi polimer şeklinde birleşebilir ve </a:t>
            </a:r>
            <a:r>
              <a:rPr lang="tr-TR" b="1" dirty="0" err="1" smtClean="0"/>
              <a:t>polisakkaritleri</a:t>
            </a:r>
            <a:r>
              <a:rPr lang="tr-TR" b="1" dirty="0" smtClean="0"/>
              <a:t> oluşturabilirler. Böyle bir </a:t>
            </a:r>
            <a:r>
              <a:rPr lang="tr-TR" b="1" dirty="0" err="1" smtClean="0"/>
              <a:t>polisakkarid</a:t>
            </a:r>
            <a:r>
              <a:rPr lang="tr-TR" b="1" dirty="0" smtClean="0"/>
              <a:t> </a:t>
            </a:r>
            <a:r>
              <a:rPr lang="tr-TR" b="1" dirty="0" err="1" smtClean="0"/>
              <a:t>amilozdur</a:t>
            </a:r>
            <a:r>
              <a:rPr lang="tr-TR" b="1" dirty="0" smtClean="0"/>
              <a:t> ve bitki nişastalarının önemli bir </a:t>
            </a:r>
            <a:r>
              <a:rPr lang="tr-TR" b="1" dirty="0" err="1" smtClean="0"/>
              <a:t>komponentidir</a:t>
            </a:r>
            <a:r>
              <a:rPr lang="tr-TR" b="1" dirty="0" smtClean="0"/>
              <a:t>.</a:t>
            </a:r>
            <a:endParaRPr lang="tr-TR" dirty="0" smtClean="0"/>
          </a:p>
          <a:p>
            <a:pPr algn="just">
              <a:buNone/>
            </a:pP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/>
              <a:t>Gıda maddelerinin bileşimi ve özellikleri gıda bilimi ve teknolojisinin bütün safhalarının temelini oluşturmaktadır. Gıda bozulması ve gıda muhafazası, gıda işleme </a:t>
            </a:r>
            <a:r>
              <a:rPr lang="tr-TR" b="1" dirty="0" err="1" smtClean="0"/>
              <a:t>metodları</a:t>
            </a:r>
            <a:r>
              <a:rPr lang="tr-TR" b="1" dirty="0" smtClean="0"/>
              <a:t> ve gıda üretimi, gıdanın pişirilmesi ve hazırlanması ve beslenme gıda bileşimine giren maddelerle yakından ilgilidir. 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err="1" smtClean="0"/>
              <a:t>Disakkaritler</a:t>
            </a:r>
            <a:r>
              <a:rPr lang="tr-TR" b="1" dirty="0" smtClean="0"/>
              <a:t>, dekstrinler, nişastalar, selülozlar, </a:t>
            </a:r>
            <a:r>
              <a:rPr lang="tr-TR" b="1" dirty="0" err="1" smtClean="0"/>
              <a:t>hemüselülozlar</a:t>
            </a:r>
            <a:r>
              <a:rPr lang="tr-TR" b="1" dirty="0" smtClean="0"/>
              <a:t>, </a:t>
            </a:r>
            <a:r>
              <a:rPr lang="tr-TR" b="1" dirty="0" err="1" smtClean="0"/>
              <a:t>pektinler</a:t>
            </a:r>
            <a:r>
              <a:rPr lang="tr-TR" b="1" dirty="0" smtClean="0"/>
              <a:t> ve karbonhidrat </a:t>
            </a:r>
            <a:r>
              <a:rPr lang="tr-TR" b="1" dirty="0" err="1" smtClean="0"/>
              <a:t>gumlar</a:t>
            </a:r>
            <a:r>
              <a:rPr lang="tr-TR" b="1" dirty="0" smtClean="0"/>
              <a:t> basit şekerlerden oluştukları için, parçalandıkları veya hidroliz edildikleri zaman kendilerini oluşturan basit şekerleri içeren küçük üniteler meydana gelmektedir. 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/>
              <a:t>Örneğin nişastanın </a:t>
            </a:r>
            <a:r>
              <a:rPr lang="tr-TR" b="1" dirty="0" err="1" smtClean="0"/>
              <a:t>linear</a:t>
            </a:r>
            <a:r>
              <a:rPr lang="tr-TR" b="1" dirty="0" smtClean="0"/>
              <a:t> fraksiyonu olan </a:t>
            </a:r>
            <a:r>
              <a:rPr lang="tr-TR" b="1" dirty="0" err="1" smtClean="0"/>
              <a:t>amilozun</a:t>
            </a:r>
            <a:r>
              <a:rPr lang="tr-TR" b="1" dirty="0" smtClean="0"/>
              <a:t> veya dallanmış zincir fraksiyonunu oluşturan </a:t>
            </a:r>
            <a:r>
              <a:rPr lang="tr-TR" b="1" dirty="0" err="1" smtClean="0"/>
              <a:t>amilopektinin</a:t>
            </a:r>
            <a:r>
              <a:rPr lang="tr-TR" b="1" dirty="0" smtClean="0"/>
              <a:t> parçalanma durumunda değişik orta zincir uzunluğundaki dekstrinler, </a:t>
            </a:r>
            <a:r>
              <a:rPr lang="tr-TR" b="1" dirty="0" err="1" smtClean="0"/>
              <a:t>disakkarid</a:t>
            </a:r>
            <a:r>
              <a:rPr lang="tr-TR" b="1" dirty="0" smtClean="0"/>
              <a:t> olan maltoz ve basit </a:t>
            </a:r>
            <a:r>
              <a:rPr lang="tr-TR" b="1" dirty="0" err="1" smtClean="0"/>
              <a:t>monosakkarit</a:t>
            </a:r>
            <a:r>
              <a:rPr lang="tr-TR" b="1" dirty="0" smtClean="0"/>
              <a:t> olan </a:t>
            </a:r>
            <a:r>
              <a:rPr lang="tr-TR" b="1" dirty="0" err="1" smtClean="0"/>
              <a:t>glukoz</a:t>
            </a:r>
            <a:r>
              <a:rPr lang="tr-TR" b="1" dirty="0" smtClean="0"/>
              <a:t> meydana gelmektedir. 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Bu parçalanma veya ayrışma </a:t>
            </a:r>
            <a:r>
              <a:rPr lang="tr-TR" b="1" dirty="0" err="1" smtClean="0"/>
              <a:t>asidler</a:t>
            </a:r>
            <a:r>
              <a:rPr lang="tr-TR" b="1" dirty="0" smtClean="0"/>
              <a:t> veya biyolojik katalizörler olan spesifik enzimlerle yapılabilmektedir. Mikroorganizmalar, çimlenmiş taneler değişik bu tür enzimlere </a:t>
            </a:r>
            <a:r>
              <a:rPr lang="tr-TR" b="1" dirty="0" err="1" smtClean="0"/>
              <a:t>sahibdirler</a:t>
            </a:r>
            <a:r>
              <a:rPr lang="tr-TR" b="1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Şekerlerin kimyasal olarak reaktif grupları; halka etrafındaki hidroksil grupları (-OH), ve halkanın açık bulunan (- RC-O) aldehit veya (-RC=O) keton gruplarıdır 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Serbest aldehit ve keton </a:t>
            </a:r>
            <a:r>
              <a:rPr lang="tr-TR" b="1" dirty="0" err="1" smtClean="0"/>
              <a:t>grublarına</a:t>
            </a:r>
            <a:r>
              <a:rPr lang="tr-TR" b="1" dirty="0" smtClean="0"/>
              <a:t> </a:t>
            </a:r>
            <a:r>
              <a:rPr lang="tr-TR" b="1" dirty="0" err="1" smtClean="0"/>
              <a:t>sahib</a:t>
            </a:r>
            <a:r>
              <a:rPr lang="tr-TR" b="1" dirty="0" smtClean="0"/>
              <a:t> olan şekerler indirgen şekerlerdir. Bütün </a:t>
            </a:r>
            <a:r>
              <a:rPr lang="tr-TR" b="1" dirty="0" err="1" smtClean="0"/>
              <a:t>monosakkaritler</a:t>
            </a:r>
            <a:r>
              <a:rPr lang="tr-TR" b="1" dirty="0" smtClean="0"/>
              <a:t> indirgen şekerlerdir. İki veya daha fazla </a:t>
            </a:r>
            <a:r>
              <a:rPr lang="tr-TR" b="1" dirty="0" err="1" smtClean="0"/>
              <a:t>monosakkarit</a:t>
            </a:r>
            <a:r>
              <a:rPr lang="tr-TR" b="1" dirty="0" smtClean="0"/>
              <a:t> aldehit veya keton grupları vasıtasıyla birleştikleri zaman bu indirgen gruplar serbest olarak kalamadıklarından indirgen olmayan şekerleri oluştururlar.  </a:t>
            </a:r>
            <a:r>
              <a:rPr lang="tr-TR" b="1" dirty="0" err="1" smtClean="0"/>
              <a:t>Disakkaridlerden</a:t>
            </a:r>
            <a:r>
              <a:rPr lang="tr-TR" b="1" dirty="0" smtClean="0"/>
              <a:t> maltoz indirgen bir şekerdir.</a:t>
            </a: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err="1" smtClean="0"/>
              <a:t>Sakkaroz</a:t>
            </a:r>
            <a:r>
              <a:rPr lang="tr-TR" b="1" dirty="0" smtClean="0"/>
              <a:t> ise indirgen olmayan bir şekerdir. İndirgen şekerler muhtemelen diğer gıda </a:t>
            </a:r>
            <a:r>
              <a:rPr lang="tr-TR" b="1" dirty="0" err="1" smtClean="0"/>
              <a:t>komponentleri</a:t>
            </a:r>
            <a:r>
              <a:rPr lang="tr-TR" b="1" dirty="0" smtClean="0"/>
              <a:t> ile reaksiyona girebilirler. Örneğin proteinlerin amino asitleri ile reaksiyona girerek renk, </a:t>
            </a:r>
            <a:r>
              <a:rPr lang="tr-TR" b="1" dirty="0" err="1" smtClean="0"/>
              <a:t>flavor</a:t>
            </a:r>
            <a:r>
              <a:rPr lang="tr-TR" b="1" dirty="0" smtClean="0"/>
              <a:t> ve gıdanın diğer  özelliklerini değiştirebilirler.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/>
              <a:t>Karbonhidratlar, biyolojik sistemlerde ve gıdalarda önemli rol oynarlar. Karbonhidratlar yeşil bitkilerde fotosentez oluşumu ile meydana gelirler. Selülozda olduğu gibi yapısal </a:t>
            </a:r>
            <a:r>
              <a:rPr lang="tr-TR" b="1" dirty="0" err="1" smtClean="0"/>
              <a:t>komponent</a:t>
            </a:r>
            <a:r>
              <a:rPr lang="tr-TR" b="1" dirty="0" smtClean="0"/>
              <a:t> olarak görev yaparlar, bitkilerde nişastada ve hayvanlarda glikojen de olduğu gibi enerji deposu olarak bulunurlar. </a:t>
            </a:r>
            <a:r>
              <a:rPr lang="tr-TR" b="1" dirty="0" err="1" smtClean="0"/>
              <a:t>Ribozda</a:t>
            </a:r>
            <a:r>
              <a:rPr lang="tr-TR" b="1" dirty="0" smtClean="0"/>
              <a:t> olduğu gibi </a:t>
            </a:r>
            <a:r>
              <a:rPr lang="tr-TR" b="1" dirty="0" err="1" smtClean="0"/>
              <a:t>nükleik</a:t>
            </a:r>
            <a:r>
              <a:rPr lang="tr-TR" b="1" dirty="0" smtClean="0"/>
              <a:t> asidin </a:t>
            </a:r>
            <a:r>
              <a:rPr lang="tr-TR" b="1" dirty="0" err="1" smtClean="0"/>
              <a:t>esensiyel</a:t>
            </a:r>
            <a:r>
              <a:rPr lang="tr-TR" b="1" dirty="0" smtClean="0"/>
              <a:t> </a:t>
            </a:r>
            <a:r>
              <a:rPr lang="tr-TR" b="1" dirty="0" err="1" smtClean="0"/>
              <a:t>komponentini</a:t>
            </a:r>
            <a:r>
              <a:rPr lang="tr-TR" b="1" dirty="0" smtClean="0"/>
              <a:t> oluştururlar. </a:t>
            </a: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err="1" smtClean="0"/>
              <a:t>Riboflavinde</a:t>
            </a:r>
            <a:r>
              <a:rPr lang="tr-TR" b="1" dirty="0" smtClean="0"/>
              <a:t> olduğu gibi vitaminlerin yapısında yer alırlar. Karbonhidratlar okside olarak enerji sağlarlar ve kanda </a:t>
            </a:r>
            <a:r>
              <a:rPr lang="tr-TR" b="1" dirty="0" err="1" smtClean="0"/>
              <a:t>glukoz</a:t>
            </a:r>
            <a:r>
              <a:rPr lang="tr-TR" b="1" dirty="0" smtClean="0"/>
              <a:t> insanlar için hazır enerji kaynağıdır. Karbonhidratların maya veya diğer mikroorganizmalar ile </a:t>
            </a:r>
            <a:r>
              <a:rPr lang="tr-TR" b="1" dirty="0" err="1" smtClean="0"/>
              <a:t>fermentasyonu</a:t>
            </a:r>
            <a:r>
              <a:rPr lang="tr-TR" b="1" dirty="0" smtClean="0"/>
              <a:t> CO</a:t>
            </a:r>
            <a:r>
              <a:rPr lang="tr-TR" b="1" baseline="-25000" dirty="0" smtClean="0"/>
              <a:t>2</a:t>
            </a:r>
            <a:r>
              <a:rPr lang="tr-TR" b="1" dirty="0" smtClean="0"/>
              <a:t>, alkol, organik asit ve bazı maddeleri verir.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tr-TR" sz="3200" b="1" dirty="0">
                <a:solidFill>
                  <a:schemeClr val="tx1"/>
                </a:solidFill>
              </a:rPr>
              <a:t>Şekerlerin bazı özellikleri</a:t>
            </a:r>
            <a:r>
              <a:rPr lang="tr-TR" sz="3200" dirty="0">
                <a:solidFill>
                  <a:schemeClr val="tx1"/>
                </a:solidFill>
              </a:rPr>
              <a:t/>
            </a:r>
            <a:br>
              <a:rPr lang="tr-TR" sz="3200" dirty="0">
                <a:solidFill>
                  <a:schemeClr val="tx1"/>
                </a:solidFill>
              </a:rPr>
            </a:br>
            <a:endParaRPr lang="tr-TR" sz="3200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err="1" smtClean="0"/>
              <a:t>Glukoz</a:t>
            </a:r>
            <a:r>
              <a:rPr lang="tr-TR" b="1" dirty="0" smtClean="0"/>
              <a:t>, </a:t>
            </a:r>
            <a:r>
              <a:rPr lang="tr-TR" b="1" dirty="0" err="1" smtClean="0"/>
              <a:t>fruktoz</a:t>
            </a:r>
            <a:r>
              <a:rPr lang="tr-TR" b="1" dirty="0" smtClean="0"/>
              <a:t>, </a:t>
            </a:r>
            <a:r>
              <a:rPr lang="tr-TR" b="1" dirty="0" err="1" smtClean="0"/>
              <a:t>sakkaroz</a:t>
            </a:r>
            <a:r>
              <a:rPr lang="tr-TR" b="1" dirty="0" smtClean="0"/>
              <a:t> ve laktoz gibi bütün şekerler aşağıdaki özelliklerin tümüne değişik derecelerde </a:t>
            </a:r>
            <a:r>
              <a:rPr lang="tr-TR" b="1" dirty="0" err="1" smtClean="0"/>
              <a:t>sahibdirler</a:t>
            </a:r>
            <a:r>
              <a:rPr lang="tr-TR" b="1" dirty="0" smtClean="0"/>
              <a:t>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tr-TR" b="1" dirty="0" smtClean="0"/>
              <a:t>Tatlıdırlar ve genellikle tatlandırıcı olarak kullanılırlar.</a:t>
            </a:r>
            <a:endParaRPr lang="tr-TR" dirty="0" smtClean="0"/>
          </a:p>
          <a:p>
            <a:pPr lvl="0" algn="just"/>
            <a:r>
              <a:rPr lang="tr-TR" b="1" dirty="0" smtClean="0"/>
              <a:t>Suda çözünürler ve şurup oluşturmaya hazırdırlar.</a:t>
            </a:r>
            <a:endParaRPr lang="tr-TR" dirty="0" smtClean="0"/>
          </a:p>
          <a:p>
            <a:pPr lvl="0" algn="just"/>
            <a:r>
              <a:rPr lang="tr-TR" b="1" dirty="0" smtClean="0"/>
              <a:t>Çözeltilerinde su uzaklaştırıldığı zaman kristal formu oluştururlar ve şekerkamışından </a:t>
            </a:r>
            <a:r>
              <a:rPr lang="tr-TR" b="1" dirty="0" err="1" smtClean="0"/>
              <a:t>sakkaroz</a:t>
            </a:r>
            <a:r>
              <a:rPr lang="tr-TR" b="1" dirty="0" smtClean="0"/>
              <a:t> bu yolla elde edilmektedir.</a:t>
            </a:r>
            <a:endParaRPr lang="tr-TR" dirty="0" smtClean="0"/>
          </a:p>
          <a:p>
            <a:pPr lvl="0" algn="just"/>
            <a:r>
              <a:rPr lang="tr-TR" b="1" dirty="0" smtClean="0"/>
              <a:t>Beslenme için enerji sağlarlar.</a:t>
            </a:r>
            <a:endParaRPr lang="tr-TR" dirty="0" smtClean="0"/>
          </a:p>
          <a:p>
            <a:pPr lvl="0" algn="just"/>
            <a:r>
              <a:rPr lang="tr-TR" b="1" dirty="0" smtClean="0"/>
              <a:t>Mikroorganizmalar tarafından kolaylıkla </a:t>
            </a:r>
            <a:r>
              <a:rPr lang="tr-TR" b="1" dirty="0" err="1" smtClean="0"/>
              <a:t>fermentasyona</a:t>
            </a:r>
            <a:r>
              <a:rPr lang="tr-TR" b="1" dirty="0" smtClean="0"/>
              <a:t> uğratılırlar.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/>
              <a:t>Organik, kimya, fizikokimya ve biyokimyanın ana disiplinlerinde temel oluşturmuş olan gıda biliminin ileri sınıflarındaki örneğinciler, gıda bileşenleri arasında moleküler bazda reaksiyonları ve özellikleri </a:t>
            </a:r>
            <a:r>
              <a:rPr lang="tr-TR" b="1" dirty="0" err="1" smtClean="0"/>
              <a:t>gözönünde</a:t>
            </a:r>
            <a:r>
              <a:rPr lang="tr-TR" b="1" dirty="0" smtClean="0"/>
              <a:t> canlandırabilirler. Yeni başlayan öğrenciler henüz yeterince bilgiye sahip değildirler. Bu nedenle önemli gıda </a:t>
            </a:r>
            <a:r>
              <a:rPr lang="tr-TR" b="1" dirty="0" err="1" smtClean="0"/>
              <a:t>komponentlerinin</a:t>
            </a:r>
            <a:r>
              <a:rPr lang="tr-TR" b="1" dirty="0" smtClean="0"/>
              <a:t> genel özellikleri bu bölümde verilmiştir.</a:t>
            </a:r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 algn="just"/>
            <a:r>
              <a:rPr lang="tr-TR" b="1" dirty="0" smtClean="0"/>
              <a:t>Yüksek konsantrasyonlarda, mikroorganizma gelişimini önlerler ve bu yüzden koruyucu olarak kullanılabilir.</a:t>
            </a:r>
            <a:endParaRPr lang="tr-TR" dirty="0" smtClean="0"/>
          </a:p>
          <a:p>
            <a:pPr lvl="0" algn="just"/>
            <a:r>
              <a:rPr lang="tr-TR" b="1" dirty="0" smtClean="0"/>
              <a:t>Isıtıldıklarında renkleri esmerleşir veya </a:t>
            </a:r>
            <a:r>
              <a:rPr lang="tr-TR" b="1" dirty="0" err="1" smtClean="0"/>
              <a:t>karamelize</a:t>
            </a:r>
            <a:r>
              <a:rPr lang="tr-TR" b="1" dirty="0" smtClean="0"/>
              <a:t> olur.</a:t>
            </a:r>
            <a:endParaRPr lang="tr-TR" dirty="0" smtClean="0"/>
          </a:p>
          <a:p>
            <a:pPr lvl="0" algn="just"/>
            <a:r>
              <a:rPr lang="tr-TR" b="1" dirty="0" smtClean="0"/>
              <a:t>Bazıları proteinler ile birleşerek esmerleşme reaksiyonları olarak bilinen esmer renk verirler.</a:t>
            </a:r>
            <a:endParaRPr lang="tr-TR" dirty="0" smtClean="0"/>
          </a:p>
          <a:p>
            <a:pPr lvl="0" algn="just"/>
            <a:r>
              <a:rPr lang="tr-TR" b="1" dirty="0" smtClean="0"/>
              <a:t>Tatlılıklarına ilaveten, vücutta ve ağızda kolaylıkla çözünmektedir.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Şekerleme teknolojisinde çok önemli avantaj </a:t>
            </a:r>
            <a:r>
              <a:rPr lang="tr-TR" b="1" dirty="0" err="1" smtClean="0"/>
              <a:t>glukozun</a:t>
            </a:r>
            <a:r>
              <a:rPr lang="tr-TR" b="1" dirty="0" smtClean="0"/>
              <a:t> izomerlerine değişimi için </a:t>
            </a:r>
            <a:r>
              <a:rPr lang="tr-TR" b="1" dirty="0" err="1" smtClean="0"/>
              <a:t>enzimatik</a:t>
            </a:r>
            <a:r>
              <a:rPr lang="tr-TR" b="1" dirty="0" smtClean="0"/>
              <a:t> proseslerin gelişimidir.	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err="1" smtClean="0"/>
              <a:t>Fruktoz</a:t>
            </a:r>
            <a:r>
              <a:rPr lang="tr-TR" b="1" dirty="0" smtClean="0"/>
              <a:t>, </a:t>
            </a:r>
            <a:r>
              <a:rPr lang="tr-TR" b="1" dirty="0" err="1" smtClean="0"/>
              <a:t>glukoz</a:t>
            </a:r>
            <a:r>
              <a:rPr lang="tr-TR" b="1" dirty="0" smtClean="0"/>
              <a:t> ve </a:t>
            </a:r>
            <a:r>
              <a:rPr lang="tr-TR" b="1" dirty="0" err="1" smtClean="0"/>
              <a:t>sakkarozdan</a:t>
            </a:r>
            <a:r>
              <a:rPr lang="tr-TR" b="1" dirty="0" smtClean="0"/>
              <a:t> daha tatlıdır. Bu özellik tatlı şeker </a:t>
            </a:r>
            <a:r>
              <a:rPr lang="tr-TR" b="1" dirty="0" err="1" smtClean="0"/>
              <a:t>şurublarının</a:t>
            </a:r>
            <a:r>
              <a:rPr lang="tr-TR" b="1" dirty="0" smtClean="0"/>
              <a:t> </a:t>
            </a:r>
            <a:r>
              <a:rPr lang="tr-TR" b="1" dirty="0" err="1" smtClean="0"/>
              <a:t>fruktozdan</a:t>
            </a:r>
            <a:r>
              <a:rPr lang="tr-TR" b="1" dirty="0" smtClean="0"/>
              <a:t> üretilmesini mümkün kılmaktadır. </a:t>
            </a:r>
            <a:r>
              <a:rPr lang="tr-TR" b="1" dirty="0" err="1" smtClean="0"/>
              <a:t>Sakkarozun</a:t>
            </a:r>
            <a:r>
              <a:rPr lang="tr-TR" b="1" dirty="0" smtClean="0"/>
              <a:t> diğer özellikleri nişastadan kaynaklanmaktadır. Genellikle mısır nişastası </a:t>
            </a:r>
            <a:r>
              <a:rPr lang="tr-TR" b="1" dirty="0" err="1" smtClean="0"/>
              <a:t>glukoz</a:t>
            </a:r>
            <a:r>
              <a:rPr lang="tr-TR" b="1" dirty="0" smtClean="0"/>
              <a:t> üretmek amacıyla hidroliz edilmektedir.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tr-TR" sz="3200" b="1" dirty="0">
                <a:solidFill>
                  <a:schemeClr val="tx1"/>
                </a:solidFill>
              </a:rPr>
              <a:t>Nişastanın bazı  özellikleri</a:t>
            </a:r>
            <a:r>
              <a:rPr lang="tr-TR" sz="3200" dirty="0">
                <a:solidFill>
                  <a:schemeClr val="tx1"/>
                </a:solidFill>
              </a:rPr>
              <a:t/>
            </a:r>
            <a:br>
              <a:rPr lang="tr-TR" sz="3200" dirty="0">
                <a:solidFill>
                  <a:schemeClr val="tx1"/>
                </a:solidFill>
              </a:rPr>
            </a:br>
            <a:endParaRPr lang="tr-TR" sz="3200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Gıda maddelerindeki nişastanın önemi bitkisel kaynaklı oluşundan kaynaklanmaktadır.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b="1" dirty="0" smtClean="0"/>
              <a:t>Tatlı değildirler fakat çok az tatlılık gösterirler</a:t>
            </a:r>
            <a:endParaRPr lang="tr-TR" dirty="0" smtClean="0"/>
          </a:p>
          <a:p>
            <a:pPr lvl="0" algn="just"/>
            <a:r>
              <a:rPr lang="tr-TR" b="1" dirty="0" smtClean="0"/>
              <a:t>Soğuk suda çözünmezler</a:t>
            </a:r>
            <a:endParaRPr lang="tr-TR" dirty="0" smtClean="0"/>
          </a:p>
          <a:p>
            <a:pPr lvl="0" algn="just"/>
            <a:r>
              <a:rPr lang="tr-TR" b="1" dirty="0" smtClean="0"/>
              <a:t>Sıcak suda jel ve pelte oluştururlar</a:t>
            </a:r>
            <a:endParaRPr lang="tr-TR" dirty="0" smtClean="0"/>
          </a:p>
          <a:p>
            <a:pPr lvl="0" algn="just"/>
            <a:r>
              <a:rPr lang="tr-TR" b="1" dirty="0" smtClean="0"/>
              <a:t>Bitkilerde </a:t>
            </a:r>
            <a:r>
              <a:rPr lang="tr-TR" b="1" dirty="0" err="1" smtClean="0"/>
              <a:t>reserve</a:t>
            </a:r>
            <a:r>
              <a:rPr lang="tr-TR" b="1" dirty="0" smtClean="0"/>
              <a:t> enerji kaynağıdırlar ve beslenmede enerji sağlarlar.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b="1" dirty="0" smtClean="0"/>
              <a:t>Tohumlarda ve yumrularda karakteristik nişasta granülleri olarak oluşurlar. Nişasta granülleri kaynaklarına göre farklılık göstermektedir. Nişasta granüllerinin süspansiyonları suda ısıtıldığı zaman şişer veya </a:t>
            </a:r>
            <a:r>
              <a:rPr lang="tr-TR" b="1" dirty="0" err="1" smtClean="0"/>
              <a:t>jelatinize</a:t>
            </a:r>
            <a:r>
              <a:rPr lang="tr-TR" b="1" dirty="0" smtClean="0"/>
              <a:t> olur. Bu olay süspansiyonun viskozitesini artırır ve sonuçta pelte oluşur. Bu peltenin soğumasıyla da jel oluşabilir.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b="1" dirty="0" err="1" smtClean="0"/>
              <a:t>Viskositeleri</a:t>
            </a:r>
            <a:r>
              <a:rPr lang="tr-TR" b="1" dirty="0" smtClean="0"/>
              <a:t> gıda maddelerini koyulaştırmak için kullanılır.</a:t>
            </a:r>
            <a:endParaRPr lang="tr-TR" dirty="0" smtClean="0"/>
          </a:p>
          <a:p>
            <a:pPr lvl="0" algn="just"/>
            <a:r>
              <a:rPr lang="tr-TR" b="1" dirty="0" smtClean="0"/>
              <a:t>Jelleri pudinglerde kullanılır.</a:t>
            </a:r>
            <a:endParaRPr lang="tr-TR" dirty="0" smtClean="0"/>
          </a:p>
          <a:p>
            <a:pPr lvl="0" algn="just"/>
            <a:r>
              <a:rPr lang="tr-TR" b="1" dirty="0" smtClean="0"/>
              <a:t>Jelleri şeker veya asitlerle </a:t>
            </a:r>
            <a:r>
              <a:rPr lang="tr-TR" b="1" dirty="0" err="1" smtClean="0"/>
              <a:t>modifiye</a:t>
            </a:r>
            <a:r>
              <a:rPr lang="tr-TR" b="1" dirty="0" smtClean="0"/>
              <a:t> edilebilir.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b="1" dirty="0" smtClean="0"/>
              <a:t>Pelte ve jelleri eski haline gelebilir veya dondurma veya bekletme sırasında çözünmez forma </a:t>
            </a:r>
            <a:r>
              <a:rPr lang="tr-TR" b="1" dirty="0" err="1" smtClean="0"/>
              <a:t>retrograde</a:t>
            </a:r>
            <a:r>
              <a:rPr lang="tr-TR" b="1" dirty="0" smtClean="0"/>
              <a:t> olabilir ve bunlar gıdanın zarar görmesine yol açar.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b="1" dirty="0" smtClean="0"/>
              <a:t>Nişastanın kısmi parçalanması dekstrinleri meydana getirir. Dekstrinler nişasta ve şekerler arasında zincir uzunluğu bakımından ortada bir yapı gösterirler ve sergiledikleri özellikle de bu iki sınıf arasındaki ortalama değerlerdir.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Son yıllarda </a:t>
            </a:r>
            <a:r>
              <a:rPr lang="tr-TR" b="1" dirty="0" err="1" smtClean="0"/>
              <a:t>naturel</a:t>
            </a:r>
            <a:r>
              <a:rPr lang="tr-TR" b="1" dirty="0" smtClean="0"/>
              <a:t> nişastanın özellikleri fiziksel ve kimyasal olarak </a:t>
            </a:r>
            <a:r>
              <a:rPr lang="tr-TR" b="1" dirty="0" err="1" smtClean="0"/>
              <a:t>modifiye</a:t>
            </a:r>
            <a:r>
              <a:rPr lang="tr-TR" b="1" dirty="0" smtClean="0"/>
              <a:t> edilmektedir. Bu uygulamalar nişastanın gıda katkı maddesi olarak kullanım olasılığını artırmaktadır.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/>
              <a:t>Gıdalar, karbonhidratlar proteinler ve yağlar ile bunların türevlerinden olmak üzere üç ana </a:t>
            </a:r>
            <a:r>
              <a:rPr lang="tr-TR" b="1" dirty="0" err="1" smtClean="0"/>
              <a:t>grubtan</a:t>
            </a:r>
            <a:r>
              <a:rPr lang="tr-TR" b="1" dirty="0" smtClean="0"/>
              <a:t> oluşmaktadır. Bunlara ilaveten inorganik mineral </a:t>
            </a:r>
            <a:r>
              <a:rPr lang="tr-TR" b="1" dirty="0" err="1" smtClean="0"/>
              <a:t>komptenentlerden</a:t>
            </a:r>
            <a:r>
              <a:rPr lang="tr-TR" b="1" dirty="0" smtClean="0"/>
              <a:t> oluşan bir grup vardır ve organik maddelerden farklı olarak küçük oranlarda bulunurlar. Ayrıca vitaminleri, enzimleri, </a:t>
            </a:r>
            <a:r>
              <a:rPr lang="tr-TR" b="1" dirty="0" err="1" smtClean="0"/>
              <a:t>emülsifierleri</a:t>
            </a:r>
            <a:r>
              <a:rPr lang="tr-TR" b="1" dirty="0" smtClean="0"/>
              <a:t>, asitleri, </a:t>
            </a:r>
            <a:r>
              <a:rPr lang="tr-TR" b="1" dirty="0" err="1" smtClean="0"/>
              <a:t>oksidantları</a:t>
            </a:r>
            <a:r>
              <a:rPr lang="tr-TR" b="1" dirty="0" smtClean="0"/>
              <a:t>, </a:t>
            </a:r>
            <a:r>
              <a:rPr lang="tr-TR" b="1" dirty="0" err="1" smtClean="0"/>
              <a:t>antioksidantları</a:t>
            </a:r>
            <a:r>
              <a:rPr lang="tr-TR" b="1" dirty="0" smtClean="0"/>
              <a:t>, pigmentleri ve </a:t>
            </a:r>
            <a:r>
              <a:rPr lang="tr-TR" b="1" dirty="0" err="1" smtClean="0"/>
              <a:t>flavor</a:t>
            </a:r>
            <a:r>
              <a:rPr lang="tr-TR" b="1" dirty="0" smtClean="0"/>
              <a:t> </a:t>
            </a:r>
            <a:r>
              <a:rPr lang="tr-TR" b="1" dirty="0" err="1" smtClean="0"/>
              <a:t>maddelerinide</a:t>
            </a:r>
            <a:r>
              <a:rPr lang="tr-TR" b="1" dirty="0" smtClean="0"/>
              <a:t> kapsamaktadır. </a:t>
            </a:r>
            <a:endParaRPr lang="tr-T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/>
              <a:t>Modifikasyon teknikleri kimyasal olarak ve </a:t>
            </a:r>
            <a:r>
              <a:rPr lang="tr-TR" b="1" dirty="0" err="1" smtClean="0"/>
              <a:t>enzimatik</a:t>
            </a:r>
            <a:r>
              <a:rPr lang="tr-TR" b="1" dirty="0" smtClean="0"/>
              <a:t> olarak </a:t>
            </a:r>
            <a:r>
              <a:rPr lang="tr-TR" b="1" dirty="0" err="1" smtClean="0"/>
              <a:t>glikozidik</a:t>
            </a:r>
            <a:r>
              <a:rPr lang="tr-TR" b="1" dirty="0" smtClean="0"/>
              <a:t> bağlantılardaki molekülleri kırarak veya hidroksil gruplarından bazılarını okside ederek nişastanın </a:t>
            </a:r>
            <a:r>
              <a:rPr lang="tr-TR" b="1" dirty="0" err="1" smtClean="0"/>
              <a:t>viskositesini</a:t>
            </a:r>
            <a:r>
              <a:rPr lang="tr-TR" b="1" dirty="0" smtClean="0"/>
              <a:t> azaltmaya yöneliktir. </a:t>
            </a:r>
            <a:endParaRPr lang="tr-T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Suda ısıtılan nişastanın şişme özellikleri çapraz bağlama maddeleri ile yavaşlatılabilir. Bu çapraz bağlama ajanları nişasta moleküllerinin birbirine yakın hidroksil grupları ile reaksiyona girer ve </a:t>
            </a:r>
            <a:r>
              <a:rPr lang="tr-TR" b="1" dirty="0" err="1" smtClean="0"/>
              <a:t>linear</a:t>
            </a:r>
            <a:r>
              <a:rPr lang="tr-TR" b="1" dirty="0" smtClean="0"/>
              <a:t> zincirler arasında kimyasal köprüler oluşturur.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/>
              <a:t>Bu şekilde çapraz bağlanmış nişastalar </a:t>
            </a:r>
            <a:r>
              <a:rPr lang="tr-TR" b="1" dirty="0" err="1" smtClean="0"/>
              <a:t>asid</a:t>
            </a:r>
            <a:r>
              <a:rPr lang="tr-TR" b="1" dirty="0" smtClean="0"/>
              <a:t> gıdalarda </a:t>
            </a:r>
            <a:r>
              <a:rPr lang="tr-TR" b="1" dirty="0" err="1" smtClean="0"/>
              <a:t>viskositede</a:t>
            </a:r>
            <a:r>
              <a:rPr lang="tr-TR" b="1" dirty="0" smtClean="0"/>
              <a:t> azalmaya neden olurlar ve yüksek sıcaklıklarda pişirilebilir veya konserve yapılabilirler. Nişasta bir dizi maddelerle hidroksil gruplarının reaksiyonu sonucu </a:t>
            </a:r>
            <a:r>
              <a:rPr lang="tr-TR" b="1" dirty="0" err="1" smtClean="0"/>
              <a:t>modifiye</a:t>
            </a:r>
            <a:r>
              <a:rPr lang="tr-TR" b="1" dirty="0" smtClean="0"/>
              <a:t> edilebilir. 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Bu maddeler ester, </a:t>
            </a:r>
            <a:r>
              <a:rPr lang="tr-TR" b="1" dirty="0" err="1" smtClean="0"/>
              <a:t>ether</a:t>
            </a:r>
            <a:r>
              <a:rPr lang="tr-TR" b="1" dirty="0" smtClean="0"/>
              <a:t>, asetat ve diğer türleri oluşturabilir. Bu tip modifikasyonun ana etkisi donmuş ve bekletilmiş gıdalarda çözünmez form oluşturan veya </a:t>
            </a:r>
            <a:r>
              <a:rPr lang="tr-TR" b="1" dirty="0" err="1" smtClean="0"/>
              <a:t>retrograde</a:t>
            </a:r>
            <a:r>
              <a:rPr lang="tr-TR" b="1" dirty="0" smtClean="0"/>
              <a:t> olan </a:t>
            </a:r>
            <a:r>
              <a:rPr lang="tr-TR" b="1" dirty="0" err="1" smtClean="0"/>
              <a:t>linear</a:t>
            </a:r>
            <a:r>
              <a:rPr lang="tr-TR" b="1" dirty="0" smtClean="0"/>
              <a:t> </a:t>
            </a:r>
            <a:r>
              <a:rPr lang="tr-TR" b="1" dirty="0" err="1" smtClean="0"/>
              <a:t>molekütllerin</a:t>
            </a:r>
            <a:r>
              <a:rPr lang="tr-TR" b="1" dirty="0" smtClean="0"/>
              <a:t> birleşme eğilimlerini azaltmaktadır. Nişasta granülleri önceden pişirilebilir ve soğuk suda tekrar şişebilecek nişasta üretilebilir.</a:t>
            </a:r>
            <a:endParaRPr lang="tr-T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57224" y="0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 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Selüloz ve </a:t>
            </a:r>
            <a:r>
              <a:rPr lang="tr-TR" b="1" dirty="0" err="1" smtClean="0"/>
              <a:t>hemiselülozların</a:t>
            </a:r>
            <a:r>
              <a:rPr lang="tr-TR" b="1" dirty="0" smtClean="0"/>
              <a:t> bazı özellikleri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Bu karbonhidrat polimerleri parçalanmaya oransal olarak dayanıklıdırlar.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tr-TR" b="1" dirty="0" smtClean="0"/>
              <a:t>Bitkisel krallıkta bol miktarda bulunur ve bitkisel dokularda yapıları destekleyici olarak başlıca rol oynarlar.</a:t>
            </a:r>
            <a:endParaRPr lang="tr-TR" dirty="0" smtClean="0"/>
          </a:p>
          <a:p>
            <a:pPr lvl="0" algn="just"/>
            <a:r>
              <a:rPr lang="tr-TR" b="1" dirty="0" smtClean="0"/>
              <a:t>Sıcak ve soğuk suda çözünmezler</a:t>
            </a:r>
            <a:endParaRPr lang="tr-TR" dirty="0" smtClean="0"/>
          </a:p>
          <a:p>
            <a:pPr lvl="0" algn="just"/>
            <a:r>
              <a:rPr lang="tr-TR" b="1" dirty="0" smtClean="0"/>
              <a:t>İnsanlar tarafından sindirilemezler ve bu nedenle beslenmede enerji kaynağı olamazlar.</a:t>
            </a:r>
            <a:endParaRPr lang="tr-TR" dirty="0" smtClean="0"/>
          </a:p>
          <a:p>
            <a:pPr lvl="0" algn="just"/>
            <a:r>
              <a:rPr lang="tr-TR" b="1" dirty="0" smtClean="0"/>
              <a:t>Bazı enzimler ve mikroorganizmalar ile </a:t>
            </a:r>
            <a:r>
              <a:rPr lang="tr-TR" b="1" dirty="0" err="1" smtClean="0"/>
              <a:t>glukoz</a:t>
            </a:r>
            <a:r>
              <a:rPr lang="tr-TR" b="1" dirty="0" smtClean="0"/>
              <a:t> ünitelerine parçalanabilirler.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b="1" dirty="0" smtClean="0"/>
              <a:t>Uzun selüloz zincirleri demet halinde lifleri oluşturmak için bir araya gelebilir.</a:t>
            </a:r>
            <a:endParaRPr lang="tr-TR" dirty="0" smtClean="0"/>
          </a:p>
          <a:p>
            <a:pPr lvl="0" algn="just"/>
            <a:r>
              <a:rPr lang="tr-TR" b="1" dirty="0" smtClean="0"/>
              <a:t>Ot, saman gibi yemlerin üretimi için gerekli gıdalardaki lifler çoğunlukla selülozdur.</a:t>
            </a:r>
            <a:endParaRPr lang="tr-TR" dirty="0" smtClean="0"/>
          </a:p>
          <a:p>
            <a:pPr lvl="0" algn="just"/>
            <a:r>
              <a:rPr lang="tr-TR" b="1" dirty="0" smtClean="0"/>
              <a:t>Kahve ve sert kabuklu meyvelerin kabukları selüloz ve </a:t>
            </a:r>
            <a:r>
              <a:rPr lang="tr-TR" b="1" dirty="0" err="1" smtClean="0"/>
              <a:t>hemiselüloz</a:t>
            </a:r>
            <a:r>
              <a:rPr lang="tr-TR" b="1" dirty="0" smtClean="0"/>
              <a:t> ihtiva eder. Bitkilerdeki ve atık kağıtlardaki selüloz </a:t>
            </a:r>
            <a:r>
              <a:rPr lang="tr-TR" b="1" dirty="0" err="1" smtClean="0"/>
              <a:t>enzimatik</a:t>
            </a:r>
            <a:r>
              <a:rPr lang="tr-TR" b="1" dirty="0" smtClean="0"/>
              <a:t> olarak </a:t>
            </a:r>
            <a:r>
              <a:rPr lang="tr-TR" b="1" dirty="0" err="1" smtClean="0"/>
              <a:t>glukoza</a:t>
            </a:r>
            <a:r>
              <a:rPr lang="tr-TR" b="1" dirty="0" smtClean="0"/>
              <a:t> çevrilir.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lang="tr-TR" sz="2800" b="1" dirty="0">
                <a:solidFill>
                  <a:schemeClr val="tx1"/>
                </a:solidFill>
              </a:rPr>
              <a:t>Pektin ve karbonhidrat </a:t>
            </a:r>
            <a:r>
              <a:rPr lang="tr-TR" sz="2800" b="1" dirty="0" err="1">
                <a:solidFill>
                  <a:schemeClr val="tx1"/>
                </a:solidFill>
              </a:rPr>
              <a:t>gumlarının</a:t>
            </a:r>
            <a:r>
              <a:rPr lang="tr-TR" sz="2800" b="1" dirty="0">
                <a:solidFill>
                  <a:schemeClr val="tx1"/>
                </a:solidFill>
              </a:rPr>
              <a:t> bazı özellikleri</a:t>
            </a:r>
            <a:r>
              <a:rPr lang="tr-TR" sz="2800" dirty="0">
                <a:solidFill>
                  <a:schemeClr val="tx1"/>
                </a:solidFill>
              </a:rPr>
              <a:t/>
            </a:r>
            <a:br>
              <a:rPr lang="tr-TR" sz="2800" dirty="0">
                <a:solidFill>
                  <a:schemeClr val="tx1"/>
                </a:solidFill>
              </a:rPr>
            </a:b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Bu şeker türevleri, genellikle bitkilerde çok küçük oranlarda bulunurlar.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b="1" dirty="0" smtClean="0"/>
              <a:t>Nişasta ve selülozlar gibi </a:t>
            </a:r>
            <a:r>
              <a:rPr lang="tr-TR" b="1" dirty="0" err="1" smtClean="0"/>
              <a:t>pektinler</a:t>
            </a:r>
            <a:r>
              <a:rPr lang="tr-TR" b="1" dirty="0" smtClean="0"/>
              <a:t> tekrarlanan ünitelerin zincirlerinden yapılmıştır. Fakat bu üniteler basit şekerlerden daha çok şeker asitlerden oluşmuştur.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b="1" dirty="0" err="1" smtClean="0"/>
              <a:t>Pektinler</a:t>
            </a:r>
            <a:r>
              <a:rPr lang="tr-TR" b="1" dirty="0" smtClean="0"/>
              <a:t> meyve ve sebzelerde yaygın olarak bulunan </a:t>
            </a:r>
            <a:r>
              <a:rPr lang="tr-TR" b="1" dirty="0" err="1" smtClean="0"/>
              <a:t>gum</a:t>
            </a:r>
            <a:r>
              <a:rPr lang="tr-TR" b="1" dirty="0" smtClean="0"/>
              <a:t> benzeri maddelerdir. </a:t>
            </a:r>
            <a:r>
              <a:rPr lang="tr-TR" b="1" dirty="0" err="1" smtClean="0"/>
              <a:t>Pektinler</a:t>
            </a:r>
            <a:r>
              <a:rPr lang="tr-TR" b="1" dirty="0" smtClean="0"/>
              <a:t> hücre içinde ve hücre duvarları arasında bulunur ve bitki hücrelerini birlikte tutarlar.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/>
              <a:t>Aynı zamanda her zaman ve çok önemli bir </a:t>
            </a:r>
            <a:r>
              <a:rPr lang="tr-TR" b="1" dirty="0" err="1" smtClean="0"/>
              <a:t>komponent</a:t>
            </a:r>
            <a:r>
              <a:rPr lang="tr-TR" b="1" dirty="0" smtClean="0"/>
              <a:t> olanı suda bulunur. Bu bileşenler farklı gıda maddelerinde o şekilde tanzim edilmişlerdir ki, onlara yapılarını </a:t>
            </a:r>
            <a:r>
              <a:rPr lang="tr-TR" b="1" dirty="0" err="1" smtClean="0"/>
              <a:t>tekstürlerini</a:t>
            </a:r>
            <a:r>
              <a:rPr lang="tr-TR" b="1" dirty="0" smtClean="0"/>
              <a:t>, </a:t>
            </a:r>
            <a:r>
              <a:rPr lang="tr-TR" b="1" dirty="0" err="1" smtClean="0"/>
              <a:t>flavorlarını</a:t>
            </a:r>
            <a:r>
              <a:rPr lang="tr-TR" b="1" dirty="0" smtClean="0"/>
              <a:t>, renklerini ve besleyici değerlerini kazandırırlar. Bazı hayvansal ve bitkisel kaynaklı gıda  maddeleri bazı </a:t>
            </a:r>
            <a:r>
              <a:rPr lang="tr-TR" b="1" dirty="0" err="1" smtClean="0"/>
              <a:t>toksik</a:t>
            </a:r>
            <a:r>
              <a:rPr lang="tr-TR" b="1" dirty="0" smtClean="0"/>
              <a:t> maddeleri ihtiva ederler ve çok miktarda tüketildikleri zaman </a:t>
            </a:r>
            <a:r>
              <a:rPr lang="tr-TR" b="1" dirty="0" err="1" smtClean="0"/>
              <a:t>toksik</a:t>
            </a:r>
            <a:r>
              <a:rPr lang="tr-TR" b="1" dirty="0" smtClean="0"/>
              <a:t> olabilirler.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b="1" dirty="0" err="1" smtClean="0"/>
              <a:t>Pektinler</a:t>
            </a:r>
            <a:r>
              <a:rPr lang="tr-TR" b="1" dirty="0" smtClean="0"/>
              <a:t> suda özellikle sıcak suda çözünür.</a:t>
            </a:r>
            <a:endParaRPr lang="tr-TR" dirty="0" smtClean="0"/>
          </a:p>
          <a:p>
            <a:pPr lvl="0" algn="just"/>
            <a:r>
              <a:rPr lang="tr-TR" b="1" dirty="0" err="1" smtClean="0"/>
              <a:t>Kolloidal</a:t>
            </a:r>
            <a:r>
              <a:rPr lang="tr-TR" b="1" dirty="0" smtClean="0"/>
              <a:t> çözeltilerdeki  </a:t>
            </a:r>
            <a:r>
              <a:rPr lang="tr-TR" b="1" dirty="0" err="1" smtClean="0"/>
              <a:t>pektinler</a:t>
            </a:r>
            <a:r>
              <a:rPr lang="tr-TR" b="1" dirty="0" smtClean="0"/>
              <a:t> viskoziteyi </a:t>
            </a:r>
            <a:r>
              <a:rPr lang="tr-TR" b="1" dirty="0" err="1" smtClean="0"/>
              <a:t>artırarlar</a:t>
            </a:r>
            <a:r>
              <a:rPr lang="tr-TR" b="1" dirty="0" smtClean="0"/>
              <a:t> ve </a:t>
            </a:r>
            <a:r>
              <a:rPr lang="tr-TR" b="1" dirty="0" err="1" smtClean="0"/>
              <a:t>sitrus</a:t>
            </a:r>
            <a:r>
              <a:rPr lang="tr-TR" b="1" dirty="0" smtClean="0"/>
              <a:t> sularında ince parçacıkları stabilize ederler.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tr-TR" b="1" dirty="0" err="1" smtClean="0"/>
              <a:t>Pektinler</a:t>
            </a:r>
            <a:r>
              <a:rPr lang="tr-TR" b="1" dirty="0" smtClean="0"/>
              <a:t> çözeltilerinde şeker ve </a:t>
            </a:r>
            <a:r>
              <a:rPr lang="tr-TR" b="1" dirty="0" err="1" smtClean="0"/>
              <a:t>asid</a:t>
            </a:r>
            <a:r>
              <a:rPr lang="tr-TR" b="1" dirty="0" smtClean="0"/>
              <a:t> ilave edildiği zaman jel meydana getirirler. Bu olay jöle üretiminin temelidir.</a:t>
            </a:r>
            <a:endParaRPr lang="tr-TR" dirty="0" smtClean="0"/>
          </a:p>
          <a:p>
            <a:pPr lvl="0" algn="just"/>
            <a:r>
              <a:rPr lang="tr-TR" b="1" dirty="0" smtClean="0"/>
              <a:t>Bitkilerden elde edilen diğer karbonhidrat </a:t>
            </a:r>
            <a:r>
              <a:rPr lang="tr-TR" b="1" dirty="0" err="1" smtClean="0"/>
              <a:t>gumları</a:t>
            </a:r>
            <a:r>
              <a:rPr lang="tr-TR" b="1" dirty="0" smtClean="0"/>
              <a:t>, </a:t>
            </a:r>
            <a:r>
              <a:rPr lang="tr-TR" b="1" dirty="0" err="1" smtClean="0"/>
              <a:t>gum</a:t>
            </a:r>
            <a:r>
              <a:rPr lang="tr-TR" b="1" dirty="0" smtClean="0"/>
              <a:t> </a:t>
            </a:r>
            <a:r>
              <a:rPr lang="tr-TR" b="1" dirty="0" err="1" smtClean="0"/>
              <a:t>arabik</a:t>
            </a:r>
            <a:r>
              <a:rPr lang="tr-TR" b="1" dirty="0" smtClean="0"/>
              <a:t>, </a:t>
            </a:r>
            <a:r>
              <a:rPr lang="tr-TR" b="1" dirty="0" err="1" smtClean="0"/>
              <a:t>gum</a:t>
            </a:r>
            <a:r>
              <a:rPr lang="tr-TR" b="1" dirty="0" smtClean="0"/>
              <a:t> karaya v.b. </a:t>
            </a:r>
            <a:r>
              <a:rPr lang="tr-TR" b="1" dirty="0" err="1" smtClean="0"/>
              <a:t>gumları</a:t>
            </a:r>
            <a:r>
              <a:rPr lang="tr-TR" b="1" dirty="0" smtClean="0"/>
              <a:t> kapsamaktadır.</a:t>
            </a:r>
            <a:endParaRPr lang="tr-TR" dirty="0" smtClean="0"/>
          </a:p>
          <a:p>
            <a:pPr lvl="0" algn="just"/>
            <a:r>
              <a:rPr lang="tr-TR" b="1" dirty="0" err="1" smtClean="0"/>
              <a:t>Dogal</a:t>
            </a:r>
            <a:r>
              <a:rPr lang="tr-TR" b="1" dirty="0" smtClean="0"/>
              <a:t> oluşlarına ilaveten pektin ve </a:t>
            </a:r>
            <a:r>
              <a:rPr lang="tr-TR" b="1" dirty="0" err="1" smtClean="0"/>
              <a:t>gumlar</a:t>
            </a:r>
            <a:r>
              <a:rPr lang="tr-TR" b="1" dirty="0" smtClean="0"/>
              <a:t> gıda maddelerine koyulaştırıcı, stabilize edici olarak ilave edilir.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Gıda </a:t>
            </a:r>
            <a:r>
              <a:rPr lang="tr-TR" b="1" dirty="0" err="1" smtClean="0"/>
              <a:t>komponentleri</a:t>
            </a:r>
            <a:r>
              <a:rPr lang="tr-TR" b="1" dirty="0" smtClean="0"/>
              <a:t> gıda maddelerinde doğal olarak oluşurlar. Zaman zaman yapısından, </a:t>
            </a:r>
            <a:r>
              <a:rPr lang="tr-TR" b="1" dirty="0" err="1" smtClean="0"/>
              <a:t>flavorundan</a:t>
            </a:r>
            <a:r>
              <a:rPr lang="tr-TR" b="1" dirty="0" smtClean="0"/>
              <a:t>,renginden, besleme değerinden, </a:t>
            </a:r>
            <a:r>
              <a:rPr lang="tr-TR" b="1" dirty="0" err="1" smtClean="0"/>
              <a:t>tekstüründen</a:t>
            </a:r>
            <a:r>
              <a:rPr lang="tr-TR" b="1" dirty="0" smtClean="0"/>
              <a:t> hoşnut olunmadığı veya gıda kalitesinin muhafaza edilmek istendiği zaman, gıda maddelerine doğal veya sentetik maddeler ilave edilir.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tr-TR" b="1" dirty="0" smtClean="0"/>
              <a:t>KARBONHİDRATLAR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Bu sınıfa giren maddelerin en önemlileri şekerler, dekstrinler, nişasta, selüloz, </a:t>
            </a:r>
            <a:r>
              <a:rPr lang="tr-TR" b="1" dirty="0" err="1" smtClean="0"/>
              <a:t>hemiselüloz</a:t>
            </a:r>
            <a:r>
              <a:rPr lang="tr-TR" b="1" dirty="0" smtClean="0"/>
              <a:t>, pektin ve </a:t>
            </a:r>
            <a:r>
              <a:rPr lang="tr-TR" b="1" dirty="0" err="1" smtClean="0"/>
              <a:t>gumlardır</a:t>
            </a:r>
            <a:r>
              <a:rPr lang="tr-TR" b="1" dirty="0" smtClean="0"/>
              <a:t>. Kimyasal olarak, karbonhidratlar yalnızca karbon, hidrojen ve oksijen ihtiva eder. Basit karbonhidratlardan bir tanesi 6 karbonlu şeker </a:t>
            </a:r>
            <a:r>
              <a:rPr lang="tr-TR" b="1" dirty="0" err="1" smtClean="0"/>
              <a:t>glukozdur</a:t>
            </a:r>
            <a:r>
              <a:rPr lang="tr-TR" b="1" dirty="0" smtClean="0"/>
              <a:t>. </a:t>
            </a:r>
            <a:r>
              <a:rPr lang="tr-TR" b="1" dirty="0" err="1" smtClean="0"/>
              <a:t>Glukoz</a:t>
            </a:r>
            <a:r>
              <a:rPr lang="tr-TR" b="1" dirty="0" smtClean="0"/>
              <a:t> ve diğer basit şekerler  halka yapısındadırlar.</a:t>
            </a:r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1402</Words>
  <Application>Microsoft Office PowerPoint</Application>
  <PresentationFormat>Ekran Gösterisi (4:3)</PresentationFormat>
  <Paragraphs>70</Paragraphs>
  <Slides>51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51</vt:i4>
      </vt:variant>
    </vt:vector>
  </HeadingPairs>
  <TitlesOfParts>
    <vt:vector size="52" baseType="lpstr">
      <vt:lpstr>Ofis Teması</vt:lpstr>
      <vt:lpstr>GIDA MADDELERİNİN BİLEŞİMİ:  ÖZELLİKLERİ VE ÖNEMLERİ </vt:lpstr>
      <vt:lpstr>Slayt 2</vt:lpstr>
      <vt:lpstr>Slayt 3</vt:lpstr>
      <vt:lpstr>Slayt 4</vt:lpstr>
      <vt:lpstr>Slayt 5</vt:lpstr>
      <vt:lpstr>Slayt 6</vt:lpstr>
      <vt:lpstr>KARBONHİDRATLAR 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  <vt:lpstr>Şekerlerin bazı özellikleri </vt:lpstr>
      <vt:lpstr>Slayt 29</vt:lpstr>
      <vt:lpstr>Slayt 30</vt:lpstr>
      <vt:lpstr>Slayt 31</vt:lpstr>
      <vt:lpstr>Slayt 32</vt:lpstr>
      <vt:lpstr>Nişastanın bazı  özellikleri </vt:lpstr>
      <vt:lpstr>Slayt 34</vt:lpstr>
      <vt:lpstr>Slayt 35</vt:lpstr>
      <vt:lpstr>Slayt 36</vt:lpstr>
      <vt:lpstr>Slayt 37</vt:lpstr>
      <vt:lpstr>Slayt 38</vt:lpstr>
      <vt:lpstr>Slayt 39</vt:lpstr>
      <vt:lpstr>Slayt 40</vt:lpstr>
      <vt:lpstr>Slayt 41</vt:lpstr>
      <vt:lpstr>Slayt 42</vt:lpstr>
      <vt:lpstr>Slayt 43</vt:lpstr>
      <vt:lpstr>  Selüloz ve hemiselülozların bazı özellikleri </vt:lpstr>
      <vt:lpstr>Slayt 45</vt:lpstr>
      <vt:lpstr>Slayt 46</vt:lpstr>
      <vt:lpstr>Pektin ve karbonhidrat gumlarının bazı özellikleri </vt:lpstr>
      <vt:lpstr>Slayt 48</vt:lpstr>
      <vt:lpstr>Slayt 49</vt:lpstr>
      <vt:lpstr>Slayt 50</vt:lpstr>
      <vt:lpstr>Slayt 51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GIDA MADDELERİNİN BİLEŞİMİ:  ÖZELLİKLERİ VE ÖNEMLERİ </dc:title>
  <dc:creator>pinar</dc:creator>
  <cp:lastModifiedBy>pinar</cp:lastModifiedBy>
  <cp:revision>1</cp:revision>
  <dcterms:created xsi:type="dcterms:W3CDTF">2018-10-16T08:03:23Z</dcterms:created>
  <dcterms:modified xsi:type="dcterms:W3CDTF">2018-10-16T08:03:43Z</dcterms:modified>
</cp:coreProperties>
</file>