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94"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93" r:id="rId22"/>
    <p:sldId id="277" r:id="rId23"/>
    <p:sldId id="278" r:id="rId24"/>
    <p:sldId id="289" r:id="rId25"/>
    <p:sldId id="290" r:id="rId26"/>
    <p:sldId id="280" r:id="rId27"/>
    <p:sldId id="281" r:id="rId28"/>
    <p:sldId id="282" r:id="rId29"/>
    <p:sldId id="283" r:id="rId30"/>
    <p:sldId id="291" r:id="rId31"/>
    <p:sldId id="288" r:id="rId32"/>
    <p:sldId id="287" r:id="rId33"/>
    <p:sldId id="286" r:id="rId34"/>
    <p:sldId id="292" r:id="rId35"/>
    <p:sldId id="285" r:id="rId36"/>
    <p:sldId id="27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4015854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7550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4595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551129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90525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703278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747065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51133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833705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23 Ara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94911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88614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9D62F15-872B-47C5-A814-5B526237FC08}" type="datetimeFigureOut">
              <a:rPr lang="tr-TR" smtClean="0"/>
              <a:t>23 Ara 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566843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9D62F15-872B-47C5-A814-5B526237FC08}" type="datetimeFigureOut">
              <a:rPr lang="tr-TR" smtClean="0"/>
              <a:t>23 Ara 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93125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D62F15-872B-47C5-A814-5B526237FC08}" type="datetimeFigureOut">
              <a:rPr lang="tr-TR" smtClean="0"/>
              <a:t>23 Ara 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732577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258835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23 Ara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11927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9D62F15-872B-47C5-A814-5B526237FC08}" type="datetimeFigureOut">
              <a:rPr lang="tr-TR" smtClean="0"/>
              <a:t>23 Ara 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E2FEC6-9F2F-4EE7-8937-F4B488215B4B}" type="slidenum">
              <a:rPr lang="tr-TR" smtClean="0"/>
              <a:t>‹#›</a:t>
            </a:fld>
            <a:endParaRPr lang="tr-TR"/>
          </a:p>
        </p:txBody>
      </p:sp>
    </p:spTree>
    <p:extLst>
      <p:ext uri="{BB962C8B-B14F-4D97-AF65-F5344CB8AC3E}">
        <p14:creationId xmlns:p14="http://schemas.microsoft.com/office/powerpoint/2010/main" val="328803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dergipark.org.tr/en/download/article-file/186842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SAĞLIK OKUR YAZARLIĞI</a:t>
            </a:r>
          </a:p>
        </p:txBody>
      </p:sp>
    </p:spTree>
    <p:extLst>
      <p:ext uri="{BB962C8B-B14F-4D97-AF65-F5344CB8AC3E}">
        <p14:creationId xmlns:p14="http://schemas.microsoft.com/office/powerpoint/2010/main" val="2292700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6761" y="668594"/>
            <a:ext cx="8915400" cy="4650658"/>
          </a:xfrm>
        </p:spPr>
        <p:txBody>
          <a:bodyPr>
            <a:normAutofit fontScale="92500" lnSpcReduction="10000"/>
          </a:bodyPr>
          <a:lstStyle/>
          <a:p>
            <a:endParaRPr lang="tr-TR" dirty="0"/>
          </a:p>
          <a:p>
            <a:pPr algn="just"/>
            <a:r>
              <a:rPr lang="tr-TR" sz="3200" dirty="0">
                <a:solidFill>
                  <a:srgbClr val="FF0000"/>
                </a:solidFill>
              </a:rPr>
              <a:t>Temel/Fonksiyonel Sağlık Okuryazarlığı</a:t>
            </a:r>
            <a:r>
              <a:rPr lang="tr-TR" sz="3200" dirty="0"/>
              <a:t> </a:t>
            </a:r>
          </a:p>
          <a:p>
            <a:pPr algn="just"/>
            <a:r>
              <a:rPr lang="tr-TR" sz="3200" dirty="0"/>
              <a:t>Bireyin günlük yaşamı için gerekli temel okuma yazma becerilerini gösterir.</a:t>
            </a:r>
          </a:p>
          <a:p>
            <a:pPr marL="0" indent="0" algn="just">
              <a:buNone/>
            </a:pPr>
            <a:r>
              <a:rPr lang="tr-TR" sz="3200" dirty="0"/>
              <a:t> </a:t>
            </a:r>
          </a:p>
          <a:p>
            <a:pPr algn="just"/>
            <a:r>
              <a:rPr lang="tr-TR" sz="3200" dirty="0"/>
              <a:t>Bu düzeyde sağlık okuryazarlığı, sağlık risklerinin ne olduğu ve sağlık hizmetlerinin nasıl kullanılacağı ile ilgili geleneksel sağlık eğitimi sonucunda oluşur ve genellikle bireysel yarar sağlar. </a:t>
            </a:r>
          </a:p>
          <a:p>
            <a:endParaRPr lang="tr-TR" dirty="0"/>
          </a:p>
        </p:txBody>
      </p:sp>
    </p:spTree>
    <p:extLst>
      <p:ext uri="{BB962C8B-B14F-4D97-AF65-F5344CB8AC3E}">
        <p14:creationId xmlns:p14="http://schemas.microsoft.com/office/powerpoint/2010/main" val="4023917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53676" y="1138807"/>
            <a:ext cx="10515600" cy="4351338"/>
          </a:xfrm>
        </p:spPr>
        <p:txBody>
          <a:bodyPr>
            <a:normAutofit fontScale="85000" lnSpcReduction="20000"/>
          </a:bodyPr>
          <a:lstStyle/>
          <a:p>
            <a:endParaRPr lang="tr-TR" dirty="0"/>
          </a:p>
          <a:p>
            <a:pPr algn="just"/>
            <a:r>
              <a:rPr lang="tr-TR" sz="3200" dirty="0">
                <a:solidFill>
                  <a:srgbClr val="FF0000"/>
                </a:solidFill>
              </a:rPr>
              <a:t>İletişimsel/İnteraktif Sağlık Okuryazarlığı</a:t>
            </a:r>
            <a:r>
              <a:rPr lang="tr-TR" sz="3200" dirty="0"/>
              <a:t> </a:t>
            </a:r>
          </a:p>
          <a:p>
            <a:pPr algn="just"/>
            <a:r>
              <a:rPr lang="tr-TR" sz="3200" dirty="0"/>
              <a:t>Daha ileri okuryazarlık, bilişsel ve sosyal becerilere sahip olunması anlamına gelmektedir. </a:t>
            </a:r>
          </a:p>
          <a:p>
            <a:pPr algn="just"/>
            <a:endParaRPr lang="tr-TR" sz="3200" dirty="0"/>
          </a:p>
          <a:p>
            <a:pPr algn="just"/>
            <a:r>
              <a:rPr lang="tr-TR" sz="3200" dirty="0"/>
              <a:t>Bu düzeyde kişiler sağlık aktivitelerinde yer alarak yararlanabilmekte ve değişen sağlık koşullarında sahip olduğu bilgilerini kullanabilmektedir. </a:t>
            </a:r>
          </a:p>
          <a:p>
            <a:pPr algn="just"/>
            <a:endParaRPr lang="tr-TR" sz="3200" dirty="0"/>
          </a:p>
          <a:p>
            <a:pPr algn="just"/>
            <a:r>
              <a:rPr lang="tr-TR" sz="3200" dirty="0"/>
              <a:t>Birinci ve ikinci düzeyde toplumsal yarardan çok bireysel yarar söz konusudur </a:t>
            </a:r>
          </a:p>
          <a:p>
            <a:endParaRPr lang="tr-TR" dirty="0"/>
          </a:p>
        </p:txBody>
      </p:sp>
    </p:spTree>
    <p:extLst>
      <p:ext uri="{BB962C8B-B14F-4D97-AF65-F5344CB8AC3E}">
        <p14:creationId xmlns:p14="http://schemas.microsoft.com/office/powerpoint/2010/main" val="2427510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99920" y="335280"/>
            <a:ext cx="9604692" cy="5575942"/>
          </a:xfrm>
        </p:spPr>
        <p:txBody>
          <a:bodyPr>
            <a:normAutofit fontScale="55000" lnSpcReduction="20000"/>
          </a:bodyPr>
          <a:lstStyle/>
          <a:p>
            <a:endParaRPr lang="tr-TR" sz="2800" dirty="0"/>
          </a:p>
          <a:p>
            <a:r>
              <a:rPr lang="tr-TR" sz="4100" dirty="0">
                <a:solidFill>
                  <a:srgbClr val="FF0000"/>
                </a:solidFill>
              </a:rPr>
              <a:t>Eleştirel/Kritik Sağlık Okuryazarlığı</a:t>
            </a:r>
            <a:r>
              <a:rPr lang="tr-TR" sz="4100" dirty="0"/>
              <a:t> </a:t>
            </a:r>
          </a:p>
          <a:p>
            <a:pPr algn="just"/>
            <a:r>
              <a:rPr lang="tr-TR" sz="4100" dirty="0"/>
              <a:t>İleri düzeyde bilişsel kazanımlara ve sosyal becerilere sahip olmayı ve eleştirel düşünebilme becerilerini gerektirmektedir. </a:t>
            </a:r>
          </a:p>
          <a:p>
            <a:pPr marL="0" indent="0" algn="just">
              <a:buNone/>
            </a:pPr>
            <a:endParaRPr lang="tr-TR" sz="4100" dirty="0"/>
          </a:p>
          <a:p>
            <a:pPr algn="just"/>
            <a:r>
              <a:rPr lang="tr-TR" sz="4100" dirty="0"/>
              <a:t>Bu beceriler ile kişi sağlık bilgilerini </a:t>
            </a:r>
          </a:p>
          <a:p>
            <a:pPr algn="just"/>
            <a:r>
              <a:rPr lang="tr-TR" sz="4100" dirty="0"/>
              <a:t>eleştirel olarak değerlendirebilmekte, </a:t>
            </a:r>
          </a:p>
          <a:p>
            <a:pPr algn="just"/>
            <a:r>
              <a:rPr lang="tr-TR" sz="4100" dirty="0"/>
              <a:t>bireysel ve toplumsal kapasiteyi geliştirebilmekte, </a:t>
            </a:r>
          </a:p>
          <a:p>
            <a:pPr algn="just"/>
            <a:r>
              <a:rPr lang="tr-TR" sz="4100" dirty="0"/>
              <a:t>sağlığın sosyal ve ekonomik belirleyicilerine göre davranabilmekte, </a:t>
            </a:r>
          </a:p>
          <a:p>
            <a:pPr algn="just"/>
            <a:r>
              <a:rPr lang="tr-TR" sz="4100" dirty="0"/>
              <a:t>sağlığın politik ve ekonomik boyutlarını anlayabilmekte ve bu boyutları yorumlayabilmektedir. </a:t>
            </a:r>
          </a:p>
          <a:p>
            <a:pPr algn="just"/>
            <a:r>
              <a:rPr lang="tr-TR" sz="4100" dirty="0"/>
              <a:t>Burada kişisel ve toplumsal gelişim hedeflenmektedir. Bu tip sağlık okuryazarlığı daha çok toplum yararınadır. </a:t>
            </a:r>
          </a:p>
          <a:p>
            <a:endParaRPr lang="tr-TR" dirty="0"/>
          </a:p>
        </p:txBody>
      </p:sp>
    </p:spTree>
    <p:extLst>
      <p:ext uri="{BB962C8B-B14F-4D97-AF65-F5344CB8AC3E}">
        <p14:creationId xmlns:p14="http://schemas.microsoft.com/office/powerpoint/2010/main" val="1165072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5277" y="1209368"/>
            <a:ext cx="9469335" cy="4701854"/>
          </a:xfrm>
        </p:spPr>
        <p:txBody>
          <a:bodyPr>
            <a:normAutofit/>
          </a:bodyPr>
          <a:lstStyle/>
          <a:p>
            <a:endParaRPr lang="tr-TR" dirty="0"/>
          </a:p>
          <a:p>
            <a:r>
              <a:rPr lang="tr-TR" sz="2800" b="1" dirty="0"/>
              <a:t>SAĞLIK OKURYAZARLIĞININ 4 TEMEL BİLEŞENİ </a:t>
            </a:r>
          </a:p>
          <a:p>
            <a:r>
              <a:rPr lang="tr-TR" sz="2800" dirty="0" err="1"/>
              <a:t>Zarcadoolas</a:t>
            </a:r>
            <a:r>
              <a:rPr lang="tr-TR" sz="2800" dirty="0"/>
              <a:t> ve ark. sağlık okuryazarlığını, 4 temel bileşenini aşağıdaki gibi belirlemiştir. </a:t>
            </a:r>
          </a:p>
          <a:p>
            <a:endParaRPr lang="tr-TR" sz="2800" dirty="0"/>
          </a:p>
          <a:p>
            <a:r>
              <a:rPr lang="tr-TR" sz="2800" dirty="0"/>
              <a:t>1) Temel okuryazarlık </a:t>
            </a:r>
          </a:p>
          <a:p>
            <a:r>
              <a:rPr lang="tr-TR" sz="2800" dirty="0"/>
              <a:t>2) Bilim okuryazarlığı </a:t>
            </a:r>
          </a:p>
          <a:p>
            <a:r>
              <a:rPr lang="tr-TR" sz="2800" dirty="0"/>
              <a:t>3) Sivil okuryazarlık </a:t>
            </a:r>
          </a:p>
          <a:p>
            <a:r>
              <a:rPr lang="tr-TR" sz="2800" dirty="0"/>
              <a:t>4) Kültürel okuryazarlık </a:t>
            </a:r>
          </a:p>
          <a:p>
            <a:endParaRPr lang="tr-TR" dirty="0"/>
          </a:p>
        </p:txBody>
      </p:sp>
    </p:spTree>
    <p:extLst>
      <p:ext uri="{BB962C8B-B14F-4D97-AF65-F5344CB8AC3E}">
        <p14:creationId xmlns:p14="http://schemas.microsoft.com/office/powerpoint/2010/main" val="2998694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r>
              <a:rPr lang="tr-TR" sz="2800" b="1" dirty="0">
                <a:solidFill>
                  <a:srgbClr val="FF0000"/>
                </a:solidFill>
              </a:rPr>
              <a:t>Temel Okuryazarlık </a:t>
            </a:r>
          </a:p>
          <a:p>
            <a:r>
              <a:rPr lang="tr-TR" sz="2800" dirty="0"/>
              <a:t>Okuma, yazma, konuşma ve hesaplama becerilerine yönelik stratejileri içerir. </a:t>
            </a:r>
          </a:p>
          <a:p>
            <a:endParaRPr lang="tr-TR" dirty="0"/>
          </a:p>
        </p:txBody>
      </p:sp>
    </p:spTree>
    <p:extLst>
      <p:ext uri="{BB962C8B-B14F-4D97-AF65-F5344CB8AC3E}">
        <p14:creationId xmlns:p14="http://schemas.microsoft.com/office/powerpoint/2010/main" val="2382029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r>
              <a:rPr lang="tr-TR" sz="2800" b="1" dirty="0">
                <a:solidFill>
                  <a:srgbClr val="FF0000"/>
                </a:solidFill>
              </a:rPr>
              <a:t>Bilim Okuryazarlığı </a:t>
            </a:r>
          </a:p>
          <a:p>
            <a:pPr algn="just"/>
            <a:r>
              <a:rPr lang="tr-TR" sz="2800" dirty="0"/>
              <a:t>Bilim ve teknolojiye yönelik yeterlilik düzeyine işaret eder (temel bilimsel kavramları bilme, bilimsel bilginin hızla değiştiğini ve bilimde kesinlik olmadığını bilme gibi). </a:t>
            </a:r>
          </a:p>
          <a:p>
            <a:endParaRPr lang="tr-TR" dirty="0"/>
          </a:p>
        </p:txBody>
      </p:sp>
    </p:spTree>
    <p:extLst>
      <p:ext uri="{BB962C8B-B14F-4D97-AF65-F5344CB8AC3E}">
        <p14:creationId xmlns:p14="http://schemas.microsoft.com/office/powerpoint/2010/main" val="3053761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algn="just"/>
            <a:r>
              <a:rPr lang="tr-TR" sz="2800" b="1" dirty="0">
                <a:solidFill>
                  <a:srgbClr val="FF0000"/>
                </a:solidFill>
              </a:rPr>
              <a:t>Sivil okuryazarlık</a:t>
            </a:r>
            <a:r>
              <a:rPr lang="tr-TR" sz="2800" b="1" dirty="0"/>
              <a:t> </a:t>
            </a:r>
          </a:p>
          <a:p>
            <a:pPr algn="just"/>
            <a:r>
              <a:rPr lang="tr-TR" sz="2800" dirty="0"/>
              <a:t>Vatandaşların kamusal konuların farkında olmaları ve karar verme süreçlerine katılmaları (medya okuryazarı olma, bireysel sağlık kararlarının halk sağlığını etkilediğinin farkında olma). </a:t>
            </a:r>
          </a:p>
          <a:p>
            <a:endParaRPr lang="tr-TR" dirty="0"/>
          </a:p>
        </p:txBody>
      </p:sp>
    </p:spTree>
    <p:extLst>
      <p:ext uri="{BB962C8B-B14F-4D97-AF65-F5344CB8AC3E}">
        <p14:creationId xmlns:p14="http://schemas.microsoft.com/office/powerpoint/2010/main" val="2943789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algn="just"/>
            <a:r>
              <a:rPr lang="tr-TR" sz="2800" b="1" dirty="0">
                <a:solidFill>
                  <a:srgbClr val="FF0000"/>
                </a:solidFill>
              </a:rPr>
              <a:t>Kültürel Okuryazarlık</a:t>
            </a:r>
            <a:r>
              <a:rPr lang="tr-TR" sz="2800" b="1" dirty="0"/>
              <a:t> </a:t>
            </a:r>
          </a:p>
          <a:p>
            <a:pPr algn="just"/>
            <a:r>
              <a:rPr lang="tr-TR" sz="2800" dirty="0"/>
              <a:t>Sağlık bilgisi konusunda yorumlama ve davranış sergilemek amacıyla toplumsal inançlar, gelenekler, dünya görüşü ve sosyal kimliği tanıma ve kullanma yeterliliğidir. </a:t>
            </a:r>
          </a:p>
          <a:p>
            <a:endParaRPr lang="tr-TR" dirty="0"/>
          </a:p>
        </p:txBody>
      </p:sp>
    </p:spTree>
    <p:extLst>
      <p:ext uri="{BB962C8B-B14F-4D97-AF65-F5344CB8AC3E}">
        <p14:creationId xmlns:p14="http://schemas.microsoft.com/office/powerpoint/2010/main" val="1117494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59947" y="1179871"/>
            <a:ext cx="8915400" cy="3777622"/>
          </a:xfrm>
        </p:spPr>
        <p:txBody>
          <a:bodyPr>
            <a:normAutofit fontScale="85000" lnSpcReduction="10000"/>
          </a:bodyPr>
          <a:lstStyle/>
          <a:p>
            <a:pPr algn="just"/>
            <a:r>
              <a:rPr lang="tr-TR" sz="2800" dirty="0"/>
              <a:t>Bireylerin yeterli düzeyde sağlık okuryazarlığı seviyesinin olması, kendi sağlığı ve ailelerinin sağlıkları ile ilgili bilinçli karar verebilmelerini, sağlık bakımında aktif rol oynamalarını ve sağlık hizmetlerine etkin bir şekilde ulaşabilmelerini sağlar.</a:t>
            </a:r>
          </a:p>
          <a:p>
            <a:pPr marL="0" indent="0" algn="just">
              <a:buNone/>
            </a:pPr>
            <a:endParaRPr lang="tr-TR" sz="2800" dirty="0"/>
          </a:p>
          <a:p>
            <a:pPr algn="just"/>
            <a:r>
              <a:rPr lang="tr-TR" sz="2800" dirty="0"/>
              <a:t>Sağlık okuryazarlığı, bir bireyin doğru sağlık kararları verebilmesi için temel sağlık bilgisine ve hizmetlerine ulaşması, sağlık profesyonelleri ile iletişim kurması, işleme koyması ve anlama kapasitesine sahip olması demektir</a:t>
            </a:r>
            <a:r>
              <a:rPr lang="tr-TR" dirty="0"/>
              <a:t>.</a:t>
            </a:r>
          </a:p>
        </p:txBody>
      </p:sp>
      <p:sp>
        <p:nvSpPr>
          <p:cNvPr id="2" name="Dikdörtgen 1">
            <a:extLst>
              <a:ext uri="{FF2B5EF4-FFF2-40B4-BE49-F238E27FC236}">
                <a16:creationId xmlns:a16="http://schemas.microsoft.com/office/drawing/2014/main" id="{DEDFD256-E298-4748-8020-11A882B4EC34}"/>
              </a:ext>
            </a:extLst>
          </p:cNvPr>
          <p:cNvSpPr/>
          <p:nvPr/>
        </p:nvSpPr>
        <p:spPr>
          <a:xfrm>
            <a:off x="2113280" y="193040"/>
            <a:ext cx="6786880" cy="599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t>SAĞLIK OKUR YAZARLIĞI NEDEN ÖNEMLİ?</a:t>
            </a:r>
          </a:p>
        </p:txBody>
      </p:sp>
    </p:spTree>
    <p:extLst>
      <p:ext uri="{BB962C8B-B14F-4D97-AF65-F5344CB8AC3E}">
        <p14:creationId xmlns:p14="http://schemas.microsoft.com/office/powerpoint/2010/main" val="386545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1818" y="619431"/>
            <a:ext cx="10009239" cy="5889523"/>
          </a:xfrm>
        </p:spPr>
        <p:txBody>
          <a:bodyPr>
            <a:noAutofit/>
          </a:bodyPr>
          <a:lstStyle/>
          <a:p>
            <a:pPr algn="just"/>
            <a:r>
              <a:rPr lang="tr-TR" sz="2800" b="1" dirty="0"/>
              <a:t>Sağlık okuryazarlığı, </a:t>
            </a:r>
            <a:r>
              <a:rPr lang="tr-TR" sz="2800" dirty="0"/>
              <a:t>sağlık broşürlerini okuyup anlamak, randevu almak, ulaşmak istediği sağlık birimini bulmaktan daha fazlası anlamına gelmektedir. </a:t>
            </a:r>
          </a:p>
          <a:p>
            <a:pPr marL="0" indent="0" algn="just">
              <a:buNone/>
            </a:pPr>
            <a:endParaRPr lang="tr-TR" sz="2800" dirty="0"/>
          </a:p>
          <a:p>
            <a:pPr algn="just"/>
            <a:r>
              <a:rPr lang="tr-TR" sz="2800" b="1" dirty="0">
                <a:solidFill>
                  <a:srgbClr val="FF0000"/>
                </a:solidFill>
              </a:rPr>
              <a:t>Sağlık okuryazarlığı</a:t>
            </a:r>
            <a:r>
              <a:rPr lang="tr-TR" sz="2800" b="1" dirty="0"/>
              <a:t>; </a:t>
            </a:r>
            <a:r>
              <a:rPr lang="tr-TR" sz="2800" dirty="0"/>
              <a:t>bireylerin sağlık bilgisine ulaşmasında, bu bilgiyi etkin bir şekilde kullanmasında ve bireylerin güçlendirilmesinde kritik bir öneme sahiptir. Bireylerin </a:t>
            </a:r>
            <a:r>
              <a:rPr lang="tr-TR" sz="2800" b="1" dirty="0"/>
              <a:t>sağlık hizmetlerine ulaşım</a:t>
            </a:r>
            <a:r>
              <a:rPr lang="tr-TR" sz="2800" dirty="0"/>
              <a:t>, </a:t>
            </a:r>
            <a:r>
              <a:rPr lang="tr-TR" sz="2800" b="1" dirty="0"/>
              <a:t>olası riskler ve yararları analiz etme</a:t>
            </a:r>
            <a:r>
              <a:rPr lang="tr-TR" sz="2800" dirty="0"/>
              <a:t>, </a:t>
            </a:r>
            <a:r>
              <a:rPr lang="tr-TR" sz="2800" b="1" dirty="0"/>
              <a:t>doz hesaplama</a:t>
            </a:r>
            <a:r>
              <a:rPr lang="tr-TR" sz="2800" dirty="0"/>
              <a:t>, </a:t>
            </a:r>
            <a:r>
              <a:rPr lang="tr-TR" sz="2800" b="1" dirty="0"/>
              <a:t>sağlık profesyonelleri ile iletişim</a:t>
            </a:r>
            <a:r>
              <a:rPr lang="tr-TR" sz="2800" dirty="0"/>
              <a:t>, </a:t>
            </a:r>
            <a:r>
              <a:rPr lang="tr-TR" sz="2800" b="1" dirty="0"/>
              <a:t>güvenilir ve kaliteli bilgiyi bulma</a:t>
            </a:r>
            <a:r>
              <a:rPr lang="tr-TR" sz="2800" dirty="0"/>
              <a:t>, </a:t>
            </a:r>
            <a:r>
              <a:rPr lang="tr-TR" sz="2800" b="1" dirty="0"/>
              <a:t>değerlendirme</a:t>
            </a:r>
            <a:r>
              <a:rPr lang="tr-TR" sz="2800" dirty="0"/>
              <a:t> ve </a:t>
            </a:r>
            <a:r>
              <a:rPr lang="tr-TR" sz="2800" b="1" dirty="0"/>
              <a:t>test sonuçlarını </a:t>
            </a:r>
            <a:r>
              <a:rPr lang="tr-TR" sz="2800" dirty="0"/>
              <a:t>yorumlama gibi becerilerinin olması sağlık okuryazarlığı seviyesinin yeterli olduğunu gösterir.</a:t>
            </a:r>
          </a:p>
        </p:txBody>
      </p:sp>
    </p:spTree>
    <p:extLst>
      <p:ext uri="{BB962C8B-B14F-4D97-AF65-F5344CB8AC3E}">
        <p14:creationId xmlns:p14="http://schemas.microsoft.com/office/powerpoint/2010/main" val="405354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1148" y="1140542"/>
            <a:ext cx="9813464" cy="4770680"/>
          </a:xfrm>
        </p:spPr>
        <p:txBody>
          <a:bodyPr>
            <a:normAutofit/>
          </a:bodyPr>
          <a:lstStyle/>
          <a:p>
            <a:pPr algn="just"/>
            <a:r>
              <a:rPr lang="tr-TR" sz="3200" b="1" dirty="0"/>
              <a:t>Sağlık okuryazarlığı</a:t>
            </a:r>
            <a:r>
              <a:rPr lang="tr-TR" sz="3200" dirty="0"/>
              <a:t> Türkiye’de 1990’lı yıllardan itibaren literatürlere girmeye başlayan bir terimdir. </a:t>
            </a:r>
          </a:p>
          <a:p>
            <a:pPr algn="just"/>
            <a:r>
              <a:rPr lang="tr-TR" sz="3200" dirty="0"/>
              <a:t>Sağlık okuryazarlığı bireylerin sağlık bilgisine ulaşması, bu bilgiyi anlaması ve günlük hayatında kullanabilme becerisini kapsar. Dünya çapında birçok araştırmaya konu olmuş popüler bir terim haline gelmiştir.</a:t>
            </a:r>
          </a:p>
          <a:p>
            <a:endParaRPr lang="tr-TR" sz="3200" dirty="0"/>
          </a:p>
        </p:txBody>
      </p:sp>
    </p:spTree>
    <p:extLst>
      <p:ext uri="{BB962C8B-B14F-4D97-AF65-F5344CB8AC3E}">
        <p14:creationId xmlns:p14="http://schemas.microsoft.com/office/powerpoint/2010/main" val="809393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4504" y="255638"/>
            <a:ext cx="9430004" cy="6066503"/>
          </a:xfrm>
        </p:spPr>
        <p:txBody>
          <a:bodyPr>
            <a:noAutofit/>
          </a:bodyPr>
          <a:lstStyle/>
          <a:p>
            <a:pPr algn="just"/>
            <a:endParaRPr lang="tr-TR" sz="2800" dirty="0"/>
          </a:p>
          <a:p>
            <a:pPr algn="just"/>
            <a:endParaRPr lang="tr-TR" sz="2800" dirty="0"/>
          </a:p>
          <a:p>
            <a:pPr algn="just"/>
            <a:endParaRPr lang="tr-TR" sz="2800" dirty="0"/>
          </a:p>
          <a:p>
            <a:pPr algn="just"/>
            <a:r>
              <a:rPr lang="tr-TR" sz="2800" dirty="0"/>
              <a:t>Avrupa Sağlık Okuryazarlığı Projesi’nde sekiz ülkenin yetersiz sağlık okuryazarlığı seviyesi (problemli ve yetersiz) </a:t>
            </a:r>
            <a:r>
              <a:rPr lang="tr-TR" sz="2800" b="1" dirty="0"/>
              <a:t>%29-62 </a:t>
            </a:r>
            <a:r>
              <a:rPr lang="tr-TR" sz="2800" dirty="0"/>
              <a:t>arasında bulunmuştur. Almanya’da yapılan bir çalışmaya göre, yetersiz sağlık okuryazarlığı seviyesinin 15-29 ve 30-45 yaş grubunda </a:t>
            </a:r>
            <a:r>
              <a:rPr lang="tr-TR" sz="2800" b="1" dirty="0"/>
              <a:t>%47</a:t>
            </a:r>
            <a:r>
              <a:rPr lang="tr-TR" sz="2800" dirty="0"/>
              <a:t>, 46-64 yaş grubunda </a:t>
            </a:r>
            <a:r>
              <a:rPr lang="tr-TR" sz="2800" b="1" dirty="0"/>
              <a:t>%55</a:t>
            </a:r>
            <a:r>
              <a:rPr lang="tr-TR" sz="2800" dirty="0"/>
              <a:t>, 65- 99 yaş grubunda </a:t>
            </a:r>
            <a:r>
              <a:rPr lang="tr-TR" sz="2800" b="1" dirty="0"/>
              <a:t>%66 </a:t>
            </a:r>
            <a:r>
              <a:rPr lang="tr-TR" sz="2800" dirty="0"/>
              <a:t>olduğu belirlenmiştir. </a:t>
            </a:r>
          </a:p>
        </p:txBody>
      </p:sp>
      <p:sp>
        <p:nvSpPr>
          <p:cNvPr id="2" name="Dikdörtgen 1">
            <a:extLst>
              <a:ext uri="{FF2B5EF4-FFF2-40B4-BE49-F238E27FC236}">
                <a16:creationId xmlns:a16="http://schemas.microsoft.com/office/drawing/2014/main" id="{3B796EBE-561F-49D7-AB0D-C457E5A369A3}"/>
              </a:ext>
            </a:extLst>
          </p:cNvPr>
          <p:cNvSpPr/>
          <p:nvPr/>
        </p:nvSpPr>
        <p:spPr>
          <a:xfrm>
            <a:off x="2153920" y="255638"/>
            <a:ext cx="7172960" cy="1187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t>SAĞLIK OKUR YAZARLIK ORANLARI</a:t>
            </a:r>
          </a:p>
        </p:txBody>
      </p:sp>
    </p:spTree>
    <p:extLst>
      <p:ext uri="{BB962C8B-B14F-4D97-AF65-F5344CB8AC3E}">
        <p14:creationId xmlns:p14="http://schemas.microsoft.com/office/powerpoint/2010/main" val="3526418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E29177-7AD6-40FF-99D5-553149AB6AB3}"/>
              </a:ext>
            </a:extLst>
          </p:cNvPr>
          <p:cNvSpPr>
            <a:spLocks noGrp="1"/>
          </p:cNvSpPr>
          <p:nvPr>
            <p:ph idx="1"/>
          </p:nvPr>
        </p:nvSpPr>
        <p:spPr>
          <a:xfrm>
            <a:off x="1817052" y="1920240"/>
            <a:ext cx="8915400" cy="3777622"/>
          </a:xfrm>
        </p:spPr>
        <p:txBody>
          <a:bodyPr>
            <a:normAutofit/>
          </a:bodyPr>
          <a:lstStyle/>
          <a:p>
            <a:pPr algn="just"/>
            <a:r>
              <a:rPr lang="tr-TR" sz="2800" dirty="0"/>
              <a:t>Türkiye Sağlık Okuryazarlığı Ölçeği-32’ye (TSOY) ölçeğine göre, yaş gruplarına göre sağlık okuryazarlığı düzeyi incelendiğinde, 35-44 yaş grubunda </a:t>
            </a:r>
            <a:r>
              <a:rPr lang="tr-TR" sz="2800" b="1" dirty="0"/>
              <a:t>%66</a:t>
            </a:r>
            <a:r>
              <a:rPr lang="tr-TR" sz="2800" dirty="0"/>
              <a:t>’sının; 45-54 yaş grubunda </a:t>
            </a:r>
            <a:r>
              <a:rPr lang="tr-TR" sz="2800" b="1" dirty="0"/>
              <a:t>%67</a:t>
            </a:r>
            <a:r>
              <a:rPr lang="tr-TR" sz="2800" dirty="0"/>
              <a:t>’sinin; 55-64 yaş grubunda </a:t>
            </a:r>
            <a:r>
              <a:rPr lang="tr-TR" sz="2800" b="1" dirty="0"/>
              <a:t>%78</a:t>
            </a:r>
            <a:r>
              <a:rPr lang="tr-TR" sz="2800" dirty="0"/>
              <a:t>’inin; 65-83 yaş grubunda ise </a:t>
            </a:r>
            <a:r>
              <a:rPr lang="tr-TR" sz="2800" b="1" dirty="0"/>
              <a:t>%80</a:t>
            </a:r>
            <a:r>
              <a:rPr lang="tr-TR" sz="2800" dirty="0"/>
              <a:t>’inin yeterli düzeyde olmayan bir sağlık okuryazarlığı seviyesine sahip olduğu görülmektedir.</a:t>
            </a:r>
          </a:p>
        </p:txBody>
      </p:sp>
      <p:sp>
        <p:nvSpPr>
          <p:cNvPr id="6" name="Dikdörtgen 5">
            <a:extLst>
              <a:ext uri="{FF2B5EF4-FFF2-40B4-BE49-F238E27FC236}">
                <a16:creationId xmlns:a16="http://schemas.microsoft.com/office/drawing/2014/main" id="{B64796DA-695E-409F-A351-B4B7D75CEED2}"/>
              </a:ext>
            </a:extLst>
          </p:cNvPr>
          <p:cNvSpPr/>
          <p:nvPr/>
        </p:nvSpPr>
        <p:spPr>
          <a:xfrm>
            <a:off x="2651760" y="589280"/>
            <a:ext cx="5405120" cy="955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t>TÜRKİYE</a:t>
            </a:r>
          </a:p>
        </p:txBody>
      </p:sp>
    </p:spTree>
    <p:extLst>
      <p:ext uri="{BB962C8B-B14F-4D97-AF65-F5344CB8AC3E}">
        <p14:creationId xmlns:p14="http://schemas.microsoft.com/office/powerpoint/2010/main" val="2464819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53497" y="560439"/>
            <a:ext cx="9951115" cy="5624051"/>
          </a:xfrm>
        </p:spPr>
        <p:txBody>
          <a:bodyPr>
            <a:noAutofit/>
          </a:bodyPr>
          <a:lstStyle/>
          <a:p>
            <a:pPr algn="just"/>
            <a:r>
              <a:rPr lang="tr-TR" sz="2800" dirty="0"/>
              <a:t>Sağlık okuryazarlığı, uluslararası kabul görmüş sağlık ve gelişme hedeflerinin yanı sıra </a:t>
            </a:r>
            <a:r>
              <a:rPr lang="tr-TR" sz="2800" b="1" dirty="0" err="1"/>
              <a:t>pandemik</a:t>
            </a:r>
            <a:r>
              <a:rPr lang="tr-TR" sz="2800" b="1" dirty="0"/>
              <a:t> grip, iklim değişikliği ve bulaşıcı olmayan hastalıklar </a:t>
            </a:r>
            <a:r>
              <a:rPr lang="tr-TR" sz="2800" dirty="0"/>
              <a:t>gibi ortaya çıkan problemlerde hayati bir öneme sahiptir. </a:t>
            </a:r>
          </a:p>
          <a:p>
            <a:pPr algn="just"/>
            <a:r>
              <a:rPr lang="tr-TR" sz="2800" dirty="0"/>
              <a:t>Sağlık okuryazarlığının iyileştirilmesi ile hem bireysel hem de toplumsal dayanıklılığın artması, </a:t>
            </a:r>
            <a:r>
              <a:rPr lang="tr-TR" sz="2800" b="1" dirty="0"/>
              <a:t>sağlıkta eşitsizliklerle</a:t>
            </a:r>
            <a:r>
              <a:rPr lang="tr-TR" sz="2800" dirty="0"/>
              <a:t> mücadeleye yardımcı olmak ve sağlık ile esenliği iyileştirmek mümkündür. </a:t>
            </a:r>
          </a:p>
          <a:p>
            <a:pPr algn="just"/>
            <a:r>
              <a:rPr lang="tr-TR" sz="2800" b="1" dirty="0"/>
              <a:t>Ulusal eylem planına göre</a:t>
            </a:r>
            <a:r>
              <a:rPr lang="tr-TR" sz="2800" dirty="0"/>
              <a:t>, sağlık okuryazarlığını geliştirmek için örgütler, profesyoneller, politika yapıcılar, toplumlar, bireyler ve ailelerin çok sektörlü bir çaba içinde çalışması gerekmektedir.</a:t>
            </a:r>
          </a:p>
        </p:txBody>
      </p:sp>
    </p:spTree>
    <p:extLst>
      <p:ext uri="{BB962C8B-B14F-4D97-AF65-F5344CB8AC3E}">
        <p14:creationId xmlns:p14="http://schemas.microsoft.com/office/powerpoint/2010/main" val="414716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0946" y="423746"/>
            <a:ext cx="10472854" cy="5753217"/>
          </a:xfrm>
        </p:spPr>
        <p:txBody>
          <a:bodyPr/>
          <a:lstStyle/>
          <a:p>
            <a:pPr algn="just"/>
            <a:r>
              <a:rPr lang="tr-TR" sz="3200" b="1" dirty="0">
                <a:solidFill>
                  <a:srgbClr val="FF0000"/>
                </a:solidFill>
              </a:rPr>
              <a:t>Eczacılıkta Sağlık Okur yazarlığı</a:t>
            </a:r>
          </a:p>
          <a:p>
            <a:pPr marL="0" indent="0" algn="just">
              <a:buNone/>
            </a:pPr>
            <a:endParaRPr lang="tr-TR" sz="3200" b="1" dirty="0">
              <a:solidFill>
                <a:srgbClr val="FF0000"/>
              </a:solidFill>
            </a:endParaRPr>
          </a:p>
          <a:p>
            <a:pPr algn="just"/>
            <a:r>
              <a:rPr lang="tr-TR" sz="2800" dirty="0"/>
              <a:t>Eczanelerin çoğu, nüfus sayımı bilgilerine göre ortalama eğitim düzeyi 12. sınıftan daha az olan bir hasta popülasyonu ile şehir içi veya büyük bir hastanenin yakınında bulunanlar da dahil olmak üzere, karşılaşmaktadır.</a:t>
            </a:r>
          </a:p>
          <a:p>
            <a:pPr marL="0" indent="0" algn="just">
              <a:buNone/>
            </a:pPr>
            <a:endParaRPr lang="tr-TR" sz="2800" dirty="0"/>
          </a:p>
          <a:p>
            <a:pPr algn="just"/>
            <a:r>
              <a:rPr lang="tr-TR" sz="2800" dirty="0"/>
              <a:t>Hastalar, ilaçlarını güvenli ve etkili bir şekilde kullanmak için gerekli bilgileri sağlamak için eczacılarına güvenirler.</a:t>
            </a:r>
          </a:p>
          <a:p>
            <a:endParaRPr lang="tr-TR" dirty="0"/>
          </a:p>
        </p:txBody>
      </p:sp>
    </p:spTree>
    <p:extLst>
      <p:ext uri="{BB962C8B-B14F-4D97-AF65-F5344CB8AC3E}">
        <p14:creationId xmlns:p14="http://schemas.microsoft.com/office/powerpoint/2010/main" val="2562917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6412" y="1161845"/>
            <a:ext cx="8915400" cy="5388078"/>
          </a:xfrm>
        </p:spPr>
        <p:txBody>
          <a:bodyPr>
            <a:noAutofit/>
          </a:bodyPr>
          <a:lstStyle/>
          <a:p>
            <a:pPr algn="just"/>
            <a:r>
              <a:rPr lang="tr-TR" sz="2800" dirty="0"/>
              <a:t>Sağlık okuryazarlığı ile ilgili mevcut araştırmalar, bunun sağlık hizmetlerinde yeterince tanınmayan bir sorun olduğunu ve sağlık okuryazarlığı düzeyi daha düşük olan kişilerin, ilaçları kullanmanın uygun yolunu anlama becerilerinden ve bilgisinden yoksun olduğunu, dolayısıyla ilaçların güvenli ve etkili kullanımını tehlikeye attığını göstermektedir.</a:t>
            </a:r>
          </a:p>
          <a:p>
            <a:pPr algn="just"/>
            <a:endParaRPr lang="tr-TR" sz="2800" dirty="0"/>
          </a:p>
          <a:p>
            <a:pPr algn="just"/>
            <a:r>
              <a:rPr lang="tr-TR" sz="1600" dirty="0"/>
              <a:t>https://onlinelibrary.wiley.com/doi/full/10.1111/j.1369-7625.2010.00649.x</a:t>
            </a:r>
          </a:p>
        </p:txBody>
      </p:sp>
    </p:spTree>
    <p:extLst>
      <p:ext uri="{BB962C8B-B14F-4D97-AF65-F5344CB8AC3E}">
        <p14:creationId xmlns:p14="http://schemas.microsoft.com/office/powerpoint/2010/main" val="1104848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50115" y="1622323"/>
            <a:ext cx="8915400" cy="3777622"/>
          </a:xfrm>
        </p:spPr>
        <p:txBody>
          <a:bodyPr/>
          <a:lstStyle/>
          <a:p>
            <a:endParaRPr lang="tr-TR" dirty="0"/>
          </a:p>
          <a:p>
            <a:pPr algn="just"/>
            <a:r>
              <a:rPr lang="tr-TR" sz="2800" dirty="0"/>
              <a:t>Yetersiz sağlık okuryazarlığı becerilerine sahip bireyler, tümü hem bireysel hem de topluluk düzeyinde sağlık sonuçlarını ve yaşam kalitesini baltalama potansiyeline sahip çok çeşitli iletişim güçlüklerine sahiptir.</a:t>
            </a:r>
          </a:p>
          <a:p>
            <a:endParaRPr lang="tr-TR" dirty="0"/>
          </a:p>
          <a:p>
            <a:r>
              <a:rPr lang="tr-TR" dirty="0"/>
              <a:t>https://www.ncbi.nlm.nih.gov/pmc/articles/PMC3818737/</a:t>
            </a:r>
          </a:p>
        </p:txBody>
      </p:sp>
    </p:spTree>
    <p:extLst>
      <p:ext uri="{BB962C8B-B14F-4D97-AF65-F5344CB8AC3E}">
        <p14:creationId xmlns:p14="http://schemas.microsoft.com/office/powerpoint/2010/main" val="1570702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4774" y="235974"/>
            <a:ext cx="9007219" cy="6312310"/>
          </a:xfrm>
        </p:spPr>
        <p:txBody>
          <a:bodyPr>
            <a:normAutofit fontScale="77500" lnSpcReduction="20000"/>
          </a:bodyPr>
          <a:lstStyle/>
          <a:p>
            <a:pPr algn="just"/>
            <a:r>
              <a:rPr lang="tr-TR" sz="3600" dirty="0"/>
              <a:t>Evsiz kadınlar üzerinde yapılan bir araştırma, sağlık okuryazarlığı düzeyinden bağımsız olarak, %75'inin hem yazılı hem de sözlü ilaç bilgisi almayı tercih ettiğini ve yaklaşık %80'inin sözlü ilaç bilgisi için sırasıyla doktorları ve eczacıları birinci ve ikinci seçenek olarak listelediğini buldu.</a:t>
            </a:r>
          </a:p>
          <a:p>
            <a:pPr algn="just"/>
            <a:r>
              <a:rPr lang="tr-TR" sz="3600" dirty="0"/>
              <a:t>Eczanede basılmış broşürler en çok istenen yazılı kaynaklardı. Ne yazık ki, bu formatlardaki ilaç bilgileri genellikle eksiktir, standartlaştırılmamıştır ve sağlık okuryazarlığı düşük hastalar için yazılmamaktadır.</a:t>
            </a:r>
          </a:p>
          <a:p>
            <a:pPr algn="just"/>
            <a:r>
              <a:rPr lang="tr-TR" sz="3600" dirty="0"/>
              <a:t>Avustralya İstatistik Bürosu'na göre, 15-74 yaşları arasındaki Avustralyalıların yaklaşık %59'u sağlık okuryazarlığı konusunda yetersizdir.</a:t>
            </a:r>
          </a:p>
          <a:p>
            <a:r>
              <a:rPr lang="tr-TR" dirty="0"/>
              <a:t>https://onlinelibrary.wiley.com/doi/full/10.1111/j.1369-7625.2010.00649.x</a:t>
            </a:r>
          </a:p>
        </p:txBody>
      </p:sp>
    </p:spTree>
    <p:extLst>
      <p:ext uri="{BB962C8B-B14F-4D97-AF65-F5344CB8AC3E}">
        <p14:creationId xmlns:p14="http://schemas.microsoft.com/office/powerpoint/2010/main" val="1904558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6955" y="167148"/>
            <a:ext cx="9380844" cy="6361471"/>
          </a:xfrm>
        </p:spPr>
        <p:txBody>
          <a:bodyPr>
            <a:noAutofit/>
          </a:bodyPr>
          <a:lstStyle/>
          <a:p>
            <a:pPr algn="just"/>
            <a:r>
              <a:rPr lang="tr-TR" sz="2800" dirty="0"/>
              <a:t>Eczacılar, sözlü yönergelere ek olarak daha yoğun sözlü danışmanlık sağlayarak, okuryazarlığı çok düşük olan hastalarda yazılı materyallerin etkinliğini artırabilir. Bu nedenle, okuryazarlığı düşük hastaları belirleyebilmek ve onlarla uygun şekilde çalışmak için gerekli becerilere sahip olmak son derece önemlidir. </a:t>
            </a:r>
          </a:p>
          <a:p>
            <a:pPr algn="just"/>
            <a:r>
              <a:rPr lang="tr-TR" sz="2800" dirty="0"/>
              <a:t>Bir hasta, sağlık okuryazarlığı olmaması nedeniyle ek yardıma ihtiyaç duyabilecek biri olarak tanımlandığında, eczacılar o hastayı eğitmek için uygun araçların farkında olmalıdır. Bu, en iyi sonuçları elde etmek için hem sözlü hem de yazılı uygun eğitim yardımları ile danışmanlık vermelidir.</a:t>
            </a:r>
          </a:p>
        </p:txBody>
      </p:sp>
    </p:spTree>
    <p:extLst>
      <p:ext uri="{BB962C8B-B14F-4D97-AF65-F5344CB8AC3E}">
        <p14:creationId xmlns:p14="http://schemas.microsoft.com/office/powerpoint/2010/main" val="347056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6955" y="550606"/>
            <a:ext cx="9567657" cy="5360616"/>
          </a:xfrm>
        </p:spPr>
        <p:txBody>
          <a:bodyPr>
            <a:noAutofit/>
          </a:bodyPr>
          <a:lstStyle/>
          <a:p>
            <a:pPr algn="just"/>
            <a:r>
              <a:rPr lang="tr-TR" sz="2800" b="1" dirty="0">
                <a:solidFill>
                  <a:srgbClr val="FF0000"/>
                </a:solidFill>
              </a:rPr>
              <a:t>Uygun eğitim yardımları</a:t>
            </a:r>
          </a:p>
          <a:p>
            <a:pPr algn="just"/>
            <a:r>
              <a:rPr lang="tr-TR" sz="2800" dirty="0"/>
              <a:t>Hasta notları, hastaların bilgileri günlük yaşamlarında kullanabilmeleri için yazılmalıdır. Bu nedenle, en faydalı broşürler, hastalığın </a:t>
            </a:r>
            <a:r>
              <a:rPr lang="tr-TR" sz="2800" dirty="0" err="1"/>
              <a:t>patofizyolojisinden</a:t>
            </a:r>
            <a:r>
              <a:rPr lang="tr-TR" sz="2800" dirty="0"/>
              <a:t> çok, hastaların hastalıkla ilgili </a:t>
            </a:r>
            <a:r>
              <a:rPr lang="tr-TR" sz="2800" b="1" dirty="0"/>
              <a:t>deneyimlerine</a:t>
            </a:r>
            <a:r>
              <a:rPr lang="tr-TR" sz="2800" dirty="0"/>
              <a:t> odaklanır; </a:t>
            </a:r>
          </a:p>
          <a:p>
            <a:pPr algn="just"/>
            <a:r>
              <a:rPr lang="tr-TR" sz="2800" b="1" dirty="0"/>
              <a:t>Vurgu</a:t>
            </a:r>
            <a:r>
              <a:rPr lang="tr-TR" sz="2800" dirty="0"/>
              <a:t>, tıbbi bilgilerden ziyade istenen davranış üzerinde olmalıdır. Örneğin, tip 1 diyabetli bir hasta için verilen bir broşür, insülinin etki mekanizmasından ziyade kan şekerinin nasıl izleneceğine ve insülin enjeksiyonunun nasıl yapılacağına odaklanmalıdır. </a:t>
            </a:r>
          </a:p>
        </p:txBody>
      </p:sp>
    </p:spTree>
    <p:extLst>
      <p:ext uri="{BB962C8B-B14F-4D97-AF65-F5344CB8AC3E}">
        <p14:creationId xmlns:p14="http://schemas.microsoft.com/office/powerpoint/2010/main" val="2031165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345688"/>
            <a:ext cx="10573215" cy="5831275"/>
          </a:xfrm>
        </p:spPr>
        <p:txBody>
          <a:bodyPr>
            <a:normAutofit fontScale="92500" lnSpcReduction="20000"/>
          </a:bodyPr>
          <a:lstStyle/>
          <a:p>
            <a:r>
              <a:rPr lang="tr-TR" sz="3200" b="1" dirty="0"/>
              <a:t>En kullanışlı eğitim araçları hem resimleri hem de metni birleştirir. </a:t>
            </a:r>
          </a:p>
          <a:p>
            <a:endParaRPr lang="tr-TR" sz="3200" dirty="0"/>
          </a:p>
          <a:p>
            <a:r>
              <a:rPr lang="tr-TR" sz="2800" dirty="0"/>
              <a:t>Resimler, okuryazarlığı düşük hastaların sağlık rejimlerini anlamalarına yardımcı olmak için gerekli olabilir; ancak, resimlerin anlaşılması kolay olmalıdır. </a:t>
            </a:r>
          </a:p>
          <a:p>
            <a:r>
              <a:rPr lang="tr-TR" sz="2800" b="1" dirty="0"/>
              <a:t>Resimler aşağıdaki kriterlere göre tasarlanmalıdır:</a:t>
            </a:r>
            <a:r>
              <a:rPr lang="tr-TR" sz="2800" dirty="0"/>
              <a:t> </a:t>
            </a:r>
          </a:p>
          <a:p>
            <a:r>
              <a:rPr lang="tr-TR" sz="2800" dirty="0"/>
              <a:t>gerçekçi renkler uygulayın,</a:t>
            </a:r>
          </a:p>
          <a:p>
            <a:r>
              <a:rPr lang="tr-TR" sz="2800" dirty="0"/>
              <a:t>görüntüleri ölçeklendirerek çizin, </a:t>
            </a:r>
          </a:p>
          <a:p>
            <a:r>
              <a:rPr lang="tr-TR" sz="2800" dirty="0"/>
              <a:t>uygun büyütmeyi kullanın ve düzenli bir arka plan sağlayın. </a:t>
            </a:r>
          </a:p>
          <a:p>
            <a:pPr algn="just"/>
            <a:r>
              <a:rPr lang="tr-TR" sz="2800" dirty="0"/>
              <a:t>Soyut resimlerin, hareketi iletenlerin ve birden fazla adımı gösterenlerin anlaşılması daha zor olabilir, bu nedenle yanlış yorumlamayı önlemek için bu ve tüm resimlere yazılı veya sözlü talimatlar eşlik etmelidir.</a:t>
            </a:r>
          </a:p>
          <a:p>
            <a:endParaRPr lang="tr-TR" dirty="0"/>
          </a:p>
        </p:txBody>
      </p:sp>
    </p:spTree>
    <p:extLst>
      <p:ext uri="{BB962C8B-B14F-4D97-AF65-F5344CB8AC3E}">
        <p14:creationId xmlns:p14="http://schemas.microsoft.com/office/powerpoint/2010/main" val="221780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endParaRPr lang="tr-TR" sz="3200" dirty="0"/>
          </a:p>
          <a:p>
            <a:r>
              <a:rPr lang="tr-TR" sz="3200" dirty="0"/>
              <a:t>OKUMA YAZMA İLE </a:t>
            </a:r>
          </a:p>
          <a:p>
            <a:r>
              <a:rPr lang="tr-TR" sz="3200" dirty="0"/>
              <a:t>OKURYAZARLIK ARASINDAKİ FARK NEDİR? </a:t>
            </a:r>
          </a:p>
          <a:p>
            <a:endParaRPr lang="tr-TR" sz="3200" dirty="0"/>
          </a:p>
        </p:txBody>
      </p:sp>
    </p:spTree>
    <p:extLst>
      <p:ext uri="{BB962C8B-B14F-4D97-AF65-F5344CB8AC3E}">
        <p14:creationId xmlns:p14="http://schemas.microsoft.com/office/powerpoint/2010/main" val="1621222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66452" y="521108"/>
            <a:ext cx="9312018" cy="5683045"/>
          </a:xfrm>
        </p:spPr>
        <p:txBody>
          <a:bodyPr>
            <a:normAutofit/>
          </a:bodyPr>
          <a:lstStyle/>
          <a:p>
            <a:pPr algn="just"/>
            <a:r>
              <a:rPr lang="tr-TR" sz="2400" dirty="0"/>
              <a:t>Resimlerin (</a:t>
            </a:r>
            <a:r>
              <a:rPr lang="tr-TR" sz="2400" dirty="0" err="1"/>
              <a:t>Pigtogram</a:t>
            </a:r>
            <a:r>
              <a:rPr lang="tr-TR" sz="2400" dirty="0"/>
              <a:t>) açıklayıcı metinlerle birleştirilmesinin hastaların ilaç etiketlerini ve hasta bilgi sayfalarını anlamalarını salt metin versiyonlarına kıyasla önemli ölçüde geliştirdiğini bulunmuştur; </a:t>
            </a:r>
          </a:p>
          <a:p>
            <a:pPr marL="0" indent="0" algn="just">
              <a:buNone/>
            </a:pPr>
            <a:endParaRPr lang="tr-TR" sz="2400" dirty="0"/>
          </a:p>
          <a:p>
            <a:pPr algn="just"/>
            <a:r>
              <a:rPr lang="tr-TR" sz="2400" dirty="0" err="1"/>
              <a:t>Piktogramların</a:t>
            </a:r>
            <a:r>
              <a:rPr lang="tr-TR" sz="2400" dirty="0"/>
              <a:t>, dozların zamanlaması ve özel talimatlar (örneğin, aç karnına alın, antibiyotik rejimini tamamlayın) dahil olmak üzere karmaşık bilgilerin iletilmesinde özellikle etkili olduğu bildirilmiştir. 2004 Ulusal Kalite Forumu raporu “Reçeteli İlaçların Kullanımının İyileştirilmesi: Bir Ulusal Eylem Planı”, sağlayıcıların yazılı eğitim materyallerini basitleştirmelerini ve ilaç etiketleri ve reçete eklerinde standartlaştırılmış semboller ve resimler kullanmalarını tavsiye etmektedir.</a:t>
            </a:r>
          </a:p>
          <a:p>
            <a:pPr algn="just"/>
            <a:endParaRPr lang="tr-TR" dirty="0"/>
          </a:p>
        </p:txBody>
      </p:sp>
    </p:spTree>
    <p:extLst>
      <p:ext uri="{BB962C8B-B14F-4D97-AF65-F5344CB8AC3E}">
        <p14:creationId xmlns:p14="http://schemas.microsoft.com/office/powerpoint/2010/main" val="1968524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6683" y="444370"/>
            <a:ext cx="10695878" cy="6153076"/>
          </a:xfrm>
        </p:spPr>
        <p:txBody>
          <a:bodyPr>
            <a:noAutofit/>
          </a:bodyPr>
          <a:lstStyle/>
          <a:p>
            <a:r>
              <a:rPr lang="tr-TR" sz="2800" dirty="0"/>
              <a:t>Hastalar sağlık bakımlarında aktif rol almaya teşvik edilmelidir. </a:t>
            </a:r>
          </a:p>
          <a:p>
            <a:pPr algn="just"/>
            <a:r>
              <a:rPr lang="tr-TR" sz="2800" dirty="0"/>
              <a:t>Bununla birlikte, birçok hasta hizmet sağlayıcılarına hangi soruları soracağından emin değildir ve karmaşık iletişim sorunları yaşar. </a:t>
            </a:r>
            <a:r>
              <a:rPr lang="tr-TR" sz="2800" dirty="0" err="1"/>
              <a:t>Partnership</a:t>
            </a:r>
            <a:r>
              <a:rPr lang="tr-TR" sz="2800" dirty="0"/>
              <a:t> </a:t>
            </a:r>
            <a:r>
              <a:rPr lang="tr-TR" sz="2800" dirty="0" err="1"/>
              <a:t>for</a:t>
            </a:r>
            <a:r>
              <a:rPr lang="tr-TR" sz="2800" dirty="0"/>
              <a:t> </a:t>
            </a:r>
            <a:r>
              <a:rPr lang="tr-TR" sz="2800" dirty="0" err="1"/>
              <a:t>Clear</a:t>
            </a:r>
            <a:r>
              <a:rPr lang="tr-TR" sz="2800" dirty="0"/>
              <a:t> </a:t>
            </a:r>
            <a:r>
              <a:rPr lang="tr-TR" sz="2800" dirty="0" err="1"/>
              <a:t>Health</a:t>
            </a:r>
            <a:r>
              <a:rPr lang="tr-TR" sz="2800" dirty="0"/>
              <a:t> </a:t>
            </a:r>
            <a:r>
              <a:rPr lang="tr-TR" sz="2800" dirty="0" err="1"/>
              <a:t>Communication'ın</a:t>
            </a:r>
            <a:r>
              <a:rPr lang="tr-TR" sz="2800" dirty="0"/>
              <a:t> (PCHC) </a:t>
            </a:r>
            <a:r>
              <a:rPr lang="tr-TR" sz="2800" b="1" dirty="0"/>
              <a:t>Bana 3 Soru sor programı</a:t>
            </a:r>
            <a:r>
              <a:rPr lang="tr-TR" sz="2800" dirty="0"/>
              <a:t>, hizmet sunucularının hastalarını herhangi bir sağlık hizmeti sağlayıcısına sormaları için üç temel soru konusunda bilgilendirmeye teşvik eder. Bunlar; </a:t>
            </a:r>
          </a:p>
          <a:p>
            <a:r>
              <a:rPr lang="tr-TR" sz="2800" dirty="0"/>
              <a:t>(1) Benim asıl sorunum nedir? </a:t>
            </a:r>
          </a:p>
          <a:p>
            <a:r>
              <a:rPr lang="tr-TR" sz="2800" dirty="0"/>
              <a:t>(2) Ne yapmam gerekiyor? ve </a:t>
            </a:r>
          </a:p>
          <a:p>
            <a:r>
              <a:rPr lang="tr-TR" sz="2800" dirty="0"/>
              <a:t>(3) Bunu yapmak benim için neden önemli? </a:t>
            </a:r>
          </a:p>
        </p:txBody>
      </p:sp>
    </p:spTree>
    <p:extLst>
      <p:ext uri="{BB962C8B-B14F-4D97-AF65-F5344CB8AC3E}">
        <p14:creationId xmlns:p14="http://schemas.microsoft.com/office/powerpoint/2010/main" val="3004074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06251" y="902050"/>
            <a:ext cx="10617820" cy="5117597"/>
          </a:xfrm>
        </p:spPr>
        <p:txBody>
          <a:bodyPr>
            <a:normAutofit/>
          </a:bodyPr>
          <a:lstStyle/>
          <a:p>
            <a:pPr algn="just"/>
            <a:r>
              <a:rPr lang="tr-TR" sz="2800" b="1" dirty="0"/>
              <a:t>Eczacılar</a:t>
            </a:r>
            <a:r>
              <a:rPr lang="tr-TR" sz="2800" dirty="0"/>
              <a:t>, tüm hastaların ilaçlarını en iyi şekilde kullanabilmelerini sağlamakla yükümlüdür. </a:t>
            </a:r>
          </a:p>
          <a:p>
            <a:pPr algn="just"/>
            <a:r>
              <a:rPr lang="tr-TR" sz="2800" dirty="0"/>
              <a:t>Hasta davranışlarından alınan resmi değerlendirmeler ve ipuçları, eczacıların </a:t>
            </a:r>
            <a:r>
              <a:rPr lang="tr-TR" sz="2800" b="1" dirty="0"/>
              <a:t>düşük sağlık okuryazarlığı becerilerine sahip hastaları belirlemeye </a:t>
            </a:r>
            <a:r>
              <a:rPr lang="tr-TR" sz="2800" dirty="0"/>
              <a:t>ve hasta bakımını optimize etmeye yardımcı olmak için kullanabileceği araçlardır. </a:t>
            </a:r>
          </a:p>
          <a:p>
            <a:pPr algn="just"/>
            <a:r>
              <a:rPr lang="tr-TR" sz="2800" dirty="0"/>
              <a:t>Sadece hayati sağlık bilgilerini içeren </a:t>
            </a:r>
            <a:r>
              <a:rPr lang="tr-TR" sz="2800" b="1" dirty="0"/>
              <a:t>uygun sınıf düzeyinde yazılmış eğitim araçlarını </a:t>
            </a:r>
            <a:r>
              <a:rPr lang="tr-TR" sz="2800" dirty="0"/>
              <a:t>kullanmak ve soru sorma fırsatıyla hastanın anladığını doğrulayan etkili sözlü ve yazılı iletişim kullanmak, tüm hastalarda sağlık sonuçlarını iyileştirmeye yönelik stratejilerdir.</a:t>
            </a:r>
          </a:p>
        </p:txBody>
      </p:sp>
    </p:spTree>
    <p:extLst>
      <p:ext uri="{BB962C8B-B14F-4D97-AF65-F5344CB8AC3E}">
        <p14:creationId xmlns:p14="http://schemas.microsoft.com/office/powerpoint/2010/main" val="18591316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379140"/>
            <a:ext cx="10628971" cy="6295979"/>
          </a:xfrm>
        </p:spPr>
        <p:txBody>
          <a:bodyPr>
            <a:normAutofit fontScale="62500" lnSpcReduction="20000"/>
          </a:bodyPr>
          <a:lstStyle/>
          <a:p>
            <a:r>
              <a:rPr lang="tr-TR" sz="6700" b="1" dirty="0">
                <a:solidFill>
                  <a:srgbClr val="FF0000"/>
                </a:solidFill>
              </a:rPr>
              <a:t>Sınırlı/Sorunlu sağlık okuryazarlığını gösteren hasta davranışları;</a:t>
            </a:r>
          </a:p>
          <a:p>
            <a:endParaRPr lang="tr-TR" sz="3200" dirty="0">
              <a:solidFill>
                <a:srgbClr val="FF0000"/>
              </a:solidFill>
            </a:endParaRPr>
          </a:p>
          <a:p>
            <a:r>
              <a:rPr lang="tr-TR" sz="3800" dirty="0"/>
              <a:t>Özellikle şişelerde işaretler veya semboller varsa, onları belirtir. Eski reçeteli şişelerin iade edilmesini isteyin</a:t>
            </a:r>
          </a:p>
          <a:p>
            <a:r>
              <a:rPr lang="tr-TR" sz="3800" dirty="0"/>
              <a:t>İlaçları isim yerine renk ve şekle göre ifade eder,</a:t>
            </a:r>
          </a:p>
          <a:p>
            <a:r>
              <a:rPr lang="tr-TR" sz="3800" dirty="0"/>
              <a:t>Reçete etiketini okumak yerine ilacı tanımlamak için ilaç şişesini açar,</a:t>
            </a:r>
          </a:p>
          <a:p>
            <a:r>
              <a:rPr lang="tr-TR" sz="3800" dirty="0"/>
              <a:t>Bir şey okuması istendiğinde mazeret sunar (örneğin, gözlüğü unutur, daha sonra okur, bir aile üyesine gösterir),</a:t>
            </a:r>
          </a:p>
          <a:p>
            <a:r>
              <a:rPr lang="tr-TR" sz="3800" dirty="0"/>
              <a:t>İlaçlarını nasıl alacağını tarif edemez,</a:t>
            </a:r>
          </a:p>
          <a:p>
            <a:r>
              <a:rPr lang="tr-TR" sz="3800" dirty="0"/>
              <a:t>Her ilacın amacını bilmiyor, İlacını yanlış alır (örneğin, erken veya geç alma, rejime uyumsuzluk),</a:t>
            </a:r>
          </a:p>
          <a:p>
            <a:r>
              <a:rPr lang="tr-TR" sz="3800" dirty="0"/>
              <a:t>Yanında kendisi için okuyabilecek birini getirir,</a:t>
            </a:r>
          </a:p>
        </p:txBody>
      </p:sp>
    </p:spTree>
    <p:extLst>
      <p:ext uri="{BB962C8B-B14F-4D97-AF65-F5344CB8AC3E}">
        <p14:creationId xmlns:p14="http://schemas.microsoft.com/office/powerpoint/2010/main" val="1759166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7794" y="1493723"/>
            <a:ext cx="9958766" cy="4828419"/>
          </a:xfrm>
        </p:spPr>
        <p:txBody>
          <a:bodyPr>
            <a:normAutofit fontScale="92500"/>
          </a:bodyPr>
          <a:lstStyle/>
          <a:p>
            <a:r>
              <a:rPr lang="tr-TR" sz="2800" dirty="0"/>
              <a:t>Randevuları sık sık kaçırır, </a:t>
            </a:r>
          </a:p>
          <a:p>
            <a:r>
              <a:rPr lang="tr-TR" sz="2800" dirty="0"/>
              <a:t>Önerilen yaşam tarzı değişikliklerine (örneğin, diyet, egzersiz, uyku hijyeni) zayıf bir şekilde bağlıdır,</a:t>
            </a:r>
          </a:p>
          <a:p>
            <a:r>
              <a:rPr lang="tr-TR" sz="2800" dirty="0"/>
              <a:t>Karar vermeyi erteler (örneğin, “Talimatları eve götürebilir miyim?” veya “Eve geldiğimde bunu okuyacağım”)</a:t>
            </a:r>
          </a:p>
          <a:p>
            <a:r>
              <a:rPr lang="tr-TR" sz="2800" dirty="0"/>
              <a:t>Başkalarını izler veya davranışları taklit eder,</a:t>
            </a:r>
          </a:p>
          <a:p>
            <a:r>
              <a:rPr lang="tr-TR" sz="2800" dirty="0"/>
              <a:t>Sunulan materyalleri okuyormuş gibi yapar,</a:t>
            </a:r>
          </a:p>
          <a:p>
            <a:r>
              <a:rPr lang="tr-TR" sz="2800" dirty="0"/>
              <a:t>Eczanede veya sağlık kuruluşundayken form doldurmaz, </a:t>
            </a:r>
          </a:p>
          <a:p>
            <a:r>
              <a:rPr lang="tr-TR" sz="2800" dirty="0"/>
              <a:t>Alınan bilgilerle ilgili soruları yanıtlamak için yardım ister.</a:t>
            </a:r>
          </a:p>
          <a:p>
            <a:endParaRPr lang="tr-TR" dirty="0"/>
          </a:p>
        </p:txBody>
      </p:sp>
      <p:sp>
        <p:nvSpPr>
          <p:cNvPr id="4" name="Dikdörtgen 3"/>
          <p:cNvSpPr/>
          <p:nvPr/>
        </p:nvSpPr>
        <p:spPr>
          <a:xfrm>
            <a:off x="2015613" y="539616"/>
            <a:ext cx="8898193" cy="954107"/>
          </a:xfrm>
          <a:prstGeom prst="rect">
            <a:avLst/>
          </a:prstGeom>
        </p:spPr>
        <p:txBody>
          <a:bodyPr wrap="square">
            <a:spAutoFit/>
          </a:bodyPr>
          <a:lstStyle/>
          <a:p>
            <a:r>
              <a:rPr lang="tr-TR" sz="2800" b="1" dirty="0">
                <a:solidFill>
                  <a:srgbClr val="FF0000"/>
                </a:solidFill>
              </a:rPr>
              <a:t>Sınırlı/Sorunlu sağlık okuryazarlığını gösteren hasta davranışları</a:t>
            </a:r>
          </a:p>
        </p:txBody>
      </p:sp>
    </p:spTree>
    <p:extLst>
      <p:ext uri="{BB962C8B-B14F-4D97-AF65-F5344CB8AC3E}">
        <p14:creationId xmlns:p14="http://schemas.microsoft.com/office/powerpoint/2010/main" val="24522376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5742" y="0"/>
            <a:ext cx="10783529" cy="6499123"/>
          </a:xfrm>
        </p:spPr>
        <p:txBody>
          <a:bodyPr>
            <a:noAutofit/>
          </a:bodyPr>
          <a:lstStyle/>
          <a:p>
            <a:r>
              <a:rPr lang="tr-TR" sz="2800" dirty="0">
                <a:solidFill>
                  <a:srgbClr val="FF0000"/>
                </a:solidFill>
              </a:rPr>
              <a:t>Düşük sağlık okuryazarlığına sahip hastalar arasında anlayışı geliştirmek için </a:t>
            </a:r>
            <a:r>
              <a:rPr lang="tr-TR" sz="2800" b="1" dirty="0">
                <a:solidFill>
                  <a:srgbClr val="FF0000"/>
                </a:solidFill>
              </a:rPr>
              <a:t>altı adım</a:t>
            </a:r>
            <a:r>
              <a:rPr lang="tr-TR" sz="2800" dirty="0"/>
              <a:t>;</a:t>
            </a:r>
          </a:p>
          <a:p>
            <a:r>
              <a:rPr lang="tr-TR" sz="2400" dirty="0"/>
              <a:t>Yavaşlayın ve hastaların sağlık okuryazarlığı becerilerini değerlendirmek için zaman ayırın. </a:t>
            </a:r>
          </a:p>
          <a:p>
            <a:r>
              <a:rPr lang="tr-TR" sz="2400" dirty="0"/>
              <a:t>Tıbbi terminoloji yerine “oturma odası” dilini kullanın.</a:t>
            </a:r>
          </a:p>
          <a:p>
            <a:r>
              <a:rPr lang="tr-TR" sz="2400" dirty="0"/>
              <a:t>Anlamayı ve daha sonra hatırlamayı geliştirmek için resimler gösterin veya çizin.</a:t>
            </a:r>
          </a:p>
          <a:p>
            <a:r>
              <a:rPr lang="tr-TR" sz="2400" dirty="0"/>
              <a:t>Her etkileşimde verilen bilgileri sınırlayın ve talimatları tekrarlayın. Anladığını doğrulamak için "öğret" veya "bana göster" yaklaşımını kullanın. </a:t>
            </a:r>
          </a:p>
          <a:p>
            <a:r>
              <a:rPr lang="tr-TR" sz="2400" dirty="0"/>
              <a:t>Saygılı, ilgili ve duyarlı olun, böylece hastaların kendi sağlık hizmetlerine katılmalarını sağlayın.</a:t>
            </a:r>
          </a:p>
          <a:p>
            <a:r>
              <a:rPr lang="tr-TR" sz="2400" dirty="0"/>
              <a:t>Bu yaklaşım, eğitimin yeterli olduğundan emin olmak için hastalardan kendilerine söylenenleri göstermelerini isteyin.</a:t>
            </a:r>
          </a:p>
        </p:txBody>
      </p:sp>
    </p:spTree>
    <p:extLst>
      <p:ext uri="{BB962C8B-B14F-4D97-AF65-F5344CB8AC3E}">
        <p14:creationId xmlns:p14="http://schemas.microsoft.com/office/powerpoint/2010/main" val="3776676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9502" y="587177"/>
            <a:ext cx="10989527" cy="6278642"/>
          </a:xfrm>
          <a:prstGeom prst="rect">
            <a:avLst/>
          </a:prstGeom>
        </p:spPr>
        <p:txBody>
          <a:bodyPr wrap="square">
            <a:spAutoFit/>
          </a:bodyPr>
          <a:lstStyle/>
          <a:p>
            <a:r>
              <a:rPr lang="tr-TR" dirty="0"/>
              <a:t>KAYNAKLAR</a:t>
            </a:r>
          </a:p>
          <a:p>
            <a:r>
              <a:rPr lang="tr-TR" sz="1600" dirty="0"/>
              <a:t>1.Centers </a:t>
            </a:r>
            <a:r>
              <a:rPr lang="tr-TR" sz="1600" dirty="0" err="1"/>
              <a:t>for</a:t>
            </a:r>
            <a:r>
              <a:rPr lang="tr-TR" sz="1600" dirty="0"/>
              <a:t> </a:t>
            </a:r>
            <a:r>
              <a:rPr lang="tr-TR" sz="1600" dirty="0" err="1"/>
              <a:t>Disease</a:t>
            </a:r>
            <a:r>
              <a:rPr lang="tr-TR" sz="1600" dirty="0"/>
              <a:t> Control </a:t>
            </a:r>
            <a:r>
              <a:rPr lang="tr-TR" sz="1600" dirty="0" err="1"/>
              <a:t>and</a:t>
            </a:r>
            <a:r>
              <a:rPr lang="tr-TR" sz="1600" dirty="0"/>
              <a:t> </a:t>
            </a:r>
            <a:r>
              <a:rPr lang="tr-TR" sz="1600" dirty="0" err="1"/>
              <a:t>Prevention</a:t>
            </a:r>
            <a:r>
              <a:rPr lang="tr-TR" sz="1600" dirty="0"/>
              <a:t>. </a:t>
            </a:r>
            <a:r>
              <a:rPr lang="tr-TR" sz="1600" dirty="0" err="1"/>
              <a:t>What</a:t>
            </a:r>
            <a:r>
              <a:rPr lang="tr-TR" sz="1600" dirty="0"/>
              <a:t> is </a:t>
            </a:r>
            <a:r>
              <a:rPr lang="tr-TR" sz="1600" dirty="0" err="1"/>
              <a:t>health</a:t>
            </a:r>
            <a:r>
              <a:rPr lang="tr-TR" sz="1600" dirty="0"/>
              <a:t> </a:t>
            </a:r>
            <a:r>
              <a:rPr lang="tr-TR" sz="1600" dirty="0" err="1"/>
              <a:t>literacy</a:t>
            </a:r>
            <a:r>
              <a:rPr lang="tr-TR" sz="1600" dirty="0"/>
              <a:t>? [Internet]. 2016 [Erişim Tarihi 16 Nisan 2019]. Erişim adresi: https://www.cdc.gov/healthliteracy/learn/index.ht ml </a:t>
            </a:r>
          </a:p>
          <a:p>
            <a:r>
              <a:rPr lang="tr-TR" sz="1600" dirty="0"/>
              <a:t>2. Ankara Üniversitesi Sağlık Bilimleri Fakültesi. Sağlık okuryazarlığı. Yıldırım F, Keser A (</a:t>
            </a:r>
            <a:r>
              <a:rPr lang="tr-TR" sz="1600" dirty="0" err="1"/>
              <a:t>editors</a:t>
            </a:r>
            <a:r>
              <a:rPr lang="tr-TR" sz="1600" dirty="0"/>
              <a:t>) [Internet]. 2015 [Erişim Tarihi 05 Mayıs 2019]. Erişim adresi: https://dspace.ankara.edu.tr/xmlui/bitstream/handl e/20.500.12575/10793/Sa%C4%9Fl%C4%B1k%20Ok uryazarl%C4%B1%C4%9F%C4%B1.pdf?sequence=1 &amp;</a:t>
            </a:r>
            <a:r>
              <a:rPr lang="tr-TR" sz="1600" dirty="0" err="1"/>
              <a:t>isAllowed</a:t>
            </a:r>
            <a:r>
              <a:rPr lang="tr-TR" sz="1600" dirty="0"/>
              <a:t>=y </a:t>
            </a:r>
          </a:p>
          <a:p>
            <a:r>
              <a:rPr lang="tr-TR" sz="1600" dirty="0"/>
              <a:t>3. </a:t>
            </a:r>
            <a:r>
              <a:rPr lang="tr-TR" sz="1600" dirty="0" err="1"/>
              <a:t>National</a:t>
            </a:r>
            <a:r>
              <a:rPr lang="tr-TR" sz="1600" dirty="0"/>
              <a:t> </a:t>
            </a:r>
            <a:r>
              <a:rPr lang="tr-TR" sz="1600" dirty="0" err="1"/>
              <a:t>Institutes</a:t>
            </a:r>
            <a:r>
              <a:rPr lang="tr-TR" sz="1600" dirty="0"/>
              <a:t> of </a:t>
            </a:r>
            <a:r>
              <a:rPr lang="tr-TR" sz="1600" dirty="0" err="1"/>
              <a:t>Health</a:t>
            </a:r>
            <a:r>
              <a:rPr lang="tr-TR" sz="1600" dirty="0"/>
              <a:t>. </a:t>
            </a:r>
            <a:r>
              <a:rPr lang="tr-TR" sz="1600" dirty="0" err="1"/>
              <a:t>Health</a:t>
            </a:r>
            <a:r>
              <a:rPr lang="tr-TR" sz="1600" dirty="0"/>
              <a:t> </a:t>
            </a:r>
            <a:r>
              <a:rPr lang="tr-TR" sz="1600" dirty="0" err="1"/>
              <a:t>literacy</a:t>
            </a:r>
            <a:r>
              <a:rPr lang="tr-TR" sz="1600" dirty="0"/>
              <a:t> [Internet]. 2017 [Erişim Tarihi 02 Mart 2020]. Erişim adresi: https://nnlm.gov/initiatives/topics/healthliteracy </a:t>
            </a:r>
          </a:p>
          <a:p>
            <a:r>
              <a:rPr lang="tr-TR" sz="1600" dirty="0"/>
              <a:t>4. WHO. </a:t>
            </a:r>
            <a:r>
              <a:rPr lang="tr-TR" sz="1600" dirty="0" err="1"/>
              <a:t>Health</a:t>
            </a:r>
            <a:r>
              <a:rPr lang="tr-TR" sz="1600" dirty="0"/>
              <a:t> </a:t>
            </a:r>
            <a:r>
              <a:rPr lang="tr-TR" sz="1600" dirty="0" err="1"/>
              <a:t>literacy</a:t>
            </a:r>
            <a:r>
              <a:rPr lang="tr-TR" sz="1600" dirty="0"/>
              <a:t>. </a:t>
            </a:r>
            <a:r>
              <a:rPr lang="tr-TR" sz="1600" dirty="0" err="1"/>
              <a:t>The</a:t>
            </a:r>
            <a:r>
              <a:rPr lang="tr-TR" sz="1600" dirty="0"/>
              <a:t> </a:t>
            </a:r>
            <a:r>
              <a:rPr lang="tr-TR" sz="1600" dirty="0" err="1"/>
              <a:t>solid</a:t>
            </a:r>
            <a:r>
              <a:rPr lang="tr-TR" sz="1600" dirty="0"/>
              <a:t> </a:t>
            </a:r>
            <a:r>
              <a:rPr lang="tr-TR" sz="1600" dirty="0" err="1"/>
              <a:t>facts</a:t>
            </a:r>
            <a:r>
              <a:rPr lang="tr-TR" sz="1600" dirty="0"/>
              <a:t> [Internet]. 2013 [Erişim Tarihi 15 Ocak 2020]. Erişim adresi: http://www.euro.who.int/__data/assets/pdf_file/0 008/190655/e96854.pdf </a:t>
            </a:r>
          </a:p>
          <a:p>
            <a:r>
              <a:rPr lang="tr-TR" sz="1600" dirty="0"/>
              <a:t>5. WHO. 7th global </a:t>
            </a:r>
            <a:r>
              <a:rPr lang="tr-TR" sz="1600" dirty="0" err="1"/>
              <a:t>conference</a:t>
            </a:r>
            <a:r>
              <a:rPr lang="tr-TR" sz="1600" dirty="0"/>
              <a:t> on </a:t>
            </a:r>
            <a:r>
              <a:rPr lang="tr-TR" sz="1600" dirty="0" err="1"/>
              <a:t>health</a:t>
            </a:r>
            <a:r>
              <a:rPr lang="tr-TR" sz="1600" dirty="0"/>
              <a:t> </a:t>
            </a:r>
            <a:r>
              <a:rPr lang="tr-TR" sz="1600" dirty="0" err="1"/>
              <a:t>promotion</a:t>
            </a:r>
            <a:r>
              <a:rPr lang="tr-TR" sz="1600" dirty="0"/>
              <a:t> [Internet]. 2019 [Erişim Tarihi 12 Kasım 2019]. Erişim adresi: https://www.who.int/healthpromotion/conferences /7gchp/</a:t>
            </a:r>
            <a:r>
              <a:rPr lang="tr-TR" sz="1600" dirty="0" err="1"/>
              <a:t>overview</a:t>
            </a:r>
            <a:r>
              <a:rPr lang="tr-TR" sz="1600" dirty="0"/>
              <a:t>/en/ </a:t>
            </a:r>
          </a:p>
          <a:p>
            <a:r>
              <a:rPr lang="tr-TR" sz="1600" dirty="0"/>
              <a:t>6. WHO. </a:t>
            </a:r>
            <a:r>
              <a:rPr lang="tr-TR" sz="1600" dirty="0" err="1"/>
              <a:t>Track</a:t>
            </a:r>
            <a:r>
              <a:rPr lang="tr-TR" sz="1600" dirty="0"/>
              <a:t> 2: </a:t>
            </a:r>
            <a:r>
              <a:rPr lang="tr-TR" sz="1600" dirty="0" err="1"/>
              <a:t>Health</a:t>
            </a:r>
            <a:r>
              <a:rPr lang="tr-TR" sz="1600" dirty="0"/>
              <a:t> </a:t>
            </a:r>
            <a:r>
              <a:rPr lang="tr-TR" sz="1600" dirty="0" err="1"/>
              <a:t>literacy</a:t>
            </a:r>
            <a:r>
              <a:rPr lang="tr-TR" sz="1600" dirty="0"/>
              <a:t> </a:t>
            </a:r>
            <a:r>
              <a:rPr lang="tr-TR" sz="1600" dirty="0" err="1"/>
              <a:t>and</a:t>
            </a:r>
            <a:r>
              <a:rPr lang="tr-TR" sz="1600" dirty="0"/>
              <a:t> </a:t>
            </a:r>
            <a:r>
              <a:rPr lang="tr-TR" sz="1600" dirty="0" err="1"/>
              <a:t>health</a:t>
            </a:r>
            <a:r>
              <a:rPr lang="tr-TR" sz="1600" dirty="0"/>
              <a:t> </a:t>
            </a:r>
            <a:r>
              <a:rPr lang="tr-TR" sz="1600" dirty="0" err="1"/>
              <a:t>behaviour</a:t>
            </a:r>
            <a:r>
              <a:rPr lang="tr-TR" sz="1600" dirty="0"/>
              <a:t>. 7th global </a:t>
            </a:r>
            <a:r>
              <a:rPr lang="tr-TR" sz="1600" dirty="0" err="1"/>
              <a:t>conference</a:t>
            </a:r>
            <a:r>
              <a:rPr lang="tr-TR" sz="1600" dirty="0"/>
              <a:t> on </a:t>
            </a:r>
            <a:r>
              <a:rPr lang="tr-TR" sz="1600" dirty="0" err="1"/>
              <a:t>health</a:t>
            </a:r>
            <a:r>
              <a:rPr lang="tr-TR" sz="1600" dirty="0"/>
              <a:t> </a:t>
            </a:r>
            <a:r>
              <a:rPr lang="tr-TR" sz="1600" dirty="0" err="1"/>
              <a:t>promotion</a:t>
            </a:r>
            <a:r>
              <a:rPr lang="tr-TR" sz="1600" dirty="0"/>
              <a:t>: </a:t>
            </a:r>
            <a:r>
              <a:rPr lang="tr-TR" sz="1600" dirty="0" err="1"/>
              <a:t>track</a:t>
            </a:r>
            <a:r>
              <a:rPr lang="tr-TR" sz="1600" dirty="0"/>
              <a:t> </a:t>
            </a:r>
            <a:r>
              <a:rPr lang="tr-TR" sz="1600" dirty="0" err="1"/>
              <a:t>themes</a:t>
            </a:r>
            <a:r>
              <a:rPr lang="tr-TR" sz="1600" dirty="0"/>
              <a:t> [Internet]. 2017 [Erişim Tarihi 20 Mart 2019]. Erişim adresi: https://www.who.int/healthpromotion/conferences /7gchp/track2/en/ </a:t>
            </a:r>
          </a:p>
          <a:p>
            <a:r>
              <a:rPr lang="tr-TR" sz="1600" dirty="0"/>
              <a:t>7. </a:t>
            </a:r>
            <a:r>
              <a:rPr lang="tr-TR" sz="1600" dirty="0" err="1"/>
              <a:t>Healthy</a:t>
            </a:r>
            <a:r>
              <a:rPr lang="tr-TR" sz="1600" dirty="0"/>
              <a:t> People. </a:t>
            </a:r>
            <a:r>
              <a:rPr lang="tr-TR" sz="1600" dirty="0" err="1"/>
              <a:t>Health</a:t>
            </a:r>
            <a:r>
              <a:rPr lang="tr-TR" sz="1600" dirty="0"/>
              <a:t> </a:t>
            </a:r>
            <a:r>
              <a:rPr lang="tr-TR" sz="1600" dirty="0" err="1"/>
              <a:t>literacy</a:t>
            </a:r>
            <a:r>
              <a:rPr lang="tr-TR" sz="1600" dirty="0"/>
              <a:t> [Internet]. 2020 [Erişim Tarihi 01 Mayıs 2020]. Erişim adresi: https://www.healthypeople.gov/2020/topicsobjectives/topic/social-determinantshealth/interventions-resources/health-literacy </a:t>
            </a:r>
          </a:p>
          <a:p>
            <a:r>
              <a:rPr lang="tr-TR" sz="1600" dirty="0"/>
              <a:t>8. </a:t>
            </a:r>
            <a:r>
              <a:rPr lang="tr-TR" sz="1600" dirty="0" err="1"/>
              <a:t>Sørensen</a:t>
            </a:r>
            <a:r>
              <a:rPr lang="tr-TR" sz="1600" dirty="0"/>
              <a:t> K, Pelikan JM, </a:t>
            </a:r>
            <a:r>
              <a:rPr lang="tr-TR" sz="1600" dirty="0" err="1"/>
              <a:t>Röthlin</a:t>
            </a:r>
            <a:r>
              <a:rPr lang="tr-TR" sz="1600" dirty="0"/>
              <a:t> F, </a:t>
            </a:r>
            <a:r>
              <a:rPr lang="tr-TR" sz="1600" dirty="0" err="1"/>
              <a:t>Ganahl</a:t>
            </a:r>
            <a:r>
              <a:rPr lang="tr-TR" sz="1600" dirty="0"/>
              <a:t> K, </a:t>
            </a:r>
            <a:r>
              <a:rPr lang="tr-TR" sz="1600" dirty="0" err="1"/>
              <a:t>Slonska</a:t>
            </a:r>
            <a:r>
              <a:rPr lang="tr-TR" sz="1600" dirty="0"/>
              <a:t> Z, </a:t>
            </a:r>
            <a:r>
              <a:rPr lang="tr-TR" sz="1600" dirty="0" err="1"/>
              <a:t>Doyle</a:t>
            </a:r>
            <a:r>
              <a:rPr lang="tr-TR" sz="1600" dirty="0"/>
              <a:t> G, et al. </a:t>
            </a:r>
            <a:r>
              <a:rPr lang="tr-TR" sz="1600" dirty="0" err="1"/>
              <a:t>Health</a:t>
            </a:r>
            <a:r>
              <a:rPr lang="tr-TR" sz="1600" dirty="0"/>
              <a:t> </a:t>
            </a:r>
            <a:r>
              <a:rPr lang="tr-TR" sz="1600" dirty="0" err="1"/>
              <a:t>literacy</a:t>
            </a:r>
            <a:r>
              <a:rPr lang="tr-TR" sz="1600" dirty="0"/>
              <a:t> in Europe: </a:t>
            </a:r>
            <a:r>
              <a:rPr lang="tr-TR" sz="1600" dirty="0" err="1"/>
              <a:t>Comparative</a:t>
            </a:r>
            <a:r>
              <a:rPr lang="tr-TR" sz="1600" dirty="0"/>
              <a:t> </a:t>
            </a:r>
            <a:r>
              <a:rPr lang="tr-TR" sz="1600" dirty="0" err="1"/>
              <a:t>results</a:t>
            </a:r>
            <a:r>
              <a:rPr lang="tr-TR" sz="1600" dirty="0"/>
              <a:t> of </a:t>
            </a:r>
            <a:r>
              <a:rPr lang="tr-TR" sz="1600" dirty="0" err="1"/>
              <a:t>the</a:t>
            </a:r>
            <a:r>
              <a:rPr lang="tr-TR" sz="1600" dirty="0"/>
              <a:t> </a:t>
            </a:r>
            <a:r>
              <a:rPr lang="tr-TR" sz="1600" dirty="0" err="1"/>
              <a:t>European</a:t>
            </a:r>
            <a:r>
              <a:rPr lang="tr-TR" sz="1600" dirty="0"/>
              <a:t> </a:t>
            </a:r>
            <a:r>
              <a:rPr lang="tr-TR" sz="1600" dirty="0" err="1"/>
              <a:t>health</a:t>
            </a:r>
            <a:r>
              <a:rPr lang="tr-TR" sz="1600" dirty="0"/>
              <a:t> </a:t>
            </a:r>
            <a:r>
              <a:rPr lang="tr-TR" sz="1600" dirty="0" err="1"/>
              <a:t>literacy</a:t>
            </a:r>
            <a:r>
              <a:rPr lang="tr-TR" sz="1600" dirty="0"/>
              <a:t> </a:t>
            </a:r>
            <a:r>
              <a:rPr lang="tr-TR" sz="1600" dirty="0" err="1"/>
              <a:t>survey</a:t>
            </a:r>
            <a:r>
              <a:rPr lang="tr-TR" sz="1600" dirty="0"/>
              <a:t> (HLS-EU). </a:t>
            </a:r>
            <a:r>
              <a:rPr lang="tr-TR" sz="1600" dirty="0" err="1"/>
              <a:t>Eur</a:t>
            </a:r>
            <a:r>
              <a:rPr lang="tr-TR" sz="1600" dirty="0"/>
              <a:t> J </a:t>
            </a:r>
            <a:r>
              <a:rPr lang="tr-TR" sz="1600" dirty="0" err="1"/>
              <a:t>Public</a:t>
            </a:r>
            <a:r>
              <a:rPr lang="tr-TR" sz="1600" dirty="0"/>
              <a:t> </a:t>
            </a:r>
            <a:r>
              <a:rPr lang="tr-TR" sz="1600" dirty="0" err="1"/>
              <a:t>Health</a:t>
            </a:r>
            <a:r>
              <a:rPr lang="tr-TR" sz="1600" dirty="0"/>
              <a:t>. 2015;25(6):1053-1054. </a:t>
            </a:r>
          </a:p>
          <a:p>
            <a:r>
              <a:rPr lang="tr-TR" sz="1600" dirty="0"/>
              <a:t>9. </a:t>
            </a:r>
            <a:r>
              <a:rPr lang="tr-TR" sz="1600" dirty="0" err="1"/>
              <a:t>Berens</a:t>
            </a:r>
            <a:r>
              <a:rPr lang="tr-TR" sz="1600" dirty="0"/>
              <a:t> E-M, </a:t>
            </a:r>
            <a:r>
              <a:rPr lang="tr-TR" sz="1600" dirty="0" err="1"/>
              <a:t>Vogt</a:t>
            </a:r>
            <a:r>
              <a:rPr lang="tr-TR" sz="1600" dirty="0"/>
              <a:t> D, </a:t>
            </a:r>
            <a:r>
              <a:rPr lang="tr-TR" sz="1600" dirty="0" err="1"/>
              <a:t>Messer</a:t>
            </a:r>
            <a:r>
              <a:rPr lang="tr-TR" sz="1600" dirty="0"/>
              <a:t> M, </a:t>
            </a:r>
            <a:r>
              <a:rPr lang="tr-TR" sz="1600" dirty="0" err="1"/>
              <a:t>Hurrelmann</a:t>
            </a:r>
            <a:r>
              <a:rPr lang="tr-TR" sz="1600" dirty="0"/>
              <a:t> K, </a:t>
            </a:r>
            <a:r>
              <a:rPr lang="tr-TR" sz="1600" dirty="0" err="1"/>
              <a:t>Schaeffer</a:t>
            </a:r>
            <a:r>
              <a:rPr lang="tr-TR" sz="1600" dirty="0"/>
              <a:t> D. </a:t>
            </a:r>
            <a:r>
              <a:rPr lang="tr-TR" sz="1600" dirty="0" err="1"/>
              <a:t>Health</a:t>
            </a:r>
            <a:r>
              <a:rPr lang="tr-TR" sz="1600" dirty="0"/>
              <a:t> </a:t>
            </a:r>
            <a:r>
              <a:rPr lang="tr-TR" sz="1600" dirty="0" err="1"/>
              <a:t>literacy</a:t>
            </a:r>
            <a:r>
              <a:rPr lang="tr-TR" sz="1600" dirty="0"/>
              <a:t> </a:t>
            </a:r>
            <a:r>
              <a:rPr lang="tr-TR" sz="1600" dirty="0" err="1"/>
              <a:t>among</a:t>
            </a:r>
            <a:r>
              <a:rPr lang="tr-TR" sz="1600" dirty="0"/>
              <a:t> </a:t>
            </a:r>
            <a:r>
              <a:rPr lang="tr-TR" sz="1600" dirty="0" err="1"/>
              <a:t>different</a:t>
            </a:r>
            <a:r>
              <a:rPr lang="tr-TR" sz="1600" dirty="0"/>
              <a:t> </a:t>
            </a:r>
            <a:r>
              <a:rPr lang="tr-TR" sz="1600" dirty="0" err="1"/>
              <a:t>age</a:t>
            </a:r>
            <a:r>
              <a:rPr lang="tr-TR" sz="1600" dirty="0"/>
              <a:t> </a:t>
            </a:r>
            <a:r>
              <a:rPr lang="tr-TR" sz="1600" dirty="0" err="1"/>
              <a:t>groups</a:t>
            </a:r>
            <a:r>
              <a:rPr lang="tr-TR" sz="1600" dirty="0"/>
              <a:t> in Germany: </a:t>
            </a:r>
            <a:r>
              <a:rPr lang="tr-TR" sz="1600" dirty="0" err="1"/>
              <a:t>Results</a:t>
            </a:r>
            <a:r>
              <a:rPr lang="tr-TR" sz="1600" dirty="0"/>
              <a:t> of a </a:t>
            </a:r>
            <a:r>
              <a:rPr lang="tr-TR" sz="1600" dirty="0" err="1"/>
              <a:t>cross-sectional</a:t>
            </a:r>
            <a:r>
              <a:rPr lang="tr-TR" sz="1600" dirty="0"/>
              <a:t> </a:t>
            </a:r>
            <a:r>
              <a:rPr lang="tr-TR" sz="1600" dirty="0" err="1"/>
              <a:t>survey</a:t>
            </a:r>
            <a:r>
              <a:rPr lang="tr-TR" sz="1600" dirty="0"/>
              <a:t>. BMC </a:t>
            </a:r>
            <a:r>
              <a:rPr lang="tr-TR" sz="1600" dirty="0" err="1"/>
              <a:t>Public</a:t>
            </a:r>
            <a:r>
              <a:rPr lang="tr-TR" sz="1600" dirty="0"/>
              <a:t> </a:t>
            </a:r>
            <a:r>
              <a:rPr lang="tr-TR" sz="1600" dirty="0" err="1"/>
              <a:t>Health</a:t>
            </a:r>
            <a:r>
              <a:rPr lang="tr-TR" sz="1600" dirty="0"/>
              <a:t>. 2016;16(1):1151.</a:t>
            </a:r>
          </a:p>
          <a:p>
            <a:r>
              <a:rPr lang="tr-TR" sz="1600" dirty="0"/>
              <a:t>10.Sağlık Bakanlığı. Türkiye sağlık okuryazarlığı ölçekleri güvenilirlik ve geçerlilik çalışması [Internet]. 2016 [Erişim Tarihi 15 Haziran 2019]. Erişim adresi: https://sbu.saglik.gov.tr/Ekutuphane/kitaplar/Sa%C 4%9Fl%C4%B1k%20Okur%20Yazarl%C4%B1%C4%9F %C4%B1.pdf </a:t>
            </a:r>
          </a:p>
          <a:p>
            <a:r>
              <a:rPr lang="tr-TR" sz="1600" dirty="0"/>
              <a:t>11. </a:t>
            </a:r>
            <a:r>
              <a:rPr lang="tr-TR" sz="1600" dirty="0">
                <a:hlinkClick r:id="rId2"/>
              </a:rPr>
              <a:t>https://dergipark.org.tr/en/download/article-file/1868425</a:t>
            </a:r>
            <a:endParaRPr lang="tr-TR" sz="1600" dirty="0"/>
          </a:p>
          <a:p>
            <a:r>
              <a:rPr lang="tr-TR" sz="1600" dirty="0"/>
              <a:t>12.https://academic.oup.com/</a:t>
            </a:r>
            <a:r>
              <a:rPr lang="tr-TR" sz="1600" dirty="0" err="1"/>
              <a:t>ajhp</a:t>
            </a:r>
            <a:r>
              <a:rPr lang="tr-TR" sz="1600" dirty="0"/>
              <a:t>/</a:t>
            </a:r>
            <a:r>
              <a:rPr lang="tr-TR" sz="1600" dirty="0" err="1"/>
              <a:t>article</a:t>
            </a:r>
            <a:r>
              <a:rPr lang="tr-TR" sz="1600" dirty="0"/>
              <a:t>/65/10/974/5128328?login=</a:t>
            </a:r>
            <a:r>
              <a:rPr lang="tr-TR" sz="1600" dirty="0" err="1"/>
              <a:t>true</a:t>
            </a:r>
            <a:endParaRPr lang="tr-TR" sz="1600" dirty="0"/>
          </a:p>
        </p:txBody>
      </p:sp>
    </p:spTree>
    <p:extLst>
      <p:ext uri="{BB962C8B-B14F-4D97-AF65-F5344CB8AC3E}">
        <p14:creationId xmlns:p14="http://schemas.microsoft.com/office/powerpoint/2010/main" val="122553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2088" y="711200"/>
            <a:ext cx="9685644" cy="5250822"/>
          </a:xfrm>
        </p:spPr>
        <p:txBody>
          <a:bodyPr>
            <a:normAutofit fontScale="92500" lnSpcReduction="10000"/>
          </a:bodyPr>
          <a:lstStyle/>
          <a:p>
            <a:pPr marL="0" indent="0">
              <a:buNone/>
            </a:pPr>
            <a:endParaRPr lang="tr-TR" dirty="0"/>
          </a:p>
          <a:p>
            <a:pPr algn="just"/>
            <a:r>
              <a:rPr lang="tr-TR" sz="3200" dirty="0"/>
              <a:t>En genel ve geleneksel ifade ile okuma-yazma, alfabe aracılığıyla yazılı metinlerin okunması ve yazılması olarak tanımlanmaktadır. </a:t>
            </a:r>
          </a:p>
          <a:p>
            <a:pPr marL="0" indent="0" algn="just">
              <a:buNone/>
            </a:pPr>
            <a:endParaRPr lang="tr-TR" sz="3200" dirty="0"/>
          </a:p>
          <a:p>
            <a:pPr algn="just"/>
            <a:r>
              <a:rPr lang="tr-TR" sz="3200" dirty="0"/>
              <a:t>Kâğıt üzerindeki harfleri çözümlemeye dayanan okuryazar görüntüsünün karşısında, anlamlandırmaya dayalı okuryazarlık görüntüsü her geçen gün yeni terimlerle birleşerek (medya okuryazarlığı, görsel okuryazarlık ve sağlık okuryazarlığı gibi) kapsamını genişletmektedir. </a:t>
            </a:r>
          </a:p>
          <a:p>
            <a:endParaRPr lang="tr-TR" dirty="0"/>
          </a:p>
        </p:txBody>
      </p:sp>
    </p:spTree>
    <p:extLst>
      <p:ext uri="{BB962C8B-B14F-4D97-AF65-F5344CB8AC3E}">
        <p14:creationId xmlns:p14="http://schemas.microsoft.com/office/powerpoint/2010/main" val="210200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2814" y="994042"/>
            <a:ext cx="8915400" cy="3777622"/>
          </a:xfrm>
        </p:spPr>
        <p:txBody>
          <a:bodyPr>
            <a:normAutofit fontScale="92500" lnSpcReduction="20000"/>
          </a:bodyPr>
          <a:lstStyle/>
          <a:p>
            <a:endParaRPr lang="tr-TR" dirty="0"/>
          </a:p>
          <a:p>
            <a:pPr algn="just"/>
            <a:endParaRPr lang="tr-TR" dirty="0"/>
          </a:p>
          <a:p>
            <a:pPr algn="just"/>
            <a:r>
              <a:rPr lang="tr-TR" sz="2800" dirty="0"/>
              <a:t>“Sağlık okuryazarlığı” (</a:t>
            </a:r>
            <a:r>
              <a:rPr lang="tr-TR" sz="2800" dirty="0" err="1"/>
              <a:t>health</a:t>
            </a:r>
            <a:r>
              <a:rPr lang="tr-TR" sz="2800" dirty="0"/>
              <a:t> </a:t>
            </a:r>
            <a:r>
              <a:rPr lang="tr-TR" sz="2800" dirty="0" err="1"/>
              <a:t>literacy</a:t>
            </a:r>
            <a:r>
              <a:rPr lang="tr-TR" sz="2800" dirty="0"/>
              <a:t>) kavramı, ilk kez 1974 yılında “sosyal politika olarak sağlık okuryazarlığı” başlıklı çalışmada tanımlanmıştır. </a:t>
            </a:r>
          </a:p>
          <a:p>
            <a:pPr marL="0" indent="0" algn="just">
              <a:buNone/>
            </a:pPr>
            <a:endParaRPr lang="tr-TR" sz="2800" dirty="0"/>
          </a:p>
          <a:p>
            <a:pPr algn="just"/>
            <a:r>
              <a:rPr lang="tr-TR" sz="2800" b="1" dirty="0"/>
              <a:t>Dünya Sağlık Örgütü </a:t>
            </a:r>
            <a:r>
              <a:rPr lang="tr-TR" sz="2800" dirty="0"/>
              <a:t>“sağlığın korunması ve sürdürülmesi için bir bireyin sağlık bilgisine ulaşma, anlama ve kullanma </a:t>
            </a:r>
            <a:r>
              <a:rPr lang="tr-TR" sz="2800" dirty="0" err="1"/>
              <a:t>becerisi”ni</a:t>
            </a:r>
            <a:r>
              <a:rPr lang="tr-TR" sz="2800" dirty="0"/>
              <a:t> sağlık okuryazarlığı olarak tanımlamaktadır . </a:t>
            </a:r>
          </a:p>
          <a:p>
            <a:pPr algn="just"/>
            <a:endParaRPr lang="tr-TR" dirty="0"/>
          </a:p>
        </p:txBody>
      </p:sp>
    </p:spTree>
    <p:extLst>
      <p:ext uri="{BB962C8B-B14F-4D97-AF65-F5344CB8AC3E}">
        <p14:creationId xmlns:p14="http://schemas.microsoft.com/office/powerpoint/2010/main" val="411334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8438" y="993059"/>
            <a:ext cx="8915400" cy="3777622"/>
          </a:xfrm>
        </p:spPr>
        <p:txBody>
          <a:bodyPr>
            <a:normAutofit lnSpcReduction="10000"/>
          </a:bodyPr>
          <a:lstStyle/>
          <a:p>
            <a:pPr marL="0" indent="0">
              <a:buNone/>
            </a:pPr>
            <a:endParaRPr lang="tr-TR" dirty="0"/>
          </a:p>
          <a:p>
            <a:pPr algn="just"/>
            <a:r>
              <a:rPr lang="tr-TR" sz="3200" dirty="0"/>
              <a:t>Tıp Enstitüsü’nün 2004 yılında yayınladığı çalışma raporunda bu tanım; </a:t>
            </a:r>
          </a:p>
          <a:p>
            <a:pPr algn="just"/>
            <a:r>
              <a:rPr lang="tr-TR" sz="3200" dirty="0"/>
              <a:t>“Bireysel olarak sağlık ile ilgili uygun kararların verilmesi için gerekli sağlık bilgisini ve hizmetlerini elde etme, anlama ve idrak etme kapasitesinin düzeyi” olarak detaylandırılmıştır. </a:t>
            </a:r>
          </a:p>
        </p:txBody>
      </p:sp>
    </p:spTree>
    <p:extLst>
      <p:ext uri="{BB962C8B-B14F-4D97-AF65-F5344CB8AC3E}">
        <p14:creationId xmlns:p14="http://schemas.microsoft.com/office/powerpoint/2010/main" val="3126778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92826" y="98323"/>
            <a:ext cx="9911786" cy="6251677"/>
          </a:xfrm>
        </p:spPr>
        <p:txBody>
          <a:bodyPr>
            <a:normAutofit fontScale="92500" lnSpcReduction="20000"/>
          </a:bodyPr>
          <a:lstStyle/>
          <a:p>
            <a:pPr marL="0" indent="0">
              <a:buNone/>
            </a:pPr>
            <a:endParaRPr lang="tr-TR" dirty="0"/>
          </a:p>
          <a:p>
            <a:pPr algn="just"/>
            <a:r>
              <a:rPr lang="tr-TR" sz="3200" dirty="0"/>
              <a:t>2013 yılına gelindiğinde Dünya Sağlık Örgütü de genel okuryazarlık düzeyi ile ilişkisine vurgu yaparak sağlık okuryazarlığı tanımını şu şekilde yenilemiştir:</a:t>
            </a:r>
          </a:p>
          <a:p>
            <a:pPr marL="0" indent="0" algn="just">
              <a:buNone/>
            </a:pPr>
            <a:r>
              <a:rPr lang="tr-TR" sz="3200" dirty="0"/>
              <a:t> </a:t>
            </a:r>
          </a:p>
          <a:p>
            <a:pPr algn="just"/>
            <a:r>
              <a:rPr lang="tr-TR" sz="3200" dirty="0"/>
              <a:t>“Sağlık okuryazarlığı genel okuryazarlık ile ilişkili olup insanların yaşamları boyunca </a:t>
            </a:r>
            <a:r>
              <a:rPr lang="tr-TR" sz="3200" b="1" dirty="0"/>
              <a:t>sağlık hizmetleri ile ilgili konularda kanaat geliştirmeleri </a:t>
            </a:r>
            <a:r>
              <a:rPr lang="tr-TR" sz="3200" dirty="0"/>
              <a:t>ve </a:t>
            </a:r>
            <a:r>
              <a:rPr lang="tr-TR" sz="3200" b="1" dirty="0"/>
              <a:t>karar verebilmeleri</a:t>
            </a:r>
            <a:r>
              <a:rPr lang="tr-TR" sz="3200" dirty="0"/>
              <a:t>, </a:t>
            </a:r>
            <a:r>
              <a:rPr lang="tr-TR" sz="3200" b="1" dirty="0"/>
              <a:t>sağlıklarını korumak</a:t>
            </a:r>
            <a:r>
              <a:rPr lang="tr-TR" sz="3200" dirty="0"/>
              <a:t>, </a:t>
            </a:r>
            <a:r>
              <a:rPr lang="tr-TR" sz="3200" b="1" dirty="0"/>
              <a:t>sürdürmek ve geliştirmek</a:t>
            </a:r>
            <a:r>
              <a:rPr lang="tr-TR" sz="3200" dirty="0"/>
              <a:t>, </a:t>
            </a:r>
            <a:r>
              <a:rPr lang="tr-TR" sz="3200" b="1" dirty="0"/>
              <a:t>yaşam kalitesini yükseltmek için </a:t>
            </a:r>
            <a:r>
              <a:rPr lang="tr-TR" sz="3200" dirty="0"/>
              <a:t>sağlık ile ilgili bilgi kaynaklarına ulaşabilmeleri, sağlık ile ilgili bilgileri ve mesajları doğru olarak algılamaları ve anlamaları konularındaki istekleri ve kapasitelerini gösterebilmeleri için motivasyon ve yeterlilikleri” olarak ifade edilmiştir</a:t>
            </a:r>
            <a:endParaRPr lang="tr-TR" dirty="0"/>
          </a:p>
        </p:txBody>
      </p:sp>
    </p:spTree>
    <p:extLst>
      <p:ext uri="{BB962C8B-B14F-4D97-AF65-F5344CB8AC3E}">
        <p14:creationId xmlns:p14="http://schemas.microsoft.com/office/powerpoint/2010/main" val="2844755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6569E9-7276-4571-BA0E-DEBB0B55B14F}"/>
              </a:ext>
            </a:extLst>
          </p:cNvPr>
          <p:cNvSpPr>
            <a:spLocks noGrp="1"/>
          </p:cNvSpPr>
          <p:nvPr>
            <p:ph idx="1"/>
          </p:nvPr>
        </p:nvSpPr>
        <p:spPr>
          <a:xfrm>
            <a:off x="2192972" y="660400"/>
            <a:ext cx="8915400" cy="3777622"/>
          </a:xfrm>
        </p:spPr>
        <p:txBody>
          <a:bodyPr>
            <a:noAutofit/>
          </a:bodyPr>
          <a:lstStyle/>
          <a:p>
            <a:pPr algn="just"/>
            <a:r>
              <a:rPr lang="tr-TR" sz="2400" dirty="0"/>
              <a:t>Sağlık okuryazarlığı okuma-yazma becerilerinin ötesinde sağlıklı davranışlarını; </a:t>
            </a:r>
          </a:p>
          <a:p>
            <a:pPr algn="just"/>
            <a:r>
              <a:rPr lang="tr-TR" sz="2400" dirty="0"/>
              <a:t>ilaçların doğru kullanımı, </a:t>
            </a:r>
          </a:p>
          <a:p>
            <a:pPr algn="just"/>
            <a:r>
              <a:rPr lang="tr-TR" sz="2400" dirty="0"/>
              <a:t>sağlık hizmetlerinden nasıl yararlanacağını bilmek, </a:t>
            </a:r>
          </a:p>
          <a:p>
            <a:pPr algn="just"/>
            <a:r>
              <a:rPr lang="tr-TR" sz="2400" dirty="0"/>
              <a:t>aydınlatılmış onam formlarını anlamak ve imzalamak, </a:t>
            </a:r>
          </a:p>
          <a:p>
            <a:pPr algn="just"/>
            <a:r>
              <a:rPr lang="tr-TR" sz="2400" dirty="0" err="1"/>
              <a:t>özbakım</a:t>
            </a:r>
            <a:r>
              <a:rPr lang="tr-TR" sz="2400" dirty="0"/>
              <a:t> ve hastalık yönetimi hakkında kararlar verebilmek, </a:t>
            </a:r>
          </a:p>
          <a:p>
            <a:pPr algn="just"/>
            <a:r>
              <a:rPr lang="tr-TR" sz="2400" dirty="0"/>
              <a:t>evdeki tıbbi cihazları doğru kullanabilmek, </a:t>
            </a:r>
          </a:p>
          <a:p>
            <a:pPr algn="just"/>
            <a:r>
              <a:rPr lang="tr-TR" sz="2400" dirty="0"/>
              <a:t>bakım veren rolünü üstelenebilmek gibi sağlık bilgilerini kavrama ve değerlendirme yetisini kapsamaktadır</a:t>
            </a:r>
          </a:p>
        </p:txBody>
      </p:sp>
    </p:spTree>
    <p:extLst>
      <p:ext uri="{BB962C8B-B14F-4D97-AF65-F5344CB8AC3E}">
        <p14:creationId xmlns:p14="http://schemas.microsoft.com/office/powerpoint/2010/main" val="2123787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8438" y="766915"/>
            <a:ext cx="8915400" cy="5014451"/>
          </a:xfrm>
        </p:spPr>
        <p:txBody>
          <a:bodyPr>
            <a:noAutofit/>
          </a:bodyPr>
          <a:lstStyle/>
          <a:p>
            <a:endParaRPr lang="tr-TR" sz="3200" dirty="0"/>
          </a:p>
          <a:p>
            <a:r>
              <a:rPr lang="tr-TR" sz="3200" dirty="0" err="1"/>
              <a:t>Nutbeam</a:t>
            </a:r>
            <a:r>
              <a:rPr lang="tr-TR" sz="3200" dirty="0"/>
              <a:t> sağlık okuryazarlığını üç düzeyde ele almaktadır;</a:t>
            </a:r>
          </a:p>
          <a:p>
            <a:endParaRPr lang="tr-TR" sz="3200" dirty="0"/>
          </a:p>
          <a:p>
            <a:r>
              <a:rPr lang="tr-TR" sz="3200" dirty="0"/>
              <a:t>1. Temel/Fonksiyonel Sağlık Okuryazarlığı </a:t>
            </a:r>
          </a:p>
          <a:p>
            <a:r>
              <a:rPr lang="tr-TR" sz="3200" dirty="0"/>
              <a:t>2. İletişimsel/İnteraktif Sağlık Okuryazarlığı </a:t>
            </a:r>
          </a:p>
          <a:p>
            <a:r>
              <a:rPr lang="tr-TR" sz="3200" dirty="0"/>
              <a:t>3. Eleştirel/Kritik Sağlık Okuryazarlığı </a:t>
            </a:r>
          </a:p>
        </p:txBody>
      </p:sp>
    </p:spTree>
    <p:extLst>
      <p:ext uri="{BB962C8B-B14F-4D97-AF65-F5344CB8AC3E}">
        <p14:creationId xmlns:p14="http://schemas.microsoft.com/office/powerpoint/2010/main" val="37222267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326</TotalTime>
  <Words>2326</Words>
  <Application>Microsoft Office PowerPoint</Application>
  <PresentationFormat>Geniş ekran</PresentationFormat>
  <Paragraphs>172</Paragraphs>
  <Slides>36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36</vt:i4>
      </vt:variant>
    </vt:vector>
  </HeadingPairs>
  <TitlesOfParts>
    <vt:vector size="40" baseType="lpstr">
      <vt:lpstr>Arial</vt:lpstr>
      <vt:lpstr>Century Gothic</vt:lpstr>
      <vt:lpstr>Wingdings 3</vt:lpstr>
      <vt:lpstr>Duman</vt:lpstr>
      <vt:lpstr>SAĞLIK OKUR YAZARLIĞI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127</cp:revision>
  <dcterms:created xsi:type="dcterms:W3CDTF">2021-11-18T08:42:10Z</dcterms:created>
  <dcterms:modified xsi:type="dcterms:W3CDTF">2021-12-23T09:37:34Z</dcterms:modified>
</cp:coreProperties>
</file>