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81" r:id="rId5"/>
    <p:sldId id="346" r:id="rId6"/>
    <p:sldId id="464" r:id="rId7"/>
    <p:sldId id="348" r:id="rId8"/>
    <p:sldId id="475" r:id="rId9"/>
    <p:sldId id="476" r:id="rId10"/>
    <p:sldId id="483" r:id="rId11"/>
    <p:sldId id="477" r:id="rId12"/>
    <p:sldId id="478" r:id="rId13"/>
    <p:sldId id="479" r:id="rId14"/>
    <p:sldId id="480" r:id="rId15"/>
    <p:sldId id="481" r:id="rId16"/>
    <p:sldId id="482"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17" id="{E43FD978-FD6E-4389-8A52-CA576246E92A}">
          <p14:sldIdLst>
            <p14:sldId id="281"/>
            <p14:sldId id="346"/>
            <p14:sldId id="464"/>
            <p14:sldId id="348"/>
            <p14:sldId id="475"/>
            <p14:sldId id="476"/>
            <p14:sldId id="483"/>
            <p14:sldId id="477"/>
            <p14:sldId id="478"/>
            <p14:sldId id="479"/>
            <p14:sldId id="480"/>
            <p14:sldId id="481"/>
            <p14:sldId id="482"/>
          </p14:sldIdLst>
        </p14:section>
        <p14:section name="Varsayılan Bölüm" id="{02ABAA0C-48CD-442E-870C-F73387451F4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1EFE7A-4E8E-426A-98F4-A7DD135292CD}" v="1" dt="2020-05-27T14:38:05.1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50" d="100"/>
          <a:sy n="50" d="100"/>
        </p:scale>
        <p:origin x="58" y="1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48A87A34-81AB-432B-8DAE-1953F412C126}" type="datetimeFigureOut">
              <a:rPr lang="en-US" dirty="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48A87A34-81AB-432B-8DAE-1953F412C126}" type="datetimeFigureOut">
              <a:rPr lang="en-US" dirty="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5/27/2020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5/27/2020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F99270-D15C-428D-8549-607D2F0907AD}"/>
              </a:ext>
            </a:extLst>
          </p:cNvPr>
          <p:cNvSpPr>
            <a:spLocks noGrp="1"/>
          </p:cNvSpPr>
          <p:nvPr>
            <p:ph type="ctrTitle"/>
          </p:nvPr>
        </p:nvSpPr>
        <p:spPr/>
        <p:txBody>
          <a:bodyPr/>
          <a:lstStyle/>
          <a:p>
            <a:r>
              <a:rPr lang="tr-TR" dirty="0"/>
              <a:t>Medeni hukuk</a:t>
            </a:r>
          </a:p>
        </p:txBody>
      </p:sp>
      <p:sp>
        <p:nvSpPr>
          <p:cNvPr id="3" name="Alt Başlık 2">
            <a:extLst>
              <a:ext uri="{FF2B5EF4-FFF2-40B4-BE49-F238E27FC236}">
                <a16:creationId xmlns:a16="http://schemas.microsoft.com/office/drawing/2014/main" id="{7F85A618-A1CC-496A-A6C8-3C538276A893}"/>
              </a:ext>
            </a:extLst>
          </p:cNvPr>
          <p:cNvSpPr>
            <a:spLocks noGrp="1"/>
          </p:cNvSpPr>
          <p:nvPr>
            <p:ph type="subTitle" idx="1"/>
          </p:nvPr>
        </p:nvSpPr>
        <p:spPr/>
        <p:txBody>
          <a:bodyPr/>
          <a:lstStyle/>
          <a:p>
            <a:r>
              <a:rPr lang="tr-TR" dirty="0"/>
              <a:t>Şafak parlak börü</a:t>
            </a:r>
          </a:p>
        </p:txBody>
      </p:sp>
    </p:spTree>
    <p:extLst>
      <p:ext uri="{BB962C8B-B14F-4D97-AF65-F5344CB8AC3E}">
        <p14:creationId xmlns:p14="http://schemas.microsoft.com/office/powerpoint/2010/main" val="2320697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0E252E1-39BF-488E-BAA1-D2435140B6DC}"/>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A3B6F2E1-C270-450D-9F56-FF531D5CB55B}"/>
              </a:ext>
            </a:extLst>
          </p:cNvPr>
          <p:cNvSpPr>
            <a:spLocks noGrp="1"/>
          </p:cNvSpPr>
          <p:nvPr>
            <p:ph idx="1"/>
          </p:nvPr>
        </p:nvSpPr>
        <p:spPr>
          <a:xfrm>
            <a:off x="551895" y="2015732"/>
            <a:ext cx="11088210" cy="4037749"/>
          </a:xfrm>
        </p:spPr>
        <p:txBody>
          <a:bodyPr>
            <a:normAutofit fontScale="77500" lnSpcReduction="20000"/>
          </a:bodyPr>
          <a:lstStyle/>
          <a:p>
            <a:pPr marL="0" indent="0">
              <a:buNone/>
            </a:pPr>
            <a:r>
              <a:rPr lang="tr-TR" b="1" u="sng" dirty="0"/>
              <a:t>Vakıf senedinin değiştirilmesi</a:t>
            </a:r>
          </a:p>
          <a:p>
            <a:r>
              <a:rPr lang="tr-TR" dirty="0"/>
              <a:t>TMK’ de hüküm bulunmamaktadır. </a:t>
            </a:r>
          </a:p>
          <a:p>
            <a:r>
              <a:rPr lang="tr-TR" dirty="0"/>
              <a:t>Vakıf senedinde, değişiklik ile ilgili hüküm varsa buna uyulur.</a:t>
            </a:r>
          </a:p>
          <a:p>
            <a:r>
              <a:rPr lang="tr-TR" dirty="0"/>
              <a:t>Vakıf senedinde hüküm yoksa; amaç ve yönetim bakımından esaslı olmayan değişiklikler ve diğer konulardaki değişiklikler bakımından bu boşluk, TMK m. 1’ e göre hakim tarafından doldurulur.</a:t>
            </a:r>
          </a:p>
          <a:p>
            <a:pPr marL="0" indent="0">
              <a:buNone/>
            </a:pPr>
            <a:endParaRPr lang="tr-TR" dirty="0"/>
          </a:p>
          <a:p>
            <a:pPr marL="0" indent="0">
              <a:buNone/>
            </a:pPr>
            <a:r>
              <a:rPr lang="tr-TR" b="1" u="sng" dirty="0"/>
              <a:t>Vakıfların uluslararası faaliyetleri ve şube, temsilcilik ve irtibat bürosu açmaları</a:t>
            </a:r>
          </a:p>
          <a:p>
            <a:pPr marL="0" indent="0">
              <a:buNone/>
            </a:pPr>
            <a:r>
              <a:rPr lang="tr-TR" dirty="0"/>
              <a:t>Vakıflar Kanunu m. 25</a:t>
            </a:r>
          </a:p>
          <a:p>
            <a:pPr marL="0" indent="0">
              <a:buNone/>
            </a:pPr>
            <a:endParaRPr lang="tr-TR" dirty="0"/>
          </a:p>
          <a:p>
            <a:pPr marL="0" indent="0">
              <a:buNone/>
            </a:pPr>
            <a:r>
              <a:rPr lang="tr-TR" b="1" u="sng" dirty="0"/>
              <a:t>Yurt dışındaki vakıfların Türkiye’ deki faaliyetleri</a:t>
            </a:r>
          </a:p>
          <a:p>
            <a:pPr marL="0" indent="0">
              <a:buNone/>
            </a:pPr>
            <a:r>
              <a:rPr lang="tr-TR" dirty="0"/>
              <a:t>Dernekler Kanunu m. 5, Dernekler Yönetmeliği m. 23 - 25</a:t>
            </a:r>
          </a:p>
          <a:p>
            <a:pPr marL="0" indent="0">
              <a:buNone/>
            </a:pPr>
            <a:endParaRPr lang="tr-TR" dirty="0"/>
          </a:p>
          <a:p>
            <a:pPr marL="0" indent="0">
              <a:buNone/>
            </a:pPr>
            <a:endParaRPr lang="tr-TR" dirty="0"/>
          </a:p>
          <a:p>
            <a:pPr marL="0" indent="0">
              <a:buNone/>
            </a:pPr>
            <a:endParaRPr lang="tr-TR" dirty="0"/>
          </a:p>
        </p:txBody>
      </p:sp>
    </p:spTree>
    <p:extLst>
      <p:ext uri="{BB962C8B-B14F-4D97-AF65-F5344CB8AC3E}">
        <p14:creationId xmlns:p14="http://schemas.microsoft.com/office/powerpoint/2010/main" val="19886938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7B57ED-52E1-4811-82ED-DD3DF9C748B5}"/>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2C1C5632-A6DA-4BD3-B579-EA1ECDA42DD6}"/>
              </a:ext>
            </a:extLst>
          </p:cNvPr>
          <p:cNvSpPr>
            <a:spLocks noGrp="1"/>
          </p:cNvSpPr>
          <p:nvPr>
            <p:ph idx="1"/>
          </p:nvPr>
        </p:nvSpPr>
        <p:spPr>
          <a:xfrm>
            <a:off x="577049" y="2015732"/>
            <a:ext cx="11052699" cy="4037749"/>
          </a:xfrm>
        </p:spPr>
        <p:txBody>
          <a:bodyPr/>
          <a:lstStyle/>
          <a:p>
            <a:pPr marL="0" indent="0">
              <a:buNone/>
            </a:pPr>
            <a:r>
              <a:rPr lang="tr-TR" dirty="0"/>
              <a:t>VAKFIN DENETİMİ</a:t>
            </a:r>
          </a:p>
          <a:p>
            <a:r>
              <a:rPr lang="tr-TR" dirty="0"/>
              <a:t>Vakfın amacının gerçekleşmesini güvence altına almak için vakfın bu amaca hizmet edip etmediğinin denetlenmesi gerekir. </a:t>
            </a:r>
          </a:p>
          <a:p>
            <a:r>
              <a:rPr lang="tr-TR" dirty="0"/>
              <a:t>Vakıflar, Vakıflar Genel Müdürlüğünün ve üst kuruluşların teftişine tabiidir.</a:t>
            </a:r>
          </a:p>
          <a:p>
            <a:r>
              <a:rPr lang="tr-TR" dirty="0"/>
              <a:t>Denetim, Vakıflar Kanunu m. 33’ e göre yapılır.</a:t>
            </a:r>
          </a:p>
          <a:p>
            <a:pPr marL="0" indent="0">
              <a:buNone/>
            </a:pPr>
            <a:endParaRPr lang="tr-TR" dirty="0"/>
          </a:p>
        </p:txBody>
      </p:sp>
    </p:spTree>
    <p:extLst>
      <p:ext uri="{BB962C8B-B14F-4D97-AF65-F5344CB8AC3E}">
        <p14:creationId xmlns:p14="http://schemas.microsoft.com/office/powerpoint/2010/main" val="4008280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4DFF62-BF48-4533-94F7-8AF2F793E1DF}"/>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F27A91B7-2824-43C7-B4B2-256C59988756}"/>
              </a:ext>
            </a:extLst>
          </p:cNvPr>
          <p:cNvSpPr>
            <a:spLocks noGrp="1"/>
          </p:cNvSpPr>
          <p:nvPr>
            <p:ph idx="1"/>
          </p:nvPr>
        </p:nvSpPr>
        <p:spPr>
          <a:xfrm>
            <a:off x="435006" y="2015732"/>
            <a:ext cx="11487705" cy="4037749"/>
          </a:xfrm>
        </p:spPr>
        <p:txBody>
          <a:bodyPr>
            <a:normAutofit fontScale="92500" lnSpcReduction="10000"/>
          </a:bodyPr>
          <a:lstStyle/>
          <a:p>
            <a:pPr marL="0" indent="0">
              <a:buNone/>
            </a:pPr>
            <a:r>
              <a:rPr lang="tr-TR" dirty="0"/>
              <a:t>VAKFIN SONA ERMESİ</a:t>
            </a:r>
          </a:p>
          <a:p>
            <a:pPr marL="457200" indent="-457200">
              <a:buFont typeface="+mj-lt"/>
              <a:buAutoNum type="arabicPeriod"/>
            </a:pPr>
            <a:r>
              <a:rPr lang="tr-TR" dirty="0"/>
              <a:t>Kendiliğinden sona ermesi</a:t>
            </a:r>
          </a:p>
          <a:p>
            <a:pPr marL="914400" lvl="1" indent="-457200">
              <a:buFont typeface="+mj-lt"/>
              <a:buAutoNum type="arabicPeriod"/>
            </a:pPr>
            <a:r>
              <a:rPr lang="tr-TR" dirty="0"/>
              <a:t>Vakıf senedindeki hüküm dolayısıyla: Vakıf senedinde vakıf, süreye veya bozucu şarta bağlanmış olabilir.</a:t>
            </a:r>
          </a:p>
          <a:p>
            <a:pPr marL="914400" lvl="1" indent="-457200">
              <a:buFont typeface="+mj-lt"/>
              <a:buAutoNum type="arabicPeriod"/>
            </a:pPr>
            <a:r>
              <a:rPr lang="tr-TR" dirty="0"/>
              <a:t>Kanun gereğince: Vakfın amacının gerçekleşmesinin imkansız hale gelmesi ve amacın değiştirilmesinin de mümkün olmadığı durumlarda söz konusu olur. Genellikle, vakfın mali imkanlarını devamlı olarak ve tamamen kaybetmesiyle ortaya çıkar. </a:t>
            </a:r>
          </a:p>
          <a:p>
            <a:pPr marL="457200" indent="-457200">
              <a:buFont typeface="+mj-lt"/>
              <a:buAutoNum type="arabicPeriod"/>
            </a:pPr>
            <a:r>
              <a:rPr lang="tr-TR" dirty="0"/>
              <a:t>Mahkeme kararıyla sona ermesi</a:t>
            </a:r>
          </a:p>
          <a:p>
            <a:pPr marL="457200" lvl="1" indent="0">
              <a:buNone/>
            </a:pPr>
            <a:r>
              <a:rPr lang="tr-TR" dirty="0"/>
              <a:t>Vakıf kurulduktan sonra vakfın amacı yasak amaç haline gelirse veya yasak amaç haline gelen amacın değiştirilmesi imkansızsa; vakıf, denetim makamının veya Cumhuriyet Savcısının başvurusu üzerine duruşma yapılarak dağıtılır.</a:t>
            </a:r>
          </a:p>
          <a:p>
            <a:pPr marL="457200" indent="-457200">
              <a:buFont typeface="+mj-lt"/>
              <a:buAutoNum type="arabicPeriod"/>
            </a:pPr>
            <a:r>
              <a:rPr lang="tr-TR" dirty="0"/>
              <a:t>Alacaklıların veya saklı pay sahibi mirasçıların itirazı üzerine sona ermesi</a:t>
            </a:r>
          </a:p>
          <a:p>
            <a:pPr marL="457200" lvl="1" indent="0">
              <a:buNone/>
            </a:pPr>
            <a:r>
              <a:rPr lang="tr-TR" dirty="0"/>
              <a:t>Vakıf kuranların geride kalan malları kendi borçlarını ödemeye yetmezse alacaklılar, İİK m. 278 uyarınca iptal davası açabilirler.</a:t>
            </a:r>
          </a:p>
        </p:txBody>
      </p:sp>
    </p:spTree>
    <p:extLst>
      <p:ext uri="{BB962C8B-B14F-4D97-AF65-F5344CB8AC3E}">
        <p14:creationId xmlns:p14="http://schemas.microsoft.com/office/powerpoint/2010/main" val="42525778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1EF1CA3-2527-41B7-A691-B3BA60E12967}"/>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2EEF85F6-A621-4591-99BE-31A9D5AC5388}"/>
              </a:ext>
            </a:extLst>
          </p:cNvPr>
          <p:cNvSpPr>
            <a:spLocks noGrp="1"/>
          </p:cNvSpPr>
          <p:nvPr>
            <p:ph idx="1"/>
          </p:nvPr>
        </p:nvSpPr>
        <p:spPr>
          <a:xfrm>
            <a:off x="461639" y="1970844"/>
            <a:ext cx="11176986" cy="4082638"/>
          </a:xfrm>
        </p:spPr>
        <p:txBody>
          <a:bodyPr>
            <a:normAutofit fontScale="92500" lnSpcReduction="20000"/>
          </a:bodyPr>
          <a:lstStyle/>
          <a:p>
            <a:pPr marL="0" indent="0">
              <a:buNone/>
            </a:pPr>
            <a:r>
              <a:rPr lang="tr-TR" dirty="0"/>
              <a:t>VAKFIN SONA ERMESİNİN SONUÇLARI</a:t>
            </a:r>
          </a:p>
          <a:p>
            <a:pPr marL="457200" indent="-457200">
              <a:buFont typeface="+mj-lt"/>
              <a:buAutoNum type="arabicPeriod"/>
            </a:pPr>
            <a:r>
              <a:rPr lang="tr-TR" dirty="0"/>
              <a:t>Tasfiye </a:t>
            </a:r>
          </a:p>
          <a:p>
            <a:pPr marL="457200" lvl="1" indent="0">
              <a:buNone/>
            </a:pPr>
            <a:r>
              <a:rPr lang="tr-TR" dirty="0"/>
              <a:t>TMK m. 53’ e göre yapılır. </a:t>
            </a:r>
          </a:p>
          <a:p>
            <a:pPr marL="457200" lvl="1" indent="0">
              <a:buNone/>
            </a:pPr>
            <a:r>
              <a:rPr lang="tr-TR" dirty="0"/>
              <a:t>Tasfiye için vakfın malvarlığının aktif ve pasifi tespit edilerek defteri tutulur, mal ve haklar paraya çevrilir, alacaklar tahsil edilir, borçlar ödenir. </a:t>
            </a:r>
          </a:p>
          <a:p>
            <a:pPr marL="457200" indent="-457200">
              <a:buFont typeface="+mj-lt"/>
              <a:buAutoNum type="arabicPeriod"/>
            </a:pPr>
            <a:r>
              <a:rPr lang="tr-TR" dirty="0"/>
              <a:t>Tahsis</a:t>
            </a:r>
          </a:p>
          <a:p>
            <a:pPr marL="457200" lvl="1" indent="0">
              <a:buNone/>
            </a:pPr>
            <a:r>
              <a:rPr lang="tr-TR" dirty="0"/>
              <a:t>Tahsis bakımından TMK m. 54 değil, Vakıflar Kanunu m. 27 uygulanır.</a:t>
            </a:r>
          </a:p>
          <a:p>
            <a:pPr marL="457200" lvl="1" indent="0">
              <a:buNone/>
            </a:pPr>
            <a:r>
              <a:rPr lang="tr-TR" dirty="0"/>
              <a:t>Tasfiyeden arta kalan mal ve haklar, vakıf senedinde yazılı hüküm varsa buna göre, yoksa Genel Müdürlüğün görüşü alınarak mahkeme kararıyla benzer amaçlı bir vakfa tahsis edilir.</a:t>
            </a:r>
          </a:p>
          <a:p>
            <a:pPr marL="457200" indent="-457200">
              <a:buFont typeface="+mj-lt"/>
              <a:buAutoNum type="arabicPeriod"/>
            </a:pPr>
            <a:r>
              <a:rPr lang="tr-TR" dirty="0"/>
              <a:t>Kaydın silinmesi ve ilan edilmesi</a:t>
            </a:r>
          </a:p>
          <a:p>
            <a:pPr marL="457200" lvl="1" indent="0">
              <a:buNone/>
            </a:pPr>
            <a:r>
              <a:rPr lang="tr-TR" dirty="0"/>
              <a:t>Vakfın mahkeme sicilindeki kaydı silinir, vakfın sona erdiği merkezi sicile işlenir ve Vakıflar Genel Müdürlüğü tarafından Resmi Gazetede ilan edilir.</a:t>
            </a:r>
          </a:p>
        </p:txBody>
      </p:sp>
    </p:spTree>
    <p:extLst>
      <p:ext uri="{BB962C8B-B14F-4D97-AF65-F5344CB8AC3E}">
        <p14:creationId xmlns:p14="http://schemas.microsoft.com/office/powerpoint/2010/main" val="26012084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4C8672-7CCC-488B-842C-ABA89F8DE1B7}"/>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777724DD-BA83-4F6B-91BD-558D4227E265}"/>
              </a:ext>
            </a:extLst>
          </p:cNvPr>
          <p:cNvSpPr>
            <a:spLocks noGrp="1"/>
          </p:cNvSpPr>
          <p:nvPr>
            <p:ph idx="1"/>
          </p:nvPr>
        </p:nvSpPr>
        <p:spPr>
          <a:xfrm>
            <a:off x="559293" y="2015732"/>
            <a:ext cx="11176987" cy="4037749"/>
          </a:xfrm>
        </p:spPr>
        <p:txBody>
          <a:bodyPr>
            <a:normAutofit fontScale="70000" lnSpcReduction="20000"/>
          </a:bodyPr>
          <a:lstStyle/>
          <a:p>
            <a:pPr marL="0" indent="0">
              <a:buNone/>
            </a:pPr>
            <a:r>
              <a:rPr lang="tr-TR" dirty="0"/>
              <a:t>DERNEĞİN SONA ERMESİ</a:t>
            </a:r>
          </a:p>
          <a:p>
            <a:pPr marL="457200" indent="-457200">
              <a:buFont typeface="+mj-lt"/>
              <a:buAutoNum type="arabicPeriod"/>
            </a:pPr>
            <a:r>
              <a:rPr lang="tr-TR" dirty="0"/>
              <a:t>Derneğin kendi kendini feshetmesi: Dernek, kendi kendisini genel kurul kararıyla her zaman feshedebilir. Tüzükte farklı bir oran öngörülmemişse, fesih kararı, üyelerin 2/3 ‘ünün katıldığı genel kurulda, 2/3 çoğunluk ile alınır.</a:t>
            </a:r>
          </a:p>
          <a:p>
            <a:pPr marL="457200" indent="-457200">
              <a:buFont typeface="+mj-lt"/>
              <a:buAutoNum type="arabicPeriod"/>
            </a:pPr>
            <a:r>
              <a:rPr lang="tr-TR" dirty="0"/>
              <a:t>Derneğin kendiliğinden sona ermesi</a:t>
            </a:r>
          </a:p>
          <a:p>
            <a:pPr marL="914400" lvl="1" indent="-457200">
              <a:buFont typeface="+mj-lt"/>
              <a:buAutoNum type="arabicPeriod"/>
            </a:pPr>
            <a:r>
              <a:rPr lang="tr-TR" dirty="0"/>
              <a:t>Derneğin borç ödemeden acze düşmesi</a:t>
            </a:r>
          </a:p>
          <a:p>
            <a:pPr marL="914400" lvl="1" indent="-457200">
              <a:buFont typeface="+mj-lt"/>
              <a:buAutoNum type="arabicPeriod"/>
            </a:pPr>
            <a:r>
              <a:rPr lang="tr-TR" dirty="0"/>
              <a:t>Yönetim kurulunun kurulmasının, tüzüğe göre imkansız hale gelmesi</a:t>
            </a:r>
          </a:p>
          <a:p>
            <a:pPr marL="914400" lvl="1" indent="-457200">
              <a:buFont typeface="+mj-lt"/>
              <a:buAutoNum type="arabicPeriod"/>
            </a:pPr>
            <a:r>
              <a:rPr lang="tr-TR" dirty="0"/>
              <a:t>Toplantı yeter sayısının sağlanamaması sebebiyle olağan genel kurul toplantısının üst üste iki defa yapılamaması</a:t>
            </a:r>
          </a:p>
          <a:p>
            <a:pPr marL="914400" lvl="1" indent="-457200">
              <a:buFont typeface="+mj-lt"/>
              <a:buAutoNum type="arabicPeriod"/>
            </a:pPr>
            <a:r>
              <a:rPr lang="tr-TR" dirty="0"/>
              <a:t>Derneğin amacının gerçekleşmesi veya gerçekleşmesinin imkansızlaşması veya şartların kaybolması</a:t>
            </a:r>
          </a:p>
          <a:p>
            <a:pPr marL="914400" lvl="1" indent="-457200">
              <a:buFont typeface="+mj-lt"/>
              <a:buAutoNum type="arabicPeriod"/>
            </a:pPr>
            <a:r>
              <a:rPr lang="tr-TR" dirty="0"/>
              <a:t>İlk genel kurul toplantısının yapılamaması ve zorunlu organların kurulmaması</a:t>
            </a:r>
          </a:p>
          <a:p>
            <a:pPr marL="914400" lvl="1" indent="-457200">
              <a:buFont typeface="+mj-lt"/>
              <a:buAutoNum type="arabicPeriod"/>
            </a:pPr>
            <a:r>
              <a:rPr lang="tr-TR" dirty="0"/>
              <a:t>Sürenin dolması</a:t>
            </a:r>
          </a:p>
          <a:p>
            <a:pPr marL="457200" indent="-457200">
              <a:buFont typeface="+mj-lt"/>
              <a:buAutoNum type="arabicPeriod"/>
            </a:pPr>
            <a:r>
              <a:rPr lang="tr-TR" dirty="0"/>
              <a:t>Derneğin mahkeme kararı ile feshedilmesi</a:t>
            </a:r>
          </a:p>
          <a:p>
            <a:pPr marL="914400" lvl="1" indent="-457200">
              <a:buFont typeface="+mj-lt"/>
              <a:buAutoNum type="arabicPeriod"/>
            </a:pPr>
            <a:r>
              <a:rPr lang="tr-TR" dirty="0"/>
              <a:t>Derneğin amacının kanuna veya ahlaka aykırı hale gelmesi</a:t>
            </a:r>
          </a:p>
          <a:p>
            <a:pPr marL="914400" lvl="1" indent="-457200">
              <a:buFont typeface="+mj-lt"/>
              <a:buAutoNum type="arabicPeriod"/>
            </a:pPr>
            <a:r>
              <a:rPr lang="tr-TR" dirty="0"/>
              <a:t>Kuruluştaki eksikliklerin giderilmemesi</a:t>
            </a:r>
          </a:p>
          <a:p>
            <a:pPr marL="914400" lvl="1" indent="-457200">
              <a:buFont typeface="+mj-lt"/>
              <a:buAutoNum type="arabicPeriod"/>
            </a:pPr>
            <a:r>
              <a:rPr lang="tr-TR" dirty="0"/>
              <a:t>Suç sebebiyle kapatılması</a:t>
            </a:r>
          </a:p>
        </p:txBody>
      </p:sp>
    </p:spTree>
    <p:extLst>
      <p:ext uri="{BB962C8B-B14F-4D97-AF65-F5344CB8AC3E}">
        <p14:creationId xmlns:p14="http://schemas.microsoft.com/office/powerpoint/2010/main" val="2035193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B5591A-1361-49C0-BAA6-14EFD0CD052B}"/>
              </a:ext>
            </a:extLst>
          </p:cNvPr>
          <p:cNvSpPr>
            <a:spLocks noGrp="1"/>
          </p:cNvSpPr>
          <p:nvPr>
            <p:ph type="title"/>
          </p:nvPr>
        </p:nvSpPr>
        <p:spPr/>
        <p:txBody>
          <a:bodyPr/>
          <a:lstStyle/>
          <a:p>
            <a:r>
              <a:rPr lang="tr-TR" dirty="0"/>
              <a:t>dernek</a:t>
            </a:r>
          </a:p>
        </p:txBody>
      </p:sp>
      <p:sp>
        <p:nvSpPr>
          <p:cNvPr id="3" name="İçerik Yer Tutucusu 2">
            <a:extLst>
              <a:ext uri="{FF2B5EF4-FFF2-40B4-BE49-F238E27FC236}">
                <a16:creationId xmlns:a16="http://schemas.microsoft.com/office/drawing/2014/main" id="{BF330057-D0FB-4CDC-A40A-5498F126FF24}"/>
              </a:ext>
            </a:extLst>
          </p:cNvPr>
          <p:cNvSpPr>
            <a:spLocks noGrp="1"/>
          </p:cNvSpPr>
          <p:nvPr>
            <p:ph idx="1"/>
          </p:nvPr>
        </p:nvSpPr>
        <p:spPr>
          <a:xfrm>
            <a:off x="612559" y="2015732"/>
            <a:ext cx="11079332" cy="4127616"/>
          </a:xfrm>
        </p:spPr>
        <p:txBody>
          <a:bodyPr>
            <a:normAutofit fontScale="92500"/>
          </a:bodyPr>
          <a:lstStyle/>
          <a:p>
            <a:pPr marL="0" indent="0">
              <a:buNone/>
            </a:pPr>
            <a:r>
              <a:rPr lang="tr-TR" dirty="0"/>
              <a:t>Sona ermenin sonuçları</a:t>
            </a:r>
          </a:p>
          <a:p>
            <a:r>
              <a:rPr lang="tr-TR" dirty="0"/>
              <a:t>Sona eren derneğin malvarlığı tasfiye edilir.</a:t>
            </a:r>
          </a:p>
          <a:p>
            <a:r>
              <a:rPr lang="tr-TR" dirty="0"/>
              <a:t>Dernekler Kanunu m. 15’ e göre;</a:t>
            </a:r>
          </a:p>
          <a:p>
            <a:pPr lvl="1"/>
            <a:r>
              <a:rPr lang="tr-TR" dirty="0"/>
              <a:t>Genel kurul kararı ile kendi kendini fesheden veya kendiliğinden sona eren derneğin malvarlığının tasfiyesi, tüzüğüne göre yapılır.</a:t>
            </a:r>
          </a:p>
          <a:p>
            <a:pPr lvl="1"/>
            <a:r>
              <a:rPr lang="tr-TR" dirty="0"/>
              <a:t>Tüzükte, derneğin sona ermesi durumunda malvarlığının tasfiyesi hakkında hüküm bulunması zorunludur.</a:t>
            </a:r>
          </a:p>
          <a:p>
            <a:pPr lvl="1"/>
            <a:r>
              <a:rPr lang="tr-TR" dirty="0"/>
              <a:t>Tüzükte, tasfiyenin nasıl yapılacağı genel kurul kararına bırakılmışsa, genel kurul bu hususta karar verebilir.</a:t>
            </a:r>
          </a:p>
          <a:p>
            <a:pPr lvl="1"/>
            <a:r>
              <a:rPr lang="tr-TR" dirty="0"/>
              <a:t>Genel kurul toplanamaz veya karar alamazsa, tasfiye mahkeme kararı ile yapılır.</a:t>
            </a:r>
          </a:p>
          <a:p>
            <a:pPr lvl="1"/>
            <a:r>
              <a:rPr lang="tr-TR" dirty="0"/>
              <a:t>Derneğin sona ermesinin mahkeme kararı ile olduğu halde de tasfiye, mahkeme kararı ile yapılır.</a:t>
            </a:r>
          </a:p>
          <a:p>
            <a:r>
              <a:rPr lang="tr-TR" dirty="0"/>
              <a:t>Sona eren derneklerin tasfiye ve devir işlemleri tamamlandıktan sonra, dernekler kütüğündeki kayıtları silinir.</a:t>
            </a:r>
          </a:p>
          <a:p>
            <a:pPr marL="0" indent="0">
              <a:buNone/>
            </a:pPr>
            <a:endParaRPr lang="tr-TR" dirty="0"/>
          </a:p>
        </p:txBody>
      </p:sp>
    </p:spTree>
    <p:extLst>
      <p:ext uri="{BB962C8B-B14F-4D97-AF65-F5344CB8AC3E}">
        <p14:creationId xmlns:p14="http://schemas.microsoft.com/office/powerpoint/2010/main" val="33808533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1A1AEB-B184-4D16-9228-73D2F4357EAE}"/>
              </a:ext>
            </a:extLst>
          </p:cNvPr>
          <p:cNvSpPr>
            <a:spLocks noGrp="1"/>
          </p:cNvSpPr>
          <p:nvPr>
            <p:ph type="title"/>
          </p:nvPr>
        </p:nvSpPr>
        <p:spPr/>
        <p:txBody>
          <a:bodyPr/>
          <a:lstStyle/>
          <a:p>
            <a:r>
              <a:rPr lang="tr-TR" dirty="0"/>
              <a:t>VAKIF</a:t>
            </a:r>
          </a:p>
        </p:txBody>
      </p:sp>
      <p:sp>
        <p:nvSpPr>
          <p:cNvPr id="3" name="İçerik Yer Tutucusu 2">
            <a:extLst>
              <a:ext uri="{FF2B5EF4-FFF2-40B4-BE49-F238E27FC236}">
                <a16:creationId xmlns:a16="http://schemas.microsoft.com/office/drawing/2014/main" id="{FE08FFD6-A819-44FE-86A2-534B5AF99322}"/>
              </a:ext>
            </a:extLst>
          </p:cNvPr>
          <p:cNvSpPr>
            <a:spLocks noGrp="1"/>
          </p:cNvSpPr>
          <p:nvPr>
            <p:ph idx="1"/>
          </p:nvPr>
        </p:nvSpPr>
        <p:spPr>
          <a:xfrm>
            <a:off x="426128" y="2015732"/>
            <a:ext cx="11390051" cy="4251903"/>
          </a:xfrm>
        </p:spPr>
        <p:txBody>
          <a:bodyPr>
            <a:normAutofit fontScale="70000" lnSpcReduction="20000"/>
          </a:bodyPr>
          <a:lstStyle/>
          <a:p>
            <a:pPr marL="0" indent="0">
              <a:buNone/>
            </a:pPr>
            <a:r>
              <a:rPr lang="tr-TR" dirty="0"/>
              <a:t>Vakıf, bir mal veya mal topluluğunun, bir malvarlığının veya bunların gelirinin veya ekonomik değeri olan hakların, belirli ve sürekli bir amaca tahsis edilmesine dayanan tüzel kişidir.</a:t>
            </a:r>
          </a:p>
          <a:p>
            <a:pPr marL="0" indent="0">
              <a:buNone/>
            </a:pPr>
            <a:r>
              <a:rPr lang="tr-TR" dirty="0"/>
              <a:t>ÇEŞİTLERİ</a:t>
            </a:r>
          </a:p>
          <a:p>
            <a:pPr marL="457200" indent="-457200">
              <a:buFont typeface="+mj-lt"/>
              <a:buAutoNum type="arabicPeriod"/>
            </a:pPr>
            <a:r>
              <a:rPr lang="tr-TR" dirty="0"/>
              <a:t>Yeni vakıflar: Belirli bir özelliği olmayan ve TMK m. 101 vd. hükümlerine göre kurulan vakıflardır.</a:t>
            </a:r>
          </a:p>
          <a:p>
            <a:pPr marL="457200" indent="-457200">
              <a:buFont typeface="+mj-lt"/>
              <a:buAutoNum type="arabicPeriod"/>
            </a:pPr>
            <a:r>
              <a:rPr lang="tr-TR" dirty="0"/>
              <a:t>Kamuya yararlı vakıflar: Vergi muafiyeti tanınmış vakıflardır. Gelirinin yarısından fazlası kamu görevi niteliğindeki işlere tahsis edilmiştir.</a:t>
            </a:r>
          </a:p>
          <a:p>
            <a:pPr marL="457200" indent="-457200">
              <a:buFont typeface="+mj-lt"/>
              <a:buAutoNum type="arabicPeriod"/>
            </a:pPr>
            <a:r>
              <a:rPr lang="tr-TR" dirty="0"/>
              <a:t>Çalıştırılanlara ve işçilere yardım vakıfları: TTK m. 519 uyarınca kurulur.</a:t>
            </a:r>
          </a:p>
          <a:p>
            <a:pPr marL="457200" indent="-457200">
              <a:buFont typeface="+mj-lt"/>
              <a:buAutoNum type="arabicPeriod"/>
            </a:pPr>
            <a:r>
              <a:rPr lang="tr-TR" dirty="0"/>
              <a:t>Aile vakıfları: TMK m. 372’ de düzenlenmiştir. Diğer vakıflarla amaçları dışında bir farklılıkları bulunmamaktadır.</a:t>
            </a:r>
          </a:p>
          <a:p>
            <a:pPr marL="457200" indent="-457200">
              <a:buFont typeface="+mj-lt"/>
              <a:buAutoNum type="arabicPeriod"/>
            </a:pPr>
            <a:r>
              <a:rPr lang="tr-TR" dirty="0"/>
              <a:t>Mazbut vakıflar: Vakıflar Genel Müdürlüğü tarafından yönetilirler. Bu vakıfların ayrı ayrı tüzel kişiliği bulunmamaktadır. </a:t>
            </a:r>
          </a:p>
          <a:p>
            <a:pPr marL="457200" indent="-457200">
              <a:buFont typeface="+mj-lt"/>
              <a:buAutoNum type="arabicPeriod"/>
            </a:pPr>
            <a:r>
              <a:rPr lang="tr-TR" dirty="0"/>
              <a:t>Mülhak vakıflar: Osmanlı İmparatorluğu döneminde kurulan ve yönetimi vakfedenlerin soyundan gelenlere şart edilmiş olan vakıflardır.</a:t>
            </a:r>
          </a:p>
          <a:p>
            <a:pPr marL="457200" indent="-457200">
              <a:buFont typeface="+mj-lt"/>
              <a:buAutoNum type="arabicPeriod"/>
            </a:pPr>
            <a:r>
              <a:rPr lang="tr-TR" dirty="0"/>
              <a:t>Cemaat vakıfları: Türk vatandaşı gayrimüslim cemaatlere ait vakıflardır. </a:t>
            </a:r>
          </a:p>
          <a:p>
            <a:pPr marL="457200" indent="-457200">
              <a:buFont typeface="+mj-lt"/>
              <a:buAutoNum type="arabicPeriod"/>
            </a:pPr>
            <a:r>
              <a:rPr lang="tr-TR" dirty="0"/>
              <a:t>Esnaf vakıfları: Vakıflar Kanununun yürürlüğe girmesinden önce kurulmuş olan vakıflardır. Mülhak vakıflarla aynı hükümlere tabiidirler ancak bu vakıfları yönetecek yönetim kurulunu esnaflar seçer.</a:t>
            </a:r>
          </a:p>
        </p:txBody>
      </p:sp>
    </p:spTree>
    <p:extLst>
      <p:ext uri="{BB962C8B-B14F-4D97-AF65-F5344CB8AC3E}">
        <p14:creationId xmlns:p14="http://schemas.microsoft.com/office/powerpoint/2010/main" val="1938894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958192B-DFD2-415D-AF20-EE2D37150EAD}"/>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7B359BE5-6CC8-4F32-B2CA-F17685820397}"/>
              </a:ext>
            </a:extLst>
          </p:cNvPr>
          <p:cNvSpPr>
            <a:spLocks noGrp="1"/>
          </p:cNvSpPr>
          <p:nvPr>
            <p:ph idx="1"/>
          </p:nvPr>
        </p:nvSpPr>
        <p:spPr>
          <a:xfrm>
            <a:off x="479393" y="2015732"/>
            <a:ext cx="11176987" cy="4037749"/>
          </a:xfrm>
        </p:spPr>
        <p:txBody>
          <a:bodyPr>
            <a:normAutofit fontScale="92500" lnSpcReduction="10000"/>
          </a:bodyPr>
          <a:lstStyle/>
          <a:p>
            <a:pPr marL="0" indent="0">
              <a:buNone/>
            </a:pPr>
            <a:r>
              <a:rPr lang="tr-TR" dirty="0"/>
              <a:t>VAKIFTA MAL UNSURU</a:t>
            </a:r>
          </a:p>
          <a:p>
            <a:pPr marL="457200" indent="-457200">
              <a:buFont typeface="+mj-lt"/>
              <a:buAutoNum type="arabicPeriod"/>
            </a:pPr>
            <a:r>
              <a:rPr lang="tr-TR" dirty="0"/>
              <a:t>Tahsis edilecek malvarlığı değerleri</a:t>
            </a:r>
          </a:p>
          <a:p>
            <a:pPr marL="457200" lvl="1" indent="0">
              <a:buNone/>
            </a:pPr>
            <a:r>
              <a:rPr lang="tr-TR" dirty="0"/>
              <a:t>Vakfı meydana getirecek mal olmadıkça vakıf da olmaz.</a:t>
            </a:r>
          </a:p>
          <a:p>
            <a:pPr marL="457200" lvl="1" indent="0">
              <a:buNone/>
            </a:pPr>
            <a:r>
              <a:rPr lang="tr-TR" dirty="0"/>
              <a:t>Mal kavramının sınırları TMK m. 101’ de oldukça geniş biçimde belirlenmiştir.</a:t>
            </a:r>
          </a:p>
          <a:p>
            <a:pPr marL="457200" lvl="1" indent="0">
              <a:buNone/>
            </a:pPr>
            <a:r>
              <a:rPr lang="tr-TR" dirty="0"/>
              <a:t>Taşınır – taşınmaz mallar, bir kişinin başka birinde olan alacağı, bir kişinin vakıf lehine kendi aleyhine kurduğu alacak hakkı, henüz gerçekleşmemiş fakat gerçekleşeceği bilinen kar payı, temettü ve faiz gibi gelirlerin tahsis edilmesiyle vakıf kurulabilir.</a:t>
            </a:r>
          </a:p>
          <a:p>
            <a:pPr marL="457200" lvl="1" indent="0">
              <a:buNone/>
            </a:pPr>
            <a:r>
              <a:rPr lang="tr-TR" dirty="0"/>
              <a:t>Tahsis edilecek mallar, vakfın amacını gerçekleştirmeye yeterli olmalıdır.</a:t>
            </a:r>
          </a:p>
          <a:p>
            <a:pPr marL="457200" indent="-457200">
              <a:buFont typeface="+mj-lt"/>
              <a:buAutoNum type="arabicPeriod"/>
            </a:pPr>
            <a:r>
              <a:rPr lang="tr-TR" dirty="0"/>
              <a:t>Vakfedilen malın değiştirilmesi</a:t>
            </a:r>
          </a:p>
          <a:p>
            <a:pPr marL="457200" lvl="1" indent="0">
              <a:buNone/>
            </a:pPr>
            <a:r>
              <a:rPr lang="tr-TR" dirty="0"/>
              <a:t>Vakıf yöneticileri, iktisap ettikleri veya değiştirdikleri vakfa ait taşınmaz malları tapuya tescilden itibaren 1 ay içinde Genel Müdürlüğe bildirirler.</a:t>
            </a:r>
          </a:p>
          <a:p>
            <a:pPr marL="457200" indent="-457200">
              <a:buFont typeface="+mj-lt"/>
              <a:buAutoNum type="arabicPeriod"/>
            </a:pPr>
            <a:endParaRPr lang="tr-TR" dirty="0"/>
          </a:p>
        </p:txBody>
      </p:sp>
    </p:spTree>
    <p:extLst>
      <p:ext uri="{BB962C8B-B14F-4D97-AF65-F5344CB8AC3E}">
        <p14:creationId xmlns:p14="http://schemas.microsoft.com/office/powerpoint/2010/main" val="1602989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FA6F5C-F415-4A1F-9E0E-307342AA7C3A}"/>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336A50DC-72D4-45CE-9787-A3CF8C13849A}"/>
              </a:ext>
            </a:extLst>
          </p:cNvPr>
          <p:cNvSpPr>
            <a:spLocks noGrp="1"/>
          </p:cNvSpPr>
          <p:nvPr>
            <p:ph idx="1"/>
          </p:nvPr>
        </p:nvSpPr>
        <p:spPr>
          <a:xfrm>
            <a:off x="452762" y="2015731"/>
            <a:ext cx="11390050" cy="4234149"/>
          </a:xfrm>
        </p:spPr>
        <p:txBody>
          <a:bodyPr>
            <a:normAutofit/>
          </a:bodyPr>
          <a:lstStyle/>
          <a:p>
            <a:pPr marL="0" indent="0">
              <a:buNone/>
            </a:pPr>
            <a:r>
              <a:rPr lang="tr-TR" dirty="0"/>
              <a:t>MALIN USULÜNE GÖRE BELİRLİ VE SÜREKLİ BİR AMACA TAHSİSİ</a:t>
            </a:r>
          </a:p>
          <a:p>
            <a:pPr marL="457200" indent="-457200">
              <a:buFont typeface="+mj-lt"/>
              <a:buAutoNum type="arabicPeriod"/>
            </a:pPr>
            <a:r>
              <a:rPr lang="tr-TR" dirty="0"/>
              <a:t>Amaç: Bir vakfın kurulması için, malvarlığı değerlerinin belirli ve sürekli bir amaca tahsis edilmiş olması gerekir. </a:t>
            </a:r>
          </a:p>
          <a:p>
            <a:pPr lvl="1"/>
            <a:r>
              <a:rPr lang="tr-TR" dirty="0"/>
              <a:t>Amaç, vakfı kuran kimse tarafından serbestçe belirlenebilir. Amaç; kanuna, ahlaka ve milli menfaatlere aykırı olmamalı, imkansız olmamalı, devamlı ve belirli olmalıdır. Kültürel hizmet, toplumsal yardım, sosyal güvenlik, eğitim ve sağlık sık rastlanan amaçlardandır. </a:t>
            </a:r>
          </a:p>
          <a:p>
            <a:pPr lvl="1"/>
            <a:r>
              <a:rPr lang="tr-TR" dirty="0"/>
              <a:t>Amacın gerçekleştirilmesine ve vakfa gelir sağlamaya yardımcı olmak üzere, vakıflar ticari işletme işletebilirler. </a:t>
            </a:r>
          </a:p>
          <a:p>
            <a:pPr marL="457200" indent="-457200">
              <a:buFont typeface="+mj-lt"/>
              <a:buAutoNum type="arabicPeriod"/>
            </a:pPr>
            <a:r>
              <a:rPr lang="tr-TR" dirty="0"/>
              <a:t>Malvarlığının tahsisi: Tahsis, vakfın amacına hizmet edecek malların tüzel kişilik meydana getirmek niyetiyle ayırılmasıdır. Malların mülkiyeti tahsis ile vakfa geçmez. Mülkiyetin geçmesi, vakfın tüzel kişilik kazanması ile olur.</a:t>
            </a:r>
          </a:p>
        </p:txBody>
      </p:sp>
    </p:spTree>
    <p:extLst>
      <p:ext uri="{BB962C8B-B14F-4D97-AF65-F5344CB8AC3E}">
        <p14:creationId xmlns:p14="http://schemas.microsoft.com/office/powerpoint/2010/main" val="342528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111D84-CABB-489B-8F02-A37CC2A18781}"/>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0D4AA61B-7DD3-497C-A156-6CE7F0C3381C}"/>
              </a:ext>
            </a:extLst>
          </p:cNvPr>
          <p:cNvSpPr>
            <a:spLocks noGrp="1"/>
          </p:cNvSpPr>
          <p:nvPr>
            <p:ph idx="1"/>
          </p:nvPr>
        </p:nvSpPr>
        <p:spPr>
          <a:xfrm>
            <a:off x="435006" y="2015732"/>
            <a:ext cx="11256885" cy="4189759"/>
          </a:xfrm>
        </p:spPr>
        <p:txBody>
          <a:bodyPr>
            <a:normAutofit fontScale="92500" lnSpcReduction="20000"/>
          </a:bodyPr>
          <a:lstStyle/>
          <a:p>
            <a:pPr marL="457200" indent="-457200">
              <a:buFont typeface="+mj-lt"/>
              <a:buAutoNum type="arabicPeriod" startAt="3"/>
            </a:pPr>
            <a:r>
              <a:rPr lang="tr-TR" dirty="0"/>
              <a:t>Vakıf kurma işlemi</a:t>
            </a:r>
          </a:p>
          <a:p>
            <a:pPr marL="914400" lvl="1" indent="-457200">
              <a:buFont typeface="+mj-lt"/>
              <a:buAutoNum type="arabicPeriod"/>
            </a:pPr>
            <a:r>
              <a:rPr lang="tr-TR" dirty="0"/>
              <a:t>Vakıf kurma işleminin şekli</a:t>
            </a:r>
          </a:p>
          <a:p>
            <a:pPr marL="1257300" lvl="2" indent="-342900">
              <a:buFont typeface="+mj-lt"/>
              <a:buAutoNum type="arabicPeriod"/>
            </a:pPr>
            <a:r>
              <a:rPr lang="tr-TR" dirty="0"/>
              <a:t>Sağlıkta vakıf kurma: Vakıf kurma iradesinin, noter tarafından düzenlenecek resmi bir senetle açıklanması gerekir.</a:t>
            </a:r>
          </a:p>
          <a:p>
            <a:pPr marL="1257300" lvl="2" indent="-342900">
              <a:buFont typeface="+mj-lt"/>
              <a:buAutoNum type="arabicPeriod"/>
            </a:pPr>
            <a:r>
              <a:rPr lang="tr-TR" dirty="0"/>
              <a:t>Ölüme bağlı tasarrufla vakıf kurma: Vakfın, kuran kişinin ölümünden sonra oluşmasının istenmesi halinde ise; vakfı kuracak olan </a:t>
            </a:r>
            <a:r>
              <a:rPr lang="tr-TR" dirty="0" err="1"/>
              <a:t>kiş</a:t>
            </a:r>
            <a:r>
              <a:rPr lang="tr-TR" dirty="0"/>
              <a:t>, vakıf kurma iradesini ölüme bağlı tasarruflardan olan vasiyetname ile açıklamalıdır.</a:t>
            </a:r>
          </a:p>
          <a:p>
            <a:pPr marL="800100" lvl="1" indent="-342900">
              <a:buFont typeface="+mj-lt"/>
              <a:buAutoNum type="arabicPeriod"/>
            </a:pPr>
            <a:r>
              <a:rPr lang="tr-TR" dirty="0"/>
              <a:t>Vakıf kurma işleminde ehliyet</a:t>
            </a:r>
          </a:p>
          <a:p>
            <a:pPr marL="1257300" lvl="2" indent="-342900">
              <a:buFont typeface="+mj-lt"/>
              <a:buAutoNum type="arabicPeriod"/>
            </a:pPr>
            <a:r>
              <a:rPr lang="tr-TR" dirty="0"/>
              <a:t>Sağlıkta vakıf kurma: Vakıf kuranın tam ehliyetli olması gerekir. </a:t>
            </a:r>
          </a:p>
          <a:p>
            <a:pPr marL="1257300" lvl="2" indent="-342900">
              <a:buFont typeface="+mj-lt"/>
              <a:buAutoNum type="arabicPeriod"/>
            </a:pPr>
            <a:r>
              <a:rPr lang="tr-TR" dirty="0"/>
              <a:t>Ölüme bağlı tasarrufla vakıf kurma: Ayırt etme gücüne sahip ve 15 yaşını doldurmuş kişiler vasiyetname ile vakıf kurabilir.</a:t>
            </a:r>
          </a:p>
          <a:p>
            <a:pPr marL="800100" lvl="1" indent="-342900">
              <a:buFont typeface="+mj-lt"/>
              <a:buAutoNum type="arabicPeriod"/>
            </a:pPr>
            <a:r>
              <a:rPr lang="tr-TR" dirty="0"/>
              <a:t>Vakıf kurma işleminin içeriği: TMK m. 106’ da vakıf senedinde gösterilmesi gereken hususlara ek olarak, vakfın faaliyetleri ve yönetim şekli de vakıf senedinde düzenlenmelidir. </a:t>
            </a:r>
          </a:p>
          <a:p>
            <a:pPr marL="800100" lvl="1" indent="-342900">
              <a:buFont typeface="+mj-lt"/>
              <a:buAutoNum type="arabicPeriod"/>
            </a:pPr>
            <a:r>
              <a:rPr lang="tr-TR" dirty="0"/>
              <a:t>Vakıf kurma işleminin geri alınması</a:t>
            </a:r>
          </a:p>
          <a:p>
            <a:pPr marL="1257300" lvl="2" indent="-342900">
              <a:buFont typeface="+mj-lt"/>
              <a:buAutoNum type="arabicPeriod"/>
            </a:pPr>
            <a:r>
              <a:rPr lang="tr-TR" dirty="0"/>
              <a:t>Sağlıkta vakıf kurma: Tescil işlemine kadar geri alınabilir.</a:t>
            </a:r>
          </a:p>
          <a:p>
            <a:pPr marL="1257300" lvl="2" indent="-342900">
              <a:buFont typeface="+mj-lt"/>
              <a:buAutoNum type="arabicPeriod"/>
            </a:pPr>
            <a:r>
              <a:rPr lang="tr-TR" dirty="0"/>
              <a:t>Ölüme bağlı tasarrufla vakıf kurma: Vasiyetnamenin geri alınması ile ilgili TMK m. 542 vd. hükümlerine göre vakıf kurma işleminden dönülebilir. Ancak vakfedenin ölümünden sonra mirasçıları vasiyetname ile bağlıdır ve dönme yetkileri yoktur.</a:t>
            </a:r>
          </a:p>
          <a:p>
            <a:endParaRPr lang="tr-TR" dirty="0"/>
          </a:p>
        </p:txBody>
      </p:sp>
    </p:spTree>
    <p:extLst>
      <p:ext uri="{BB962C8B-B14F-4D97-AF65-F5344CB8AC3E}">
        <p14:creationId xmlns:p14="http://schemas.microsoft.com/office/powerpoint/2010/main" val="362774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973AA5B-C59F-4B66-8A9B-BE56D1A81BD0}"/>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06F4A26F-E40F-4F4F-BF01-5CE2C030B966}"/>
              </a:ext>
            </a:extLst>
          </p:cNvPr>
          <p:cNvSpPr>
            <a:spLocks noGrp="1"/>
          </p:cNvSpPr>
          <p:nvPr>
            <p:ph idx="1"/>
          </p:nvPr>
        </p:nvSpPr>
        <p:spPr>
          <a:xfrm>
            <a:off x="550416" y="2015732"/>
            <a:ext cx="11132597" cy="4037749"/>
          </a:xfrm>
        </p:spPr>
        <p:txBody>
          <a:bodyPr/>
          <a:lstStyle/>
          <a:p>
            <a:pPr marL="0" indent="0">
              <a:buNone/>
            </a:pPr>
            <a:r>
              <a:rPr lang="tr-TR" dirty="0"/>
              <a:t>TÜZEL KİŞİLİĞİN KAZANILMASI</a:t>
            </a:r>
          </a:p>
          <a:p>
            <a:pPr marL="457200" indent="-457200">
              <a:buFont typeface="+mj-lt"/>
              <a:buAutoNum type="arabicPeriod"/>
            </a:pPr>
            <a:r>
              <a:rPr lang="tr-TR" dirty="0"/>
              <a:t>Tescil: Vakıf kurma iradesinin resmi senetle veya ölüme bağlı tasarrufla açıklanmasından sonra vakfın tescili, vakfedenin yerleşim yeri asliye hukuk mahkemesinden talep edilir. Vakfın tesciline dair kararın kesinleşmesiyle vakıf, asliye mahkemesi nezdinde özel olarak tutulan vakıf sicil defterine kaydedilir. Bu tescille vakıf, tüzel kişilik kazanır.</a:t>
            </a:r>
          </a:p>
          <a:p>
            <a:pPr marL="457200" indent="-457200">
              <a:buFont typeface="+mj-lt"/>
              <a:buAutoNum type="arabicPeriod"/>
            </a:pPr>
            <a:r>
              <a:rPr lang="tr-TR" dirty="0"/>
              <a:t>Mahkeme siciline tescilin hukuki sonuçları</a:t>
            </a:r>
          </a:p>
          <a:p>
            <a:pPr marL="914400" lvl="1" indent="-457200">
              <a:buFont typeface="+mj-lt"/>
              <a:buAutoNum type="arabicPeriod"/>
            </a:pPr>
            <a:r>
              <a:rPr lang="tr-TR" dirty="0"/>
              <a:t>Vakıf tüzel kişilik kazanır.</a:t>
            </a:r>
          </a:p>
          <a:p>
            <a:pPr marL="914400" lvl="1" indent="-457200">
              <a:buFont typeface="+mj-lt"/>
              <a:buAutoNum type="arabicPeriod"/>
            </a:pPr>
            <a:r>
              <a:rPr lang="tr-TR" dirty="0"/>
              <a:t>Vakıf, tahsis olunan malları ve hakları kazanır.</a:t>
            </a:r>
          </a:p>
          <a:p>
            <a:pPr marL="914400" lvl="1" indent="-457200">
              <a:buFont typeface="+mj-lt"/>
              <a:buAutoNum type="arabicPeriod"/>
            </a:pPr>
            <a:endParaRPr lang="tr-TR" dirty="0"/>
          </a:p>
        </p:txBody>
      </p:sp>
    </p:spTree>
    <p:extLst>
      <p:ext uri="{BB962C8B-B14F-4D97-AF65-F5344CB8AC3E}">
        <p14:creationId xmlns:p14="http://schemas.microsoft.com/office/powerpoint/2010/main" val="23265748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7C7ABE-35CC-4CBC-B43D-259BA0BA8CB9}"/>
              </a:ext>
            </a:extLst>
          </p:cNvPr>
          <p:cNvSpPr>
            <a:spLocks noGrp="1"/>
          </p:cNvSpPr>
          <p:nvPr>
            <p:ph type="title"/>
          </p:nvPr>
        </p:nvSpPr>
        <p:spPr/>
        <p:txBody>
          <a:bodyPr/>
          <a:lstStyle/>
          <a:p>
            <a:r>
              <a:rPr lang="tr-TR" dirty="0"/>
              <a:t>vakıf</a:t>
            </a:r>
          </a:p>
        </p:txBody>
      </p:sp>
      <p:sp>
        <p:nvSpPr>
          <p:cNvPr id="3" name="İçerik Yer Tutucusu 2">
            <a:extLst>
              <a:ext uri="{FF2B5EF4-FFF2-40B4-BE49-F238E27FC236}">
                <a16:creationId xmlns:a16="http://schemas.microsoft.com/office/drawing/2014/main" id="{18C0B844-8BDC-47EF-9BD8-CB82AB0EFC9E}"/>
              </a:ext>
            </a:extLst>
          </p:cNvPr>
          <p:cNvSpPr>
            <a:spLocks noGrp="1"/>
          </p:cNvSpPr>
          <p:nvPr>
            <p:ph idx="1"/>
          </p:nvPr>
        </p:nvSpPr>
        <p:spPr>
          <a:xfrm>
            <a:off x="568171" y="2015732"/>
            <a:ext cx="11070454" cy="4037749"/>
          </a:xfrm>
        </p:spPr>
        <p:txBody>
          <a:bodyPr>
            <a:normAutofit fontScale="77500" lnSpcReduction="20000"/>
          </a:bodyPr>
          <a:lstStyle/>
          <a:p>
            <a:pPr marL="0" indent="0">
              <a:buNone/>
            </a:pPr>
            <a:r>
              <a:rPr lang="tr-TR" dirty="0"/>
              <a:t>VAKFIN YÖNETİMİ VE ÖRGÜTÜ</a:t>
            </a:r>
          </a:p>
          <a:p>
            <a:pPr marL="0" indent="0">
              <a:buNone/>
            </a:pPr>
            <a:r>
              <a:rPr lang="tr-TR" dirty="0"/>
              <a:t>Vakıf, zorunlu organlara sahip olduğunda fiil ehliyetini kazanır. Zorunlu organ, yönetim organıdır. Yönetim organı hem karar hem icra organıdır. </a:t>
            </a:r>
          </a:p>
          <a:p>
            <a:pPr marL="457200" indent="-457200">
              <a:buFont typeface="+mj-lt"/>
              <a:buAutoNum type="arabicPeriod"/>
            </a:pPr>
            <a:r>
              <a:rPr lang="tr-TR" dirty="0"/>
              <a:t>Örgütün tamamlattırılması: Vakıf senedinde; vakfın amacı, vakfedilen mal ve haklar yeterince belirlenmişse, diğer eksiklikler TMK m. 107 uyarınca tamamlanabilir</a:t>
            </a:r>
          </a:p>
          <a:p>
            <a:pPr marL="457200" indent="-457200">
              <a:buFont typeface="+mj-lt"/>
              <a:buAutoNum type="arabicPeriod"/>
            </a:pPr>
            <a:r>
              <a:rPr lang="tr-TR" dirty="0"/>
              <a:t>Yönetimin değiştirilmesi: Vakıf mallarının korunması veya amacını sürdürebilmesi için haklı sebeplerin varlığı halinde, vakfın yönetim örgütü değiştirilebilir.</a:t>
            </a:r>
          </a:p>
          <a:p>
            <a:pPr marL="457200" indent="-457200">
              <a:buFont typeface="+mj-lt"/>
              <a:buAutoNum type="arabicPeriod"/>
            </a:pPr>
            <a:r>
              <a:rPr lang="tr-TR" dirty="0"/>
              <a:t>Yönetim organlarının görevleri: Hem karar hem icra organıdır. Tüm kararlarında vakıf senedi ile bağlıdır. </a:t>
            </a:r>
          </a:p>
          <a:p>
            <a:pPr marL="457200" indent="-457200">
              <a:buFont typeface="+mj-lt"/>
              <a:buAutoNum type="arabicPeriod"/>
            </a:pPr>
            <a:r>
              <a:rPr lang="tr-TR" dirty="0"/>
              <a:t>Vakıf yöneticilerinde aranan nitelikler ve yöneticilerin görevden uzaklaştırılmaları: Vakıf yöneticisi olamayacaklar Vakıflar Kanunu m. 9’ da gösterilmiştir. Vakıf yöneticisi olduktan sonra bu maddedeki suçlardan mahkum olanların yöneticiliği sona erer. Vakıf yöneticilerinin görevlerinden uzaklaştırılmaları ancak mahkeme kararıyla olur.</a:t>
            </a:r>
          </a:p>
          <a:p>
            <a:pPr marL="457200" indent="-457200">
              <a:buFont typeface="+mj-lt"/>
              <a:buAutoNum type="arabicPeriod"/>
            </a:pPr>
            <a:r>
              <a:rPr lang="tr-TR" dirty="0"/>
              <a:t>Görevden alınmanın sonuçları: Görevden alınan vakıf yöneticileri Meclis üyesi olamaz ve 5 yıl süre ile hiçbir vakfın yönetim ve denetim organında görev alamazlar. Başka bir vakıfta daha yönetici ise o görevden de alınmış sayılır.</a:t>
            </a:r>
          </a:p>
        </p:txBody>
      </p:sp>
    </p:spTree>
    <p:extLst>
      <p:ext uri="{BB962C8B-B14F-4D97-AF65-F5344CB8AC3E}">
        <p14:creationId xmlns:p14="http://schemas.microsoft.com/office/powerpoint/2010/main" val="908327135"/>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6906DB4C1052743ACE33D6CA7F73AEA" ma:contentTypeVersion="2" ma:contentTypeDescription="Yeni belge oluşturun." ma:contentTypeScope="" ma:versionID="9a8f52481b51ee3a5d11f157b8343563">
  <xsd:schema xmlns:xsd="http://www.w3.org/2001/XMLSchema" xmlns:xs="http://www.w3.org/2001/XMLSchema" xmlns:p="http://schemas.microsoft.com/office/2006/metadata/properties" xmlns:ns3="560ef61b-03e2-46a8-aeae-79f8a710d1e9" targetNamespace="http://schemas.microsoft.com/office/2006/metadata/properties" ma:root="true" ma:fieldsID="d6833b621db8a039b88c210360b5f6db" ns3:_="">
    <xsd:import namespace="560ef61b-03e2-46a8-aeae-79f8a710d1e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0ef61b-03e2-46a8-aeae-79f8a710d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2D8456-7A97-486C-AEA7-CD7B6209D27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0ef61b-03e2-46a8-aeae-79f8a710d1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574D309-83DA-4387-87A2-38C08B8A6132}">
  <ds:schemaRefs>
    <ds:schemaRef ds:uri="http://schemas.openxmlformats.org/package/2006/metadata/core-properties"/>
    <ds:schemaRef ds:uri="http://purl.org/dc/terms/"/>
    <ds:schemaRef ds:uri="http://purl.org/dc/dcmitype/"/>
    <ds:schemaRef ds:uri="http://www.w3.org/XML/1998/namespace"/>
    <ds:schemaRef ds:uri="http://schemas.microsoft.com/office/infopath/2007/PartnerControls"/>
    <ds:schemaRef ds:uri="http://schemas.microsoft.com/office/2006/documentManagement/types"/>
    <ds:schemaRef ds:uri="560ef61b-03e2-46a8-aeae-79f8a710d1e9"/>
    <ds:schemaRef ds:uri="http://schemas.microsoft.com/office/2006/metadata/properties"/>
    <ds:schemaRef ds:uri="http://purl.org/dc/elements/1.1/"/>
  </ds:schemaRefs>
</ds:datastoreItem>
</file>

<file path=customXml/itemProps3.xml><?xml version="1.0" encoding="utf-8"?>
<ds:datastoreItem xmlns:ds="http://schemas.openxmlformats.org/officeDocument/2006/customXml" ds:itemID="{836F20C1-2B09-45E6-A66A-FD9441B3B5F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Galeri</Template>
  <TotalTime>0</TotalTime>
  <Words>1411</Words>
  <Application>Microsoft Office PowerPoint</Application>
  <PresentationFormat>Geniş ekran</PresentationFormat>
  <Paragraphs>114</Paragraphs>
  <Slides>13</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13</vt:i4>
      </vt:variant>
    </vt:vector>
  </HeadingPairs>
  <TitlesOfParts>
    <vt:vector size="16" baseType="lpstr">
      <vt:lpstr>Arial</vt:lpstr>
      <vt:lpstr>Gill Sans MT</vt:lpstr>
      <vt:lpstr>Galeri</vt:lpstr>
      <vt:lpstr>Medeni hukuk</vt:lpstr>
      <vt:lpstr>DERNEK</vt:lpstr>
      <vt:lpstr>dernek</vt:lpstr>
      <vt:lpstr>VAKIF</vt:lpstr>
      <vt:lpstr>vakıf</vt:lpstr>
      <vt:lpstr>vakıf</vt:lpstr>
      <vt:lpstr>vakıf</vt:lpstr>
      <vt:lpstr>vakıf</vt:lpstr>
      <vt:lpstr>vakıf</vt:lpstr>
      <vt:lpstr>vakıf</vt:lpstr>
      <vt:lpstr>vakıf</vt:lpstr>
      <vt:lpstr>vakıf</vt:lpstr>
      <vt:lpstr>vakıf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DERNEK</dc:title>
  <dc:creator>Hilal Nur Gözüküçük</dc:creator>
  <cp:lastModifiedBy>Hilal Nur Gözüküçük</cp:lastModifiedBy>
  <cp:revision>1</cp:revision>
  <dcterms:created xsi:type="dcterms:W3CDTF">2020-05-16T09:00:36Z</dcterms:created>
  <dcterms:modified xsi:type="dcterms:W3CDTF">2020-05-27T14:38:06Z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0x010100C6906DB4C1052743ACE33D6CA7F73AEA</vt:lpwstr>
  </property>
</Properties>
</file>