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96" r:id="rId5"/>
    <p:sldId id="297" r:id="rId6"/>
    <p:sldId id="298" r:id="rId7"/>
    <p:sldId id="299" r:id="rId8"/>
    <p:sldId id="260" r:id="rId9"/>
    <p:sldId id="259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95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23720DD-5B6D-40BF-8493-A6B52D484E6B}" type="datetimeFigureOut">
              <a:rPr lang="tr-TR" smtClean="0"/>
              <a:t>15.10.2015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15.10.2015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15.10.2015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15.10.2015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Özel öğretim yöntemleri</a:t>
            </a:r>
            <a:endParaRPr lang="tr-TR" dirty="0"/>
          </a:p>
        </p:txBody>
      </p:sp>
      <p:sp>
        <p:nvSpPr>
          <p:cNvPr id="7" name="Alt Başlık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8123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Gözlem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Dini yönden gözlem, Yaratanı, varlığın </a:t>
            </a:r>
            <a:r>
              <a:rPr lang="tr-TR" dirty="0" smtClean="0"/>
              <a:t>yaratılış </a:t>
            </a:r>
            <a:r>
              <a:rPr lang="tr-TR" dirty="0"/>
              <a:t>hikmetlerini kavramanın ve </a:t>
            </a:r>
            <a:r>
              <a:rPr lang="tr-TR" dirty="0" smtClean="0"/>
              <a:t>hayatı anlamlandırmanın </a:t>
            </a:r>
            <a:r>
              <a:rPr lang="tr-TR" dirty="0"/>
              <a:t>tabii bir </a:t>
            </a:r>
            <a:r>
              <a:rPr lang="tr-TR" dirty="0" smtClean="0"/>
              <a:t>yoludur</a:t>
            </a:r>
          </a:p>
          <a:p>
            <a:r>
              <a:rPr lang="tr-TR" dirty="0"/>
              <a:t>bilgi öğrenmenin ötesinde </a:t>
            </a:r>
            <a:r>
              <a:rPr lang="tr-TR" dirty="0" smtClean="0"/>
              <a:t>inanç, duygu </a:t>
            </a:r>
            <a:r>
              <a:rPr lang="tr-TR" dirty="0"/>
              <a:t>ve </a:t>
            </a:r>
            <a:r>
              <a:rPr lang="tr-TR" dirty="0" smtClean="0"/>
              <a:t>anlayış geliştirme bakımımdan </a:t>
            </a:r>
            <a:r>
              <a:rPr lang="tr-TR" dirty="0"/>
              <a:t>din eğitiminde kullanılacak önemli bir </a:t>
            </a:r>
            <a:r>
              <a:rPr lang="tr-TR" dirty="0" smtClean="0"/>
              <a:t>metottur.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1957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Rol </a:t>
            </a:r>
            <a:r>
              <a:rPr lang="tr-TR" dirty="0" smtClean="0"/>
              <a:t>oynama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Rol oynama yöntemi </a:t>
            </a:r>
            <a:r>
              <a:rPr lang="tr-TR" dirty="0" smtClean="0"/>
              <a:t>kişilik </a:t>
            </a:r>
            <a:r>
              <a:rPr lang="tr-TR" dirty="0"/>
              <a:t>ve yetenek </a:t>
            </a:r>
            <a:r>
              <a:rPr lang="tr-TR" dirty="0" smtClean="0"/>
              <a:t>geliştirmeye </a:t>
            </a:r>
            <a:r>
              <a:rPr lang="tr-TR" dirty="0"/>
              <a:t>yönelik konularda ve özelikle </a:t>
            </a:r>
            <a:r>
              <a:rPr lang="tr-TR" dirty="0" smtClean="0"/>
              <a:t>dil ve </a:t>
            </a:r>
            <a:r>
              <a:rPr lang="tr-TR" dirty="0"/>
              <a:t>diksiyon </a:t>
            </a:r>
            <a:r>
              <a:rPr lang="tr-TR" dirty="0" smtClean="0"/>
              <a:t>geliştirmede </a:t>
            </a:r>
            <a:r>
              <a:rPr lang="tr-TR" dirty="0"/>
              <a:t>etkili bir yöntem olarak kullanılabilir. Olumlu </a:t>
            </a:r>
            <a:r>
              <a:rPr lang="tr-TR" dirty="0" smtClean="0"/>
              <a:t>davranışlar gösteren iyi </a:t>
            </a:r>
            <a:r>
              <a:rPr lang="tr-TR" dirty="0"/>
              <a:t>bir </a:t>
            </a:r>
            <a:r>
              <a:rPr lang="tr-TR" dirty="0" smtClean="0"/>
              <a:t>kişiliği </a:t>
            </a:r>
            <a:r>
              <a:rPr lang="tr-TR" dirty="0"/>
              <a:t>temsil eden çocuk kendini onun yerine koyarak aynı erdemleri </a:t>
            </a:r>
            <a:r>
              <a:rPr lang="tr-TR" dirty="0" smtClean="0"/>
              <a:t>içselleştirir. Bu bakımdan </a:t>
            </a:r>
            <a:r>
              <a:rPr lang="tr-TR" dirty="0"/>
              <a:t>dini alanda saygın </a:t>
            </a:r>
            <a:r>
              <a:rPr lang="tr-TR" dirty="0" smtClean="0"/>
              <a:t>kişilerin </a:t>
            </a:r>
            <a:r>
              <a:rPr lang="tr-TR" dirty="0"/>
              <a:t>örnek </a:t>
            </a:r>
            <a:r>
              <a:rPr lang="tr-TR" dirty="0" smtClean="0"/>
              <a:t>davranışlarının </a:t>
            </a:r>
            <a:r>
              <a:rPr lang="tr-TR" dirty="0"/>
              <a:t>ve kısa menkıbelerinin </a:t>
            </a:r>
            <a:r>
              <a:rPr lang="tr-TR" dirty="0" smtClean="0"/>
              <a:t>temsillerle canlandırılması </a:t>
            </a:r>
            <a:r>
              <a:rPr lang="tr-TR" dirty="0"/>
              <a:t>o </a:t>
            </a:r>
            <a:r>
              <a:rPr lang="tr-TR" dirty="0" smtClean="0"/>
              <a:t>yaşantılarda </a:t>
            </a:r>
            <a:r>
              <a:rPr lang="tr-TR" dirty="0"/>
              <a:t>sergilenen erdemlerin öğrenilmesinde ve </a:t>
            </a:r>
            <a:r>
              <a:rPr lang="tr-TR" dirty="0" smtClean="0"/>
              <a:t>benimsenmesinde etkili olur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7831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Örnek olay </a:t>
            </a:r>
            <a:r>
              <a:rPr lang="tr-TR" dirty="0" smtClean="0"/>
              <a:t>inceleme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/>
              <a:t>Örnek </a:t>
            </a:r>
            <a:r>
              <a:rPr lang="tr-TR" dirty="0"/>
              <a:t>olay incelemesi, anlatılan teorik bilgilerin uygulamada nasıl ortaya </a:t>
            </a:r>
            <a:r>
              <a:rPr lang="tr-TR" dirty="0" smtClean="0"/>
              <a:t>çıktığının somut </a:t>
            </a:r>
            <a:r>
              <a:rPr lang="tr-TR" dirty="0"/>
              <a:t>bir </a:t>
            </a:r>
            <a:r>
              <a:rPr lang="tr-TR" dirty="0" smtClean="0"/>
              <a:t>göstergesidir</a:t>
            </a:r>
            <a:endParaRPr lang="tr-TR" dirty="0"/>
          </a:p>
          <a:p>
            <a:pPr algn="just"/>
            <a:r>
              <a:rPr lang="tr-TR" dirty="0"/>
              <a:t>Buna benzer bir çok olay </a:t>
            </a:r>
            <a:r>
              <a:rPr lang="tr-TR" dirty="0" smtClean="0"/>
              <a:t>Kur'an'da </a:t>
            </a:r>
            <a:r>
              <a:rPr lang="tr-TR" dirty="0"/>
              <a:t>anlatılarak </a:t>
            </a:r>
            <a:r>
              <a:rPr lang="tr-TR" dirty="0" smtClean="0"/>
              <a:t>yaşanmış </a:t>
            </a:r>
            <a:r>
              <a:rPr lang="tr-TR" dirty="0"/>
              <a:t>ve </a:t>
            </a:r>
            <a:r>
              <a:rPr lang="tr-TR" dirty="0" smtClean="0"/>
              <a:t>yaşanması </a:t>
            </a:r>
            <a:r>
              <a:rPr lang="tr-TR" dirty="0"/>
              <a:t>her </a:t>
            </a:r>
            <a:r>
              <a:rPr lang="tr-TR" dirty="0" smtClean="0"/>
              <a:t>zaman mümkün </a:t>
            </a:r>
            <a:r>
              <a:rPr lang="tr-TR" dirty="0"/>
              <a:t>olabilecek olaylardan hareketle mesajlar verilir. </a:t>
            </a:r>
            <a:r>
              <a:rPr lang="tr-TR" dirty="0" smtClean="0"/>
              <a:t>Bu </a:t>
            </a:r>
            <a:r>
              <a:rPr lang="tr-TR" dirty="0"/>
              <a:t>tür olayların incelenmesi </a:t>
            </a:r>
            <a:r>
              <a:rPr lang="tr-TR" dirty="0" smtClean="0"/>
              <a:t>ile verilen </a:t>
            </a:r>
            <a:r>
              <a:rPr lang="tr-TR" dirty="0"/>
              <a:t>mesajın daha iyi kavranıp benimsenmesi amacı güdülür. </a:t>
            </a:r>
            <a:r>
              <a:rPr lang="tr-TR" dirty="0" smtClean="0"/>
              <a:t>İslam </a:t>
            </a:r>
            <a:r>
              <a:rPr lang="tr-TR" dirty="0"/>
              <a:t>dini insanlara </a:t>
            </a:r>
            <a:r>
              <a:rPr lang="tr-TR" dirty="0" smtClean="0"/>
              <a:t>hayatın bütününe </a:t>
            </a:r>
            <a:r>
              <a:rPr lang="tr-TR" dirty="0"/>
              <a:t>dair tutum ve </a:t>
            </a:r>
            <a:r>
              <a:rPr lang="tr-TR" dirty="0" smtClean="0"/>
              <a:t>davranış </a:t>
            </a:r>
            <a:r>
              <a:rPr lang="tr-TR" dirty="0"/>
              <a:t>ölçüleri getirdiği için bu ölçüleri en iyi öğrenmenin </a:t>
            </a:r>
            <a:r>
              <a:rPr lang="tr-TR" dirty="0" smtClean="0"/>
              <a:t>yolu sözel </a:t>
            </a:r>
            <a:r>
              <a:rPr lang="tr-TR" dirty="0"/>
              <a:t>anlatımların yanında </a:t>
            </a:r>
            <a:r>
              <a:rPr lang="tr-TR" dirty="0" smtClean="0"/>
              <a:t>yasanmış </a:t>
            </a:r>
            <a:r>
              <a:rPr lang="tr-TR" dirty="0"/>
              <a:t>örnek olayların da incelenmesidir. Çünkü örnek </a:t>
            </a:r>
            <a:r>
              <a:rPr lang="tr-TR" dirty="0" smtClean="0"/>
              <a:t>olay incelemesinin </a:t>
            </a:r>
            <a:r>
              <a:rPr lang="tr-TR" dirty="0"/>
              <a:t>bilgiyi </a:t>
            </a:r>
            <a:r>
              <a:rPr lang="tr-TR" dirty="0" smtClean="0"/>
              <a:t>somutlaştırma </a:t>
            </a:r>
            <a:r>
              <a:rPr lang="tr-TR" dirty="0"/>
              <a:t>etkisinin yanında olayda sergilenen </a:t>
            </a:r>
            <a:r>
              <a:rPr lang="tr-TR" dirty="0" smtClean="0"/>
              <a:t>tecrübelerin, beklenmedik </a:t>
            </a:r>
            <a:r>
              <a:rPr lang="tr-TR" dirty="0"/>
              <a:t>durumlarda insanın nasıl tavır </a:t>
            </a:r>
            <a:r>
              <a:rPr lang="tr-TR" dirty="0" smtClean="0"/>
              <a:t>alacağı </a:t>
            </a:r>
            <a:r>
              <a:rPr lang="tr-TR" dirty="0"/>
              <a:t>hususunda örnek </a:t>
            </a:r>
            <a:r>
              <a:rPr lang="tr-TR" dirty="0" smtClean="0"/>
              <a:t>teşkil </a:t>
            </a:r>
            <a:r>
              <a:rPr lang="tr-TR" dirty="0"/>
              <a:t>etme </a:t>
            </a:r>
            <a:r>
              <a:rPr lang="tr-TR" dirty="0" smtClean="0"/>
              <a:t>işlevi </a:t>
            </a:r>
            <a:r>
              <a:rPr lang="tr-TR" dirty="0"/>
              <a:t>vardır.</a:t>
            </a:r>
          </a:p>
        </p:txBody>
      </p:sp>
    </p:spTree>
    <p:extLst>
      <p:ext uri="{BB962C8B-B14F-4D97-AF65-F5344CB8AC3E}">
        <p14:creationId xmlns:p14="http://schemas.microsoft.com/office/powerpoint/2010/main" val="1664460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Tartışma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/>
              <a:t>Bu yöntem çocuklara, farklı </a:t>
            </a:r>
            <a:r>
              <a:rPr lang="tr-TR" dirty="0" smtClean="0"/>
              <a:t>görüşleri dinleme, değerlendirme</a:t>
            </a:r>
            <a:r>
              <a:rPr lang="tr-TR" dirty="0"/>
              <a:t>, onlardan sonuçlar çıkarma, kendi </a:t>
            </a:r>
            <a:r>
              <a:rPr lang="tr-TR" dirty="0" smtClean="0"/>
              <a:t>düşüncelerini başkalarının görüşleri </a:t>
            </a:r>
            <a:r>
              <a:rPr lang="tr-TR" dirty="0"/>
              <a:t>ile </a:t>
            </a:r>
            <a:r>
              <a:rPr lang="tr-TR" dirty="0" smtClean="0"/>
              <a:t>test etme </a:t>
            </a:r>
            <a:r>
              <a:rPr lang="tr-TR" dirty="0"/>
              <a:t>melekesi kazandırır. Bu kazanım, çocuğun uyumlu ve dengeli </a:t>
            </a:r>
            <a:r>
              <a:rPr lang="tr-TR" dirty="0" smtClean="0"/>
              <a:t>kişilik geliştirmesi, bilgiye </a:t>
            </a:r>
            <a:r>
              <a:rPr lang="tr-TR" dirty="0"/>
              <a:t>objektif bir tutumla yönelme </a:t>
            </a:r>
            <a:r>
              <a:rPr lang="tr-TR" dirty="0" smtClean="0"/>
              <a:t>alışkanlığı </a:t>
            </a:r>
            <a:r>
              <a:rPr lang="tr-TR" dirty="0"/>
              <a:t>edinmesi bakımından </a:t>
            </a:r>
            <a:r>
              <a:rPr lang="tr-TR" dirty="0" smtClean="0"/>
              <a:t>önemlidir</a:t>
            </a:r>
          </a:p>
          <a:p>
            <a:pPr algn="just"/>
            <a:r>
              <a:rPr lang="tr-TR" dirty="0" smtClean="0"/>
              <a:t>İslam  </a:t>
            </a:r>
            <a:r>
              <a:rPr lang="tr-TR" dirty="0"/>
              <a:t>dininde inceleyerek, </a:t>
            </a:r>
            <a:r>
              <a:rPr lang="tr-TR" dirty="0" smtClean="0"/>
              <a:t>düşünüp tartışarak ulaşılan </a:t>
            </a:r>
            <a:r>
              <a:rPr lang="tr-TR" dirty="0"/>
              <a:t>bilginin, salt bir duyum </a:t>
            </a:r>
            <a:r>
              <a:rPr lang="tr-TR" dirty="0" smtClean="0"/>
              <a:t>ve geleneksel </a:t>
            </a:r>
            <a:r>
              <a:rPr lang="tr-TR" dirty="0"/>
              <a:t>intikal yolu ile </a:t>
            </a:r>
            <a:r>
              <a:rPr lang="tr-TR" dirty="0" smtClean="0"/>
              <a:t>ulaşılan </a:t>
            </a:r>
            <a:r>
              <a:rPr lang="tr-TR" dirty="0"/>
              <a:t>bilgiden değerli kabul edilir. Bu bakımdan din </a:t>
            </a:r>
            <a:r>
              <a:rPr lang="tr-TR" dirty="0" smtClean="0"/>
              <a:t>eğitiminde tartışma </a:t>
            </a:r>
            <a:r>
              <a:rPr lang="tr-TR" dirty="0"/>
              <a:t>metodu özel öğretim metodu olarak da değerlendirilir.</a:t>
            </a:r>
          </a:p>
        </p:txBody>
      </p:sp>
    </p:spTree>
    <p:extLst>
      <p:ext uri="{BB962C8B-B14F-4D97-AF65-F5344CB8AC3E}">
        <p14:creationId xmlns:p14="http://schemas.microsoft.com/office/powerpoint/2010/main" val="2840852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800" dirty="0"/>
              <a:t>Genel Öğretim Metotlarının Kullanılmaya Müsait Oldukları Konular</a:t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/>
              <a:t>1- </a:t>
            </a:r>
            <a:r>
              <a:rPr lang="tr-TR" dirty="0"/>
              <a:t>Anlatım Metodu : </a:t>
            </a:r>
            <a:r>
              <a:rPr lang="tr-TR" dirty="0" smtClean="0"/>
              <a:t>Anlaşılması </a:t>
            </a:r>
            <a:r>
              <a:rPr lang="tr-TR" dirty="0"/>
              <a:t>yeterli olan </a:t>
            </a:r>
            <a:r>
              <a:rPr lang="tr-TR" dirty="0" smtClean="0"/>
              <a:t>geniş </a:t>
            </a:r>
            <a:r>
              <a:rPr lang="tr-TR" dirty="0"/>
              <a:t>konularda</a:t>
            </a:r>
          </a:p>
          <a:p>
            <a:pPr algn="just"/>
            <a:r>
              <a:rPr lang="tr-TR" dirty="0"/>
              <a:t>2- Soru-cevap metodu : Kavramayı ikna olmayı gerektiren konularda</a:t>
            </a:r>
          </a:p>
          <a:p>
            <a:pPr algn="just"/>
            <a:r>
              <a:rPr lang="tr-TR" dirty="0"/>
              <a:t>3- Problem çözme metodu : </a:t>
            </a:r>
            <a:r>
              <a:rPr lang="tr-TR" dirty="0" smtClean="0"/>
              <a:t>Anlaşılması </a:t>
            </a:r>
            <a:r>
              <a:rPr lang="tr-TR" dirty="0"/>
              <a:t>güç konularda</a:t>
            </a:r>
          </a:p>
          <a:p>
            <a:pPr algn="just"/>
            <a:r>
              <a:rPr lang="tr-TR" dirty="0"/>
              <a:t>4- Gösteri metodu : Beceri gerektiren konularda</a:t>
            </a:r>
          </a:p>
          <a:p>
            <a:pPr algn="just"/>
            <a:r>
              <a:rPr lang="tr-TR" dirty="0"/>
              <a:t>5- Gözlem metodu : Hikmetleri kavramayı gerektiren konularda</a:t>
            </a:r>
          </a:p>
          <a:p>
            <a:pPr algn="just"/>
            <a:r>
              <a:rPr lang="tr-TR" dirty="0"/>
              <a:t>6- Örnek olay incelemesi metodu : </a:t>
            </a:r>
            <a:r>
              <a:rPr lang="tr-TR" dirty="0" smtClean="0"/>
              <a:t>Ahlaki </a:t>
            </a:r>
            <a:r>
              <a:rPr lang="tr-TR" dirty="0"/>
              <a:t>değerler ve erdem öğretiminde</a:t>
            </a:r>
          </a:p>
          <a:p>
            <a:pPr algn="just"/>
            <a:r>
              <a:rPr lang="tr-TR" dirty="0"/>
              <a:t>7- Rol oynama (drama) metodu : Beceri gerektiren konularda</a:t>
            </a:r>
          </a:p>
          <a:p>
            <a:pPr algn="just"/>
            <a:r>
              <a:rPr lang="tr-TR" dirty="0"/>
              <a:t>8- </a:t>
            </a:r>
            <a:r>
              <a:rPr lang="tr-TR" dirty="0" smtClean="0"/>
              <a:t>Tartışma </a:t>
            </a:r>
            <a:r>
              <a:rPr lang="tr-TR" dirty="0"/>
              <a:t>metodu : Kavramayı ikna olmayı gerektiren konularda</a:t>
            </a:r>
          </a:p>
        </p:txBody>
      </p:sp>
    </p:spTree>
    <p:extLst>
      <p:ext uri="{BB962C8B-B14F-4D97-AF65-F5344CB8AC3E}">
        <p14:creationId xmlns:p14="http://schemas.microsoft.com/office/powerpoint/2010/main" val="3568810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Din Öğretimi </a:t>
            </a:r>
            <a:r>
              <a:rPr lang="tr-TR" dirty="0" err="1"/>
              <a:t>Metodları</a:t>
            </a:r>
            <a:endParaRPr lang="tr-TR" dirty="0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13207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Ayrı bir alan olması sebebiyle din eğitimi ve öğretiminde de kendine özgü özel </a:t>
            </a:r>
            <a:r>
              <a:rPr lang="tr-TR" dirty="0" smtClean="0"/>
              <a:t>öğretim metotlarının </a:t>
            </a:r>
            <a:r>
              <a:rPr lang="tr-TR" dirty="0"/>
              <a:t>kullanılacağı tabiidir. Bunlardan bir kısmı Kur’an ve Sünnette kullanılan </a:t>
            </a:r>
            <a:r>
              <a:rPr lang="tr-TR" dirty="0" smtClean="0"/>
              <a:t>ve İslam’ın </a:t>
            </a:r>
            <a:r>
              <a:rPr lang="tr-TR" dirty="0"/>
              <a:t>kendi </a:t>
            </a:r>
            <a:r>
              <a:rPr lang="tr-TR" dirty="0" smtClean="0"/>
              <a:t>yaklaşımından </a:t>
            </a:r>
            <a:r>
              <a:rPr lang="tr-TR" dirty="0"/>
              <a:t>gelen öğretim </a:t>
            </a:r>
            <a:r>
              <a:rPr lang="tr-TR" dirty="0" smtClean="0"/>
              <a:t>metotlarıdır. İslam </a:t>
            </a:r>
            <a:r>
              <a:rPr lang="tr-TR" dirty="0"/>
              <a:t>dininin insanlara </a:t>
            </a:r>
            <a:r>
              <a:rPr lang="tr-TR" dirty="0" smtClean="0"/>
              <a:t>nasıl anlatılıp </a:t>
            </a:r>
            <a:r>
              <a:rPr lang="tr-TR" dirty="0"/>
              <a:t>kavratılacağına dair genel çerçeveli bu metotları alıp onları kendi amaç ve </a:t>
            </a:r>
            <a:r>
              <a:rPr lang="tr-TR" dirty="0" smtClean="0"/>
              <a:t>ilkeleri doğrultusunda </a:t>
            </a:r>
            <a:r>
              <a:rPr lang="tr-TR" dirty="0"/>
              <a:t>kullanmak durumundayız. </a:t>
            </a:r>
          </a:p>
        </p:txBody>
      </p:sp>
    </p:spTree>
    <p:extLst>
      <p:ext uri="{BB962C8B-B14F-4D97-AF65-F5344CB8AC3E}">
        <p14:creationId xmlns:p14="http://schemas.microsoft.com/office/powerpoint/2010/main" val="3854505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Bunların dışında sosyal, kültürel ve antropolojik değişkenlerin ve din öğretiminin farklı hedeflerinin gerektirdiği metotlar da bilimsel çalışmalarla geliştirilecektir.</a:t>
            </a:r>
          </a:p>
          <a:p>
            <a:r>
              <a:rPr lang="tr-TR" dirty="0"/>
              <a:t>D</a:t>
            </a:r>
            <a:r>
              <a:rPr lang="tr-TR" dirty="0" smtClean="0"/>
              <a:t>eğişik </a:t>
            </a:r>
            <a:r>
              <a:rPr lang="tr-TR" dirty="0"/>
              <a:t>kategorilerdeki din eğitimi, </a:t>
            </a:r>
            <a:r>
              <a:rPr lang="tr-TR" dirty="0" smtClean="0"/>
              <a:t>her birine </a:t>
            </a:r>
            <a:r>
              <a:rPr lang="tr-TR" dirty="0"/>
              <a:t>ait özel </a:t>
            </a:r>
            <a:r>
              <a:rPr lang="tr-TR" dirty="0" smtClean="0"/>
              <a:t>metotlarla </a:t>
            </a:r>
            <a:r>
              <a:rPr lang="tr-TR" dirty="0"/>
              <a:t>yürütülecektir</a:t>
            </a:r>
          </a:p>
        </p:txBody>
      </p:sp>
    </p:spTree>
    <p:extLst>
      <p:ext uri="{BB962C8B-B14F-4D97-AF65-F5344CB8AC3E}">
        <p14:creationId xmlns:p14="http://schemas.microsoft.com/office/powerpoint/2010/main" val="36377297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/>
              <a:t>Öncelikle </a:t>
            </a:r>
            <a:r>
              <a:rPr lang="tr-TR" dirty="0" smtClean="0"/>
              <a:t>Kur'an'da, </a:t>
            </a:r>
            <a:r>
              <a:rPr lang="tr-TR" dirty="0"/>
              <a:t>dinin insanlara </a:t>
            </a:r>
            <a:r>
              <a:rPr lang="tr-TR" dirty="0" smtClean="0"/>
              <a:t>ulaştırılması, </a:t>
            </a:r>
            <a:r>
              <a:rPr lang="tr-TR" dirty="0"/>
              <a:t>anlatılması ve öğretilmesinde </a:t>
            </a:r>
            <a:r>
              <a:rPr lang="tr-TR" dirty="0" smtClean="0"/>
              <a:t>metodik bir </a:t>
            </a:r>
            <a:r>
              <a:rPr lang="tr-TR" dirty="0"/>
              <a:t>yol gösteren üç temel kavramın yer aldığını görüyoruz. Bunlar; tebliğ, davet ve </a:t>
            </a:r>
            <a:r>
              <a:rPr lang="tr-TR" dirty="0" smtClean="0"/>
              <a:t>tartışma</a:t>
            </a:r>
            <a:r>
              <a:rPr lang="tr-TR" dirty="0"/>
              <a:t> </a:t>
            </a:r>
            <a:r>
              <a:rPr lang="tr-TR" dirty="0" smtClean="0"/>
              <a:t>kavramlarıdır</a:t>
            </a:r>
            <a:r>
              <a:rPr lang="tr-TR" dirty="0"/>
              <a:t>. Bunların </a:t>
            </a:r>
            <a:r>
              <a:rPr lang="tr-TR" dirty="0" smtClean="0"/>
              <a:t>dışında </a:t>
            </a:r>
            <a:r>
              <a:rPr lang="tr-TR" dirty="0"/>
              <a:t>öğretimin daha çok teknik </a:t>
            </a:r>
            <a:r>
              <a:rPr lang="tr-TR" dirty="0" smtClean="0"/>
              <a:t>yönüyle </a:t>
            </a:r>
            <a:r>
              <a:rPr lang="tr-TR" dirty="0"/>
              <a:t>ilgili </a:t>
            </a:r>
            <a:r>
              <a:rPr lang="tr-TR" dirty="0" err="1"/>
              <a:t>inzar</a:t>
            </a:r>
            <a:r>
              <a:rPr lang="tr-TR" dirty="0"/>
              <a:t>, </a:t>
            </a:r>
            <a:r>
              <a:rPr lang="tr-TR" dirty="0" smtClean="0"/>
              <a:t>tebşir, </a:t>
            </a:r>
            <a:r>
              <a:rPr lang="tr-TR" dirty="0" err="1" smtClean="0"/>
              <a:t>tezkir</a:t>
            </a:r>
            <a:r>
              <a:rPr lang="tr-TR" dirty="0"/>
              <a:t> </a:t>
            </a:r>
            <a:r>
              <a:rPr lang="tr-TR" dirty="0" smtClean="0"/>
              <a:t>gibi </a:t>
            </a:r>
            <a:r>
              <a:rPr lang="tr-TR" dirty="0"/>
              <a:t>kavramlar da </a:t>
            </a:r>
            <a:r>
              <a:rPr lang="tr-TR" dirty="0" smtClean="0"/>
              <a:t>Kur'an'da </a:t>
            </a:r>
            <a:r>
              <a:rPr lang="tr-TR" dirty="0"/>
              <a:t>sıkça geçmektedir. Aynı </a:t>
            </a:r>
            <a:r>
              <a:rPr lang="tr-TR" dirty="0" smtClean="0"/>
              <a:t>şekilde </a:t>
            </a:r>
            <a:r>
              <a:rPr lang="tr-TR" dirty="0"/>
              <a:t>Peygamberimiz de sözleri </a:t>
            </a:r>
            <a:r>
              <a:rPr lang="tr-TR" dirty="0" smtClean="0"/>
              <a:t>ve uygulamaları </a:t>
            </a:r>
            <a:r>
              <a:rPr lang="tr-TR" dirty="0"/>
              <a:t>ile dinin öğretiminde metotlar, yol gösterici ilkeler </a:t>
            </a:r>
            <a:r>
              <a:rPr lang="tr-TR" dirty="0" smtClean="0"/>
              <a:t>ortaya koymuştur.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6971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Tebliğ </a:t>
            </a:r>
            <a:r>
              <a:rPr lang="tr-TR" dirty="0" smtClean="0"/>
              <a:t>Metodu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D</a:t>
            </a:r>
            <a:r>
              <a:rPr lang="tr-TR" dirty="0" smtClean="0"/>
              <a:t>in </a:t>
            </a:r>
            <a:r>
              <a:rPr lang="tr-TR" dirty="0"/>
              <a:t>eğitiminde tebliğ açık, fakat isteyen kabul eder, isteyen </a:t>
            </a:r>
            <a:r>
              <a:rPr lang="tr-TR" dirty="0" smtClean="0"/>
              <a:t>etmez yaklaşımında </a:t>
            </a:r>
            <a:r>
              <a:rPr lang="tr-TR" dirty="0"/>
              <a:t>yalın bir bildirme ve anlatma isini ifade etmektedir. Yukarıda da ifade </a:t>
            </a:r>
            <a:r>
              <a:rPr lang="tr-TR" dirty="0" smtClean="0"/>
              <a:t>edildiği üzere </a:t>
            </a:r>
            <a:r>
              <a:rPr lang="tr-TR" dirty="0"/>
              <a:t>bu bir peygamber görevidir, zannedildiği gibi her </a:t>
            </a:r>
            <a:r>
              <a:rPr lang="tr-TR" dirty="0" smtClean="0"/>
              <a:t>Müslümanın </a:t>
            </a:r>
            <a:r>
              <a:rPr lang="tr-TR" dirty="0"/>
              <a:t>yerine </a:t>
            </a:r>
            <a:r>
              <a:rPr lang="tr-TR" dirty="0" smtClean="0"/>
              <a:t>getirmesi gereken bir </a:t>
            </a:r>
            <a:r>
              <a:rPr lang="tr-TR" dirty="0"/>
              <a:t>yükümlülük değildir.</a:t>
            </a:r>
          </a:p>
        </p:txBody>
      </p:sp>
    </p:spTree>
    <p:extLst>
      <p:ext uri="{BB962C8B-B14F-4D97-AF65-F5344CB8AC3E}">
        <p14:creationId xmlns:p14="http://schemas.microsoft.com/office/powerpoint/2010/main" val="3049098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Din eğitimi amaç ve hedefler bakımından genel öğretimden farklılık gösterse de </a:t>
            </a:r>
            <a:r>
              <a:rPr lang="tr-TR" sz="2800" dirty="0" smtClean="0"/>
              <a:t>öğretim metotları </a:t>
            </a:r>
            <a:r>
              <a:rPr lang="tr-TR" sz="2800" dirty="0"/>
              <a:t>ve teknikleri bakımından onun ayrılmaz bir </a:t>
            </a:r>
            <a:r>
              <a:rPr lang="tr-TR" sz="2800" dirty="0" smtClean="0"/>
              <a:t>parçasıdır.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29271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/>
              <a:t>Kur'an'dan anlaşıldığına </a:t>
            </a:r>
            <a:r>
              <a:rPr lang="tr-TR" dirty="0"/>
              <a:t>göre t</a:t>
            </a:r>
            <a:r>
              <a:rPr lang="tr-TR" dirty="0" smtClean="0"/>
              <a:t>ebliğin </a:t>
            </a:r>
            <a:r>
              <a:rPr lang="tr-TR" dirty="0"/>
              <a:t>muhatapları </a:t>
            </a:r>
            <a:r>
              <a:rPr lang="tr-TR" dirty="0" smtClean="0"/>
              <a:t>Müslüman </a:t>
            </a:r>
            <a:r>
              <a:rPr lang="tr-TR" dirty="0"/>
              <a:t>olmayan, </a:t>
            </a:r>
            <a:r>
              <a:rPr lang="tr-TR" dirty="0" smtClean="0"/>
              <a:t>kendilerine ilahi </a:t>
            </a:r>
            <a:r>
              <a:rPr lang="tr-TR" dirty="0"/>
              <a:t>mesaj </a:t>
            </a:r>
            <a:r>
              <a:rPr lang="tr-TR" dirty="0" smtClean="0"/>
              <a:t>ulaşmamış </a:t>
            </a:r>
            <a:r>
              <a:rPr lang="tr-TR" dirty="0"/>
              <a:t>veya bu ise ehil olan tarafından </a:t>
            </a:r>
            <a:r>
              <a:rPr lang="tr-TR" dirty="0" smtClean="0"/>
              <a:t>ulaştırılmamış </a:t>
            </a:r>
            <a:r>
              <a:rPr lang="tr-TR" dirty="0"/>
              <a:t>kimselerdir. </a:t>
            </a:r>
            <a:r>
              <a:rPr lang="tr-TR" dirty="0" smtClean="0"/>
              <a:t>Onlara İslam'ın </a:t>
            </a:r>
            <a:r>
              <a:rPr lang="tr-TR" dirty="0"/>
              <a:t>doğruları bir alternatif yapı olarak anlatılıp açıklanır. </a:t>
            </a:r>
            <a:r>
              <a:rPr lang="tr-TR" dirty="0" smtClean="0"/>
              <a:t>İsterlerse </a:t>
            </a:r>
            <a:r>
              <a:rPr lang="tr-TR" dirty="0"/>
              <a:t>delil </a:t>
            </a:r>
            <a:r>
              <a:rPr lang="tr-TR" dirty="0" smtClean="0"/>
              <a:t>gösterilerek hakikatin </a:t>
            </a:r>
            <a:r>
              <a:rPr lang="tr-TR" dirty="0"/>
              <a:t>ispatı cihetine gidilir; ilgilenmez veya reddetme tavrı içinde olurlarsa, ikna etme </a:t>
            </a:r>
            <a:r>
              <a:rPr lang="tr-TR" dirty="0" smtClean="0"/>
              <a:t>ve kabul </a:t>
            </a:r>
            <a:r>
              <a:rPr lang="tr-TR" dirty="0"/>
              <a:t>ettirme çabası içine girilmez. Müslüman </a:t>
            </a:r>
            <a:r>
              <a:rPr lang="tr-TR" dirty="0" smtClean="0"/>
              <a:t>olanlara </a:t>
            </a:r>
            <a:r>
              <a:rPr lang="tr-TR" dirty="0"/>
              <a:t>ve </a:t>
            </a:r>
            <a:r>
              <a:rPr lang="tr-TR" dirty="0" smtClean="0"/>
              <a:t>İslam'ı </a:t>
            </a:r>
            <a:r>
              <a:rPr lang="tr-TR" dirty="0"/>
              <a:t>bildiği, onun temel </a:t>
            </a:r>
            <a:r>
              <a:rPr lang="tr-TR" dirty="0" smtClean="0"/>
              <a:t>esasları hakkında </a:t>
            </a:r>
            <a:r>
              <a:rPr lang="tr-TR" dirty="0"/>
              <a:t>yeterli bilgiye sahip olduğu halde </a:t>
            </a:r>
            <a:r>
              <a:rPr lang="tr-TR" dirty="0" smtClean="0"/>
              <a:t>İslam'ı </a:t>
            </a:r>
            <a:r>
              <a:rPr lang="tr-TR" dirty="0"/>
              <a:t>kabul </a:t>
            </a:r>
            <a:r>
              <a:rPr lang="tr-TR" dirty="0" smtClean="0"/>
              <a:t>etmemiş </a:t>
            </a:r>
            <a:r>
              <a:rPr lang="tr-TR" dirty="0"/>
              <a:t>olan kimselere </a:t>
            </a:r>
            <a:r>
              <a:rPr lang="tr-TR" dirty="0" smtClean="0"/>
              <a:t>tebliğ yapılmaz</a:t>
            </a:r>
            <a:r>
              <a:rPr lang="tr-TR" dirty="0"/>
              <a:t>. </a:t>
            </a:r>
            <a:r>
              <a:rPr lang="tr-TR" dirty="0" smtClean="0"/>
              <a:t>İlahi </a:t>
            </a:r>
            <a:r>
              <a:rPr lang="tr-TR" dirty="0"/>
              <a:t>mesajı aldığı halde kabul </a:t>
            </a:r>
            <a:r>
              <a:rPr lang="tr-TR" dirty="0" smtClean="0"/>
              <a:t>etmemiş </a:t>
            </a:r>
            <a:r>
              <a:rPr lang="tr-TR" dirty="0"/>
              <a:t>olan veya kabul ettiği halde tam </a:t>
            </a:r>
            <a:r>
              <a:rPr lang="tr-TR" dirty="0" smtClean="0"/>
              <a:t>olarak sindirememiş, </a:t>
            </a:r>
            <a:r>
              <a:rPr lang="tr-TR" dirty="0"/>
              <a:t>onun sınırları çerçevesine </a:t>
            </a:r>
            <a:r>
              <a:rPr lang="tr-TR" dirty="0" smtClean="0"/>
              <a:t>girememiş </a:t>
            </a:r>
            <a:r>
              <a:rPr lang="tr-TR" dirty="0"/>
              <a:t>olanlara karsı </a:t>
            </a:r>
            <a:r>
              <a:rPr lang="tr-TR" dirty="0" smtClean="0"/>
              <a:t>“tebliğ “den </a:t>
            </a:r>
            <a:r>
              <a:rPr lang="tr-TR" dirty="0"/>
              <a:t>farklı bir </a:t>
            </a:r>
            <a:r>
              <a:rPr lang="tr-TR" dirty="0" smtClean="0"/>
              <a:t>metot kullanılacaktır. </a:t>
            </a:r>
            <a:r>
              <a:rPr lang="tr-TR" dirty="0"/>
              <a:t>Bu da davet metodudur.</a:t>
            </a:r>
          </a:p>
        </p:txBody>
      </p:sp>
    </p:spTree>
    <p:extLst>
      <p:ext uri="{BB962C8B-B14F-4D97-AF65-F5344CB8AC3E}">
        <p14:creationId xmlns:p14="http://schemas.microsoft.com/office/powerpoint/2010/main" val="3569563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Davet </a:t>
            </a:r>
            <a:r>
              <a:rPr lang="tr-TR" dirty="0" smtClean="0"/>
              <a:t>Metodu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Davet </a:t>
            </a:r>
            <a:r>
              <a:rPr lang="tr-TR" dirty="0"/>
              <a:t>kelimesi sözlükte, çağırmak, gelmesini ve kabul etmesini istemek, nida </a:t>
            </a:r>
            <a:r>
              <a:rPr lang="tr-TR" dirty="0" smtClean="0"/>
              <a:t>etmek anlamlarına </a:t>
            </a:r>
            <a:r>
              <a:rPr lang="tr-TR" dirty="0"/>
              <a:t>gelmektedir. Propaganda anlamındaki «</a:t>
            </a:r>
            <a:r>
              <a:rPr lang="tr-TR" dirty="0" err="1"/>
              <a:t>diaye</a:t>
            </a:r>
            <a:r>
              <a:rPr lang="tr-TR" dirty="0"/>
              <a:t>» kelimesi de davet kelimesi ile </a:t>
            </a:r>
            <a:r>
              <a:rPr lang="tr-TR" dirty="0" smtClean="0"/>
              <a:t>aynı köktendir</a:t>
            </a:r>
            <a:r>
              <a:rPr lang="tr-TR" dirty="0"/>
              <a:t>. Bilindiği üzere propaganda, bir </a:t>
            </a:r>
            <a:r>
              <a:rPr lang="tr-TR" dirty="0" smtClean="0"/>
              <a:t>şeyin </a:t>
            </a:r>
            <a:r>
              <a:rPr lang="tr-TR" dirty="0"/>
              <a:t>iyi ve güzel yönlerini anlatarak </a:t>
            </a:r>
            <a:r>
              <a:rPr lang="tr-TR" dirty="0" smtClean="0"/>
              <a:t>onu beğendirmeye çalışmaktır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39977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</a:t>
            </a:r>
            <a:r>
              <a:rPr lang="tr-TR" dirty="0" smtClean="0"/>
              <a:t>u </a:t>
            </a:r>
            <a:r>
              <a:rPr lang="tr-TR" dirty="0"/>
              <a:t>görev, insanları dini doğrulara ikna etmeyi, o doğrula istikametinde tutum </a:t>
            </a:r>
            <a:r>
              <a:rPr lang="tr-TR" dirty="0" smtClean="0"/>
              <a:t>ve davranışlar geliştirmelerini </a:t>
            </a:r>
            <a:r>
              <a:rPr lang="tr-TR" dirty="0"/>
              <a:t>sağlamayı gerektirdiği </a:t>
            </a:r>
            <a:r>
              <a:rPr lang="tr-TR" dirty="0" smtClean="0"/>
              <a:t>için </a:t>
            </a:r>
            <a:r>
              <a:rPr lang="tr-TR" dirty="0"/>
              <a:t>özel beceri isteyen bir </a:t>
            </a:r>
            <a:r>
              <a:rPr lang="tr-TR" dirty="0" smtClean="0"/>
              <a:t>iştir.</a:t>
            </a:r>
          </a:p>
          <a:p>
            <a:pPr marL="68580" indent="0">
              <a:buNone/>
            </a:pPr>
            <a:r>
              <a:rPr lang="tr-TR" dirty="0" smtClean="0"/>
              <a:t>«</a:t>
            </a:r>
            <a:r>
              <a:rPr lang="tr-TR" i="1" dirty="0" smtClean="0"/>
              <a:t>Rabbinin </a:t>
            </a:r>
            <a:r>
              <a:rPr lang="tr-TR" i="1" dirty="0"/>
              <a:t>yoluna hikmetle ve güzel öğütle davet et, onlarla </a:t>
            </a:r>
            <a:r>
              <a:rPr lang="tr-TR" i="1" dirty="0" smtClean="0"/>
              <a:t>en güzel şekilde tartış</a:t>
            </a:r>
            <a:r>
              <a:rPr lang="tr-TR" dirty="0" smtClean="0"/>
              <a:t>.»    				(</a:t>
            </a:r>
            <a:r>
              <a:rPr lang="tr-TR" dirty="0" err="1"/>
              <a:t>Nahl</a:t>
            </a:r>
            <a:r>
              <a:rPr lang="tr-TR" dirty="0"/>
              <a:t> 16/125)</a:t>
            </a:r>
          </a:p>
        </p:txBody>
      </p:sp>
    </p:spTree>
    <p:extLst>
      <p:ext uri="{BB962C8B-B14F-4D97-AF65-F5344CB8AC3E}">
        <p14:creationId xmlns:p14="http://schemas.microsoft.com/office/powerpoint/2010/main" val="42789466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/>
              <a:t>Ayetlerde ve hadislerde dinin anlatım biçimi olarak yer alan bu </a:t>
            </a:r>
            <a:r>
              <a:rPr lang="tr-TR" dirty="0" smtClean="0"/>
              <a:t>müjdeleme, kolaylaştırma, </a:t>
            </a:r>
            <a:r>
              <a:rPr lang="tr-TR" dirty="0"/>
              <a:t>uyarma, öğüt verme, hatırlatma , etkileyici sözlerle anlatma tavırlarının </a:t>
            </a:r>
            <a:r>
              <a:rPr lang="tr-TR" dirty="0" smtClean="0"/>
              <a:t>her biri</a:t>
            </a:r>
            <a:r>
              <a:rPr lang="tr-TR" dirty="0"/>
              <a:t>, davetin </a:t>
            </a:r>
            <a:r>
              <a:rPr lang="tr-TR" dirty="0" smtClean="0"/>
              <a:t>uygulanış şekilleridir. </a:t>
            </a:r>
            <a:r>
              <a:rPr lang="tr-TR" dirty="0"/>
              <a:t>Buna göre davet yalın bir öğretim değil, dini </a:t>
            </a:r>
            <a:r>
              <a:rPr lang="tr-TR" dirty="0" smtClean="0"/>
              <a:t>doğruları kavratma </a:t>
            </a:r>
            <a:r>
              <a:rPr lang="tr-TR" dirty="0"/>
              <a:t>ve dini değerler yönünde tutum ve </a:t>
            </a:r>
            <a:r>
              <a:rPr lang="tr-TR" dirty="0" smtClean="0"/>
              <a:t>davranışlar geliştirmek </a:t>
            </a:r>
            <a:r>
              <a:rPr lang="tr-TR" dirty="0"/>
              <a:t>üzere belli </a:t>
            </a:r>
            <a:r>
              <a:rPr lang="tr-TR" dirty="0" smtClean="0"/>
              <a:t>tekniklerin kullanılacağı </a:t>
            </a:r>
            <a:r>
              <a:rPr lang="tr-TR" dirty="0"/>
              <a:t>kapsamlı bir öğretim metodudur.</a:t>
            </a:r>
          </a:p>
        </p:txBody>
      </p:sp>
    </p:spTree>
    <p:extLst>
      <p:ext uri="{BB962C8B-B14F-4D97-AF65-F5344CB8AC3E}">
        <p14:creationId xmlns:p14="http://schemas.microsoft.com/office/powerpoint/2010/main" val="20106965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Tartışma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Ancak her konu herkesle </a:t>
            </a:r>
            <a:r>
              <a:rPr lang="tr-TR" dirty="0" smtClean="0"/>
              <a:t>tartışılabilir </a:t>
            </a:r>
            <a:r>
              <a:rPr lang="tr-TR" dirty="0"/>
              <a:t>mi? Hangi konu kiminle </a:t>
            </a:r>
            <a:r>
              <a:rPr lang="tr-TR" dirty="0" smtClean="0"/>
              <a:t>tartışılacaktır? Bu sorulara </a:t>
            </a:r>
            <a:r>
              <a:rPr lang="tr-TR" dirty="0"/>
              <a:t>verilecek cevaplar, verimli ve faydalı sonuç elde edilmesi, gereksiz </a:t>
            </a:r>
            <a:r>
              <a:rPr lang="tr-TR" dirty="0" smtClean="0"/>
              <a:t>zıtlaşma ve düşmanlıklara </a:t>
            </a:r>
            <a:r>
              <a:rPr lang="tr-TR" dirty="0"/>
              <a:t>meydan verilmemesi bakımından önemlidir. Kur'an-ı Kerim bunun </a:t>
            </a:r>
            <a:r>
              <a:rPr lang="tr-TR" dirty="0" smtClean="0"/>
              <a:t>muhatabın değerlerine </a:t>
            </a:r>
            <a:r>
              <a:rPr lang="tr-TR" dirty="0"/>
              <a:t>saldırmaksızın bir edep çerçevesinde yapılmasını emretmektedir:</a:t>
            </a:r>
          </a:p>
          <a:p>
            <a:pPr algn="just"/>
            <a:r>
              <a:rPr lang="tr-TR" dirty="0"/>
              <a:t>"Onların Allah'ın </a:t>
            </a:r>
            <a:r>
              <a:rPr lang="tr-TR" dirty="0" smtClean="0"/>
              <a:t>dışında </a:t>
            </a:r>
            <a:r>
              <a:rPr lang="tr-TR" dirty="0"/>
              <a:t>taptıkları </a:t>
            </a:r>
            <a:r>
              <a:rPr lang="tr-TR" dirty="0" smtClean="0"/>
              <a:t>şeylere </a:t>
            </a:r>
            <a:r>
              <a:rPr lang="tr-TR" dirty="0"/>
              <a:t>sövmeyin ki, </a:t>
            </a:r>
            <a:r>
              <a:rPr lang="tr-TR" dirty="0" smtClean="0"/>
              <a:t>karşılığında </a:t>
            </a:r>
            <a:r>
              <a:rPr lang="tr-TR" dirty="0"/>
              <a:t>onlar da </a:t>
            </a:r>
            <a:r>
              <a:rPr lang="tr-TR" dirty="0" smtClean="0"/>
              <a:t>bilgisizce Allah'a </a:t>
            </a:r>
            <a:r>
              <a:rPr lang="tr-TR" dirty="0"/>
              <a:t>sövmesinler." (</a:t>
            </a:r>
            <a:r>
              <a:rPr lang="tr-TR" dirty="0" err="1"/>
              <a:t>En'am</a:t>
            </a:r>
            <a:r>
              <a:rPr lang="tr-TR" dirty="0"/>
              <a:t>, 6/108)</a:t>
            </a:r>
          </a:p>
        </p:txBody>
      </p:sp>
    </p:spTree>
    <p:extLst>
      <p:ext uri="{BB962C8B-B14F-4D97-AF65-F5344CB8AC3E}">
        <p14:creationId xmlns:p14="http://schemas.microsoft.com/office/powerpoint/2010/main" val="8805448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Tartışma, </a:t>
            </a:r>
            <a:r>
              <a:rPr lang="tr-TR" dirty="0"/>
              <a:t>günümüz eğitim </a:t>
            </a:r>
            <a:r>
              <a:rPr lang="tr-TR" dirty="0" smtClean="0"/>
              <a:t>anlayışında, </a:t>
            </a:r>
            <a:r>
              <a:rPr lang="tr-TR" dirty="0"/>
              <a:t>sınıf içinde grup </a:t>
            </a:r>
            <a:r>
              <a:rPr lang="tr-TR" dirty="0" smtClean="0"/>
              <a:t>tartışması </a:t>
            </a:r>
            <a:r>
              <a:rPr lang="tr-TR" dirty="0"/>
              <a:t>ve beyin </a:t>
            </a:r>
            <a:r>
              <a:rPr lang="tr-TR" dirty="0" smtClean="0"/>
              <a:t>fırtınası şekline </a:t>
            </a:r>
            <a:r>
              <a:rPr lang="tr-TR" dirty="0"/>
              <a:t>uygulanmaktadır. Din eğitiminde bu metot, ayetteki "</a:t>
            </a:r>
            <a:r>
              <a:rPr lang="tr-TR" i="1" dirty="0"/>
              <a:t>en güzel </a:t>
            </a:r>
            <a:r>
              <a:rPr lang="tr-TR" i="1" dirty="0" smtClean="0"/>
              <a:t>şekilde</a:t>
            </a:r>
            <a:r>
              <a:rPr lang="tr-TR" dirty="0" smtClean="0"/>
              <a:t>" tanımlamasına uygun </a:t>
            </a:r>
            <a:r>
              <a:rPr lang="tr-TR" dirty="0"/>
              <a:t>olmak kaydıyla faaliyetlerinde uygulanabilecek etkin bir metottur.</a:t>
            </a:r>
          </a:p>
        </p:txBody>
      </p:sp>
    </p:spTree>
    <p:extLst>
      <p:ext uri="{BB962C8B-B14F-4D97-AF65-F5344CB8AC3E}">
        <p14:creationId xmlns:p14="http://schemas.microsoft.com/office/powerpoint/2010/main" val="598031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Örnek Olma - Model Sunma Metodu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İslam </a:t>
            </a:r>
            <a:r>
              <a:rPr lang="tr-TR" dirty="0"/>
              <a:t>kaynaklarında sıkça görülen öğretim metotlarında biri de, öğretici </a:t>
            </a:r>
            <a:r>
              <a:rPr lang="tr-TR" dirty="0" smtClean="0"/>
              <a:t>kişilerin, tutum ve davranışları </a:t>
            </a:r>
            <a:r>
              <a:rPr lang="tr-TR" dirty="0"/>
              <a:t>ile öğrenecek </a:t>
            </a:r>
            <a:r>
              <a:rPr lang="tr-TR" dirty="0" smtClean="0"/>
              <a:t>kişilere </a:t>
            </a:r>
            <a:r>
              <a:rPr lang="tr-TR" dirty="0"/>
              <a:t>örnek olmaları, öğretmek istedikleri değerlere </a:t>
            </a:r>
            <a:r>
              <a:rPr lang="tr-TR" dirty="0" smtClean="0"/>
              <a:t>uygun ideal davranışları </a:t>
            </a:r>
            <a:r>
              <a:rPr lang="tr-TR" dirty="0"/>
              <a:t>onlara model olarak göstermelidir.</a:t>
            </a:r>
          </a:p>
          <a:p>
            <a:pPr algn="just"/>
            <a:r>
              <a:rPr lang="tr-TR" dirty="0" smtClean="0"/>
              <a:t>Yetişkinler, </a:t>
            </a:r>
            <a:r>
              <a:rPr lang="tr-TR" dirty="0"/>
              <a:t>önceden </a:t>
            </a:r>
            <a:r>
              <a:rPr lang="tr-TR" dirty="0" smtClean="0"/>
              <a:t>edinmiş </a:t>
            </a:r>
            <a:r>
              <a:rPr lang="tr-TR" dirty="0"/>
              <a:t>oldukları </a:t>
            </a:r>
            <a:r>
              <a:rPr lang="tr-TR" dirty="0" smtClean="0"/>
              <a:t>anlayış </a:t>
            </a:r>
            <a:r>
              <a:rPr lang="tr-TR" dirty="0"/>
              <a:t>ve </a:t>
            </a:r>
            <a:r>
              <a:rPr lang="tr-TR" dirty="0" smtClean="0"/>
              <a:t>davranışlar </a:t>
            </a:r>
            <a:r>
              <a:rPr lang="tr-TR" dirty="0"/>
              <a:t>ne olursa olsun, </a:t>
            </a:r>
            <a:r>
              <a:rPr lang="tr-TR" dirty="0" smtClean="0"/>
              <a:t>daima bulundukları </a:t>
            </a:r>
            <a:r>
              <a:rPr lang="tr-TR" dirty="0"/>
              <a:t>çevreye uyum sağlama eğilimindedirler. </a:t>
            </a:r>
            <a:r>
              <a:rPr lang="tr-TR" dirty="0" smtClean="0"/>
              <a:t>Bu uyum </a:t>
            </a:r>
            <a:r>
              <a:rPr lang="tr-TR" dirty="0"/>
              <a:t>ancak </a:t>
            </a:r>
            <a:r>
              <a:rPr lang="tr-TR" dirty="0" smtClean="0"/>
              <a:t>çevreden davranış</a:t>
            </a:r>
            <a:r>
              <a:rPr lang="tr-TR" dirty="0"/>
              <a:t> </a:t>
            </a:r>
            <a:r>
              <a:rPr lang="tr-TR" dirty="0" smtClean="0"/>
              <a:t>modelleri </a:t>
            </a:r>
            <a:r>
              <a:rPr lang="tr-TR" dirty="0"/>
              <a:t>ve örnekler almakla mümkündür.</a:t>
            </a:r>
          </a:p>
        </p:txBody>
      </p:sp>
    </p:spTree>
    <p:extLst>
      <p:ext uri="{BB962C8B-B14F-4D97-AF65-F5344CB8AC3E}">
        <p14:creationId xmlns:p14="http://schemas.microsoft.com/office/powerpoint/2010/main" val="29852405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171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384378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Kur'an-ı Kerimde hikaye, kıssa ve mesellerle anlatıma sıkça yer </a:t>
            </a:r>
            <a:r>
              <a:rPr lang="tr-TR" dirty="0" smtClean="0"/>
              <a:t>verilmiştir. Bu anlatımlarda </a:t>
            </a:r>
            <a:r>
              <a:rPr lang="tr-TR" dirty="0"/>
              <a:t>çoğu kez belirgin tutum ve </a:t>
            </a:r>
            <a:r>
              <a:rPr lang="tr-TR" dirty="0" smtClean="0"/>
              <a:t>davranışlar </a:t>
            </a:r>
            <a:r>
              <a:rPr lang="tr-TR" dirty="0"/>
              <a:t>örnek verilmekte, model </a:t>
            </a:r>
            <a:r>
              <a:rPr lang="tr-TR" dirty="0" smtClean="0"/>
              <a:t>gösterilmekte, onlardan </a:t>
            </a:r>
            <a:r>
              <a:rPr lang="tr-TR" dirty="0"/>
              <a:t>ibretler ve dersler alınması istenmektedir. (Örnek olarak bkz.: </a:t>
            </a:r>
            <a:r>
              <a:rPr lang="tr-TR" dirty="0" err="1"/>
              <a:t>Tahrim</a:t>
            </a:r>
            <a:r>
              <a:rPr lang="tr-TR" dirty="0"/>
              <a:t>, 66/10-11;</a:t>
            </a:r>
          </a:p>
          <a:p>
            <a:pPr algn="just"/>
            <a:r>
              <a:rPr lang="tr-TR" dirty="0"/>
              <a:t>Sad, 38/30-34) Bütün bunlar gösteriyor ki, dini insanlara öğretme görevi yapanlar hem </a:t>
            </a:r>
            <a:r>
              <a:rPr lang="tr-TR" dirty="0" smtClean="0"/>
              <a:t>kendi davranış </a:t>
            </a:r>
            <a:r>
              <a:rPr lang="tr-TR" dirty="0"/>
              <a:t>ve </a:t>
            </a:r>
            <a:r>
              <a:rPr lang="tr-TR" dirty="0" smtClean="0"/>
              <a:t>yaşantıları </a:t>
            </a:r>
            <a:r>
              <a:rPr lang="tr-TR" dirty="0"/>
              <a:t>ile örnek olmalılar hem de anlatımlarında ideal olay ve </a:t>
            </a:r>
            <a:r>
              <a:rPr lang="tr-TR" dirty="0" smtClean="0"/>
              <a:t>kişileri örnek olarak </a:t>
            </a:r>
            <a:r>
              <a:rPr lang="tr-TR" dirty="0"/>
              <a:t>kullanmalıdırlar.</a:t>
            </a:r>
          </a:p>
        </p:txBody>
      </p:sp>
    </p:spTree>
    <p:extLst>
      <p:ext uri="{BB962C8B-B14F-4D97-AF65-F5344CB8AC3E}">
        <p14:creationId xmlns:p14="http://schemas.microsoft.com/office/powerpoint/2010/main" val="32920131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>
            <a:normAutofit/>
          </a:bodyPr>
          <a:lstStyle/>
          <a:p>
            <a:r>
              <a:rPr lang="tr-TR" sz="3600" dirty="0"/>
              <a:t>Temsili Anlatım </a:t>
            </a:r>
            <a:r>
              <a:rPr lang="tr-TR" sz="3600" dirty="0" smtClean="0"/>
              <a:t>Metodu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05981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/>
              <a:t>Temsil</a:t>
            </a:r>
            <a:r>
              <a:rPr lang="tr-TR" dirty="0"/>
              <a:t>, </a:t>
            </a:r>
            <a:r>
              <a:rPr lang="tr-TR" dirty="0" smtClean="0"/>
              <a:t>anlaşılması </a:t>
            </a:r>
            <a:r>
              <a:rPr lang="tr-TR" dirty="0"/>
              <a:t>güç bir durumu, daha belirgin ve çok bilinen benzeri ile anlatmaktır.</a:t>
            </a:r>
          </a:p>
          <a:p>
            <a:pPr algn="just"/>
            <a:r>
              <a:rPr lang="tr-TR" dirty="0"/>
              <a:t>Soyut kavramların somut olaylarla canlandırılıp </a:t>
            </a:r>
            <a:r>
              <a:rPr lang="tr-TR" dirty="0" smtClean="0"/>
              <a:t>şekillendirilmesi </a:t>
            </a:r>
            <a:r>
              <a:rPr lang="tr-TR" dirty="0"/>
              <a:t>de bir temsildir. </a:t>
            </a:r>
            <a:r>
              <a:rPr lang="tr-TR" dirty="0" smtClean="0"/>
              <a:t>İnsanların</a:t>
            </a:r>
            <a:r>
              <a:rPr lang="tr-TR" dirty="0"/>
              <a:t> </a:t>
            </a:r>
            <a:r>
              <a:rPr lang="tr-TR" dirty="0" smtClean="0"/>
              <a:t>kavramakta </a:t>
            </a:r>
            <a:r>
              <a:rPr lang="tr-TR" dirty="0"/>
              <a:t>zorlandıkları soyut kavramları onlara anlatabilmenin en kolay yolu, </a:t>
            </a:r>
            <a:r>
              <a:rPr lang="tr-TR" dirty="0" smtClean="0"/>
              <a:t>somut olaylardan </a:t>
            </a:r>
            <a:r>
              <a:rPr lang="tr-TR" dirty="0"/>
              <a:t>veya varlıklardan benzerlerini bulup temsil göstermek suretiyle anlatmaktır. </a:t>
            </a:r>
            <a:r>
              <a:rPr lang="tr-TR" dirty="0" smtClean="0"/>
              <a:t>Bazı bilgileri </a:t>
            </a:r>
            <a:r>
              <a:rPr lang="tr-TR" dirty="0"/>
              <a:t>daha etkili ve çarpıcı bir </a:t>
            </a:r>
            <a:r>
              <a:rPr lang="tr-TR" dirty="0" smtClean="0"/>
              <a:t>şekilde </a:t>
            </a:r>
            <a:r>
              <a:rPr lang="tr-TR" dirty="0"/>
              <a:t>sunmak ve zihinlerde yer etmesini sağlamak için </a:t>
            </a:r>
            <a:r>
              <a:rPr lang="tr-TR" dirty="0" smtClean="0"/>
              <a:t>de yine </a:t>
            </a:r>
            <a:r>
              <a:rPr lang="tr-TR" dirty="0"/>
              <a:t>temsile </a:t>
            </a:r>
            <a:r>
              <a:rPr lang="tr-TR" dirty="0" smtClean="0"/>
              <a:t>baş </a:t>
            </a:r>
            <a:r>
              <a:rPr lang="tr-TR" dirty="0"/>
              <a:t>vurulur.</a:t>
            </a:r>
          </a:p>
          <a:p>
            <a:pPr algn="just"/>
            <a:r>
              <a:rPr lang="tr-TR" dirty="0"/>
              <a:t>Allah'ın sıfatları, peygamberlik, vahiy, ahiret hayatı, cennet, cehennem, melek </a:t>
            </a:r>
            <a:r>
              <a:rPr lang="tr-TR" dirty="0" smtClean="0"/>
              <a:t>vb. konuları </a:t>
            </a:r>
            <a:r>
              <a:rPr lang="tr-TR" dirty="0"/>
              <a:t>anlatmada zorluklar vardır. Herhalde “Bunlar haktır, kabul etmek gerekir.” veya “</a:t>
            </a:r>
            <a:r>
              <a:rPr lang="tr-TR" dirty="0" smtClean="0"/>
              <a:t>Bu bir </a:t>
            </a:r>
            <a:r>
              <a:rPr lang="tr-TR" dirty="0"/>
              <a:t>inanç meselesidir; inanmaktan </a:t>
            </a:r>
            <a:r>
              <a:rPr lang="tr-TR" dirty="0" smtClean="0"/>
              <a:t>başka </a:t>
            </a:r>
            <a:r>
              <a:rPr lang="tr-TR" dirty="0"/>
              <a:t>çare yoktur.” tarzındaki anlatımlar ikna </a:t>
            </a:r>
            <a:r>
              <a:rPr lang="tr-TR" dirty="0" smtClean="0"/>
              <a:t>edici değildir</a:t>
            </a:r>
            <a:r>
              <a:rPr lang="tr-TR" dirty="0"/>
              <a:t>. Kur'an ve hadislere baktığımızda bu tür ifadeler yerine misaller getirildiğini, </a:t>
            </a:r>
            <a:r>
              <a:rPr lang="tr-TR" dirty="0" smtClean="0"/>
              <a:t>temsilin etkili </a:t>
            </a:r>
            <a:r>
              <a:rPr lang="tr-TR" dirty="0"/>
              <a:t>bir anlatım yöntemi olarak kullanıldığını </a:t>
            </a:r>
            <a:r>
              <a:rPr lang="tr-TR" dirty="0" smtClean="0"/>
              <a:t>görmekteyiz.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81214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Tedrici Öğretim </a:t>
            </a:r>
            <a:r>
              <a:rPr lang="tr-TR" dirty="0" smtClean="0"/>
              <a:t>Metodu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/>
              <a:t>Tedriç </a:t>
            </a:r>
            <a:r>
              <a:rPr lang="tr-TR" dirty="0"/>
              <a:t>yöntemi, bilgilerin hazmedilmesine imkan verecek </a:t>
            </a:r>
            <a:r>
              <a:rPr lang="tr-TR" dirty="0" smtClean="0"/>
              <a:t>şekilde </a:t>
            </a:r>
            <a:r>
              <a:rPr lang="tr-TR" dirty="0"/>
              <a:t>azar azar </a:t>
            </a:r>
            <a:r>
              <a:rPr lang="tr-TR" dirty="0" smtClean="0"/>
              <a:t>ve kademeleri </a:t>
            </a:r>
            <a:r>
              <a:rPr lang="tr-TR" dirty="0"/>
              <a:t>olarak verilmesi esasına dayanır. Allah Teala dini hükümlerin hepsini </a:t>
            </a:r>
            <a:r>
              <a:rPr lang="tr-TR" dirty="0" smtClean="0"/>
              <a:t>birden göndermemiştir. </a:t>
            </a:r>
            <a:r>
              <a:rPr lang="tr-TR" dirty="0"/>
              <a:t>Kur'an-ı Kerim, parça parça 22 yılda nazil </a:t>
            </a:r>
            <a:r>
              <a:rPr lang="tr-TR" dirty="0" smtClean="0"/>
              <a:t>olmuştur. </a:t>
            </a:r>
            <a:r>
              <a:rPr lang="tr-TR" dirty="0"/>
              <a:t>Böylece Allah, </a:t>
            </a:r>
            <a:r>
              <a:rPr lang="tr-TR" dirty="0" smtClean="0"/>
              <a:t>kendi oldurma </a:t>
            </a:r>
            <a:r>
              <a:rPr lang="tr-TR" dirty="0"/>
              <a:t>gücüyle insanları birden belli yöne çevirmek yerine onların </a:t>
            </a:r>
            <a:r>
              <a:rPr lang="tr-TR" dirty="0" smtClean="0"/>
              <a:t>anlayış </a:t>
            </a:r>
            <a:r>
              <a:rPr lang="tr-TR" dirty="0"/>
              <a:t>ve </a:t>
            </a:r>
            <a:r>
              <a:rPr lang="tr-TR" dirty="0" smtClean="0"/>
              <a:t>kavrayışlarını</a:t>
            </a:r>
            <a:r>
              <a:rPr lang="tr-TR" dirty="0"/>
              <a:t> </a:t>
            </a:r>
            <a:r>
              <a:rPr lang="tr-TR" dirty="0" smtClean="0"/>
              <a:t>zaman </a:t>
            </a:r>
            <a:r>
              <a:rPr lang="tr-TR" dirty="0"/>
              <a:t>içinde, </a:t>
            </a:r>
            <a:r>
              <a:rPr lang="tr-TR" dirty="0" smtClean="0"/>
              <a:t>aşamalı </a:t>
            </a:r>
            <a:r>
              <a:rPr lang="tr-TR" dirty="0"/>
              <a:t>olarak bir noktaya getirmelerini </a:t>
            </a:r>
            <a:r>
              <a:rPr lang="tr-TR" dirty="0" err="1"/>
              <a:t>murad</a:t>
            </a:r>
            <a:r>
              <a:rPr lang="tr-TR" dirty="0"/>
              <a:t> </a:t>
            </a:r>
            <a:r>
              <a:rPr lang="tr-TR" dirty="0" smtClean="0"/>
              <a:t>etmiştir. İşte </a:t>
            </a:r>
            <a:r>
              <a:rPr lang="tr-TR" dirty="0"/>
              <a:t>bu, </a:t>
            </a:r>
            <a:r>
              <a:rPr lang="tr-TR" dirty="0" smtClean="0"/>
              <a:t>eğitimde tedrici </a:t>
            </a:r>
            <a:r>
              <a:rPr lang="tr-TR" dirty="0"/>
              <a:t>bir yoldur.</a:t>
            </a:r>
          </a:p>
          <a:p>
            <a:pPr algn="just"/>
            <a:r>
              <a:rPr lang="tr-TR" dirty="0" err="1"/>
              <a:t>Tedricilikte</a:t>
            </a:r>
            <a:r>
              <a:rPr lang="tr-TR" dirty="0"/>
              <a:t>, bilgi muhtevası insanların </a:t>
            </a:r>
            <a:r>
              <a:rPr lang="tr-TR" dirty="0" smtClean="0"/>
              <a:t>anlayış </a:t>
            </a:r>
            <a:r>
              <a:rPr lang="tr-TR" dirty="0"/>
              <a:t>düzeylerine, kavrama ve </a:t>
            </a:r>
            <a:r>
              <a:rPr lang="tr-TR" dirty="0" smtClean="0"/>
              <a:t>benimseme kabiliyetlerine </a:t>
            </a:r>
            <a:r>
              <a:rPr lang="tr-TR" dirty="0"/>
              <a:t>göre belli bir öncelikler düzeni içinde hazmettirerek sunulur. Dini bilgilerin </a:t>
            </a:r>
            <a:r>
              <a:rPr lang="tr-TR" dirty="0" smtClean="0"/>
              <a:t>bu şekilde </a:t>
            </a:r>
            <a:r>
              <a:rPr lang="tr-TR" dirty="0"/>
              <a:t>zamana yayılarak, öncelik sırasına göre kademeli olarak </a:t>
            </a:r>
            <a:r>
              <a:rPr lang="tr-TR" dirty="0" smtClean="0"/>
              <a:t>öğretilmesi, </a:t>
            </a:r>
            <a:r>
              <a:rPr lang="tr-TR" dirty="0"/>
              <a:t>onlara </a:t>
            </a:r>
            <a:r>
              <a:rPr lang="tr-TR" dirty="0" smtClean="0"/>
              <a:t>yabancı olan </a:t>
            </a:r>
            <a:r>
              <a:rPr lang="tr-TR" dirty="0"/>
              <a:t>insanların öğrenmelerini, rahatlıkla kabul edip benimsemelerini </a:t>
            </a:r>
            <a:r>
              <a:rPr lang="tr-TR" dirty="0" smtClean="0"/>
              <a:t>kolaylaştırmaktadır.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8686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Genel </a:t>
            </a:r>
            <a:r>
              <a:rPr lang="tr-TR" dirty="0"/>
              <a:t>öğretim </a:t>
            </a:r>
            <a:r>
              <a:rPr lang="tr-TR" dirty="0" smtClean="0"/>
              <a:t>metotları: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Anlatım </a:t>
            </a:r>
          </a:p>
          <a:p>
            <a:r>
              <a:rPr lang="tr-TR" dirty="0" smtClean="0"/>
              <a:t>Soru </a:t>
            </a:r>
            <a:r>
              <a:rPr lang="tr-TR" dirty="0"/>
              <a:t>- cevap </a:t>
            </a:r>
            <a:endParaRPr lang="tr-TR" dirty="0" smtClean="0"/>
          </a:p>
          <a:p>
            <a:r>
              <a:rPr lang="tr-TR" dirty="0"/>
              <a:t>Problem </a:t>
            </a:r>
            <a:r>
              <a:rPr lang="tr-TR" dirty="0" smtClean="0"/>
              <a:t>çözme</a:t>
            </a:r>
          </a:p>
          <a:p>
            <a:r>
              <a:rPr lang="tr-TR" dirty="0" smtClean="0"/>
              <a:t>Gösteri</a:t>
            </a:r>
          </a:p>
          <a:p>
            <a:r>
              <a:rPr lang="tr-TR" dirty="0" smtClean="0"/>
              <a:t>Gözlem</a:t>
            </a:r>
          </a:p>
          <a:p>
            <a:r>
              <a:rPr lang="tr-TR" dirty="0" smtClean="0"/>
              <a:t>Rol Oynama</a:t>
            </a:r>
          </a:p>
          <a:p>
            <a:r>
              <a:rPr lang="tr-TR" dirty="0" smtClean="0"/>
              <a:t>Örnek Olay İncelemesi</a:t>
            </a:r>
          </a:p>
          <a:p>
            <a:r>
              <a:rPr lang="tr-TR" dirty="0" smtClean="0"/>
              <a:t>Tartışma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918604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100" dirty="0"/>
              <a:t>Tedrici eğitimdeki temel hareket noktaları söyle sıralanır</a:t>
            </a:r>
            <a:r>
              <a:rPr lang="tr-TR" sz="3100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tr-TR" dirty="0" smtClean="0"/>
              <a:t>1- </a:t>
            </a:r>
            <a:r>
              <a:rPr lang="tr-TR" dirty="0"/>
              <a:t>Kolaydan </a:t>
            </a:r>
            <a:r>
              <a:rPr lang="tr-TR" dirty="0" smtClean="0"/>
              <a:t>başlayıp </a:t>
            </a:r>
            <a:r>
              <a:rPr lang="tr-TR" dirty="0"/>
              <a:t>zora doğru ilerlemek</a:t>
            </a:r>
          </a:p>
          <a:p>
            <a:pPr marL="68580" indent="0">
              <a:buNone/>
            </a:pPr>
            <a:r>
              <a:rPr lang="tr-TR" dirty="0"/>
              <a:t>2- Somuttan </a:t>
            </a:r>
            <a:r>
              <a:rPr lang="tr-TR" dirty="0" smtClean="0"/>
              <a:t>başlayıp </a:t>
            </a:r>
            <a:r>
              <a:rPr lang="tr-TR" dirty="0"/>
              <a:t>soyuta varmak</a:t>
            </a:r>
          </a:p>
          <a:p>
            <a:pPr marL="68580" indent="0">
              <a:buNone/>
            </a:pPr>
            <a:r>
              <a:rPr lang="tr-TR" dirty="0"/>
              <a:t>3- Bilinenlerden hareketle bilinmeyenlere gitmek</a:t>
            </a:r>
          </a:p>
          <a:p>
            <a:pPr marL="68580" indent="0">
              <a:buNone/>
            </a:pPr>
            <a:r>
              <a:rPr lang="tr-TR" dirty="0"/>
              <a:t>4- Her konuya uygun birbirini tamamlayan öncelikler belirleyip kademeli bir </a:t>
            </a:r>
            <a:r>
              <a:rPr lang="tr-TR" dirty="0" smtClean="0"/>
              <a:t>program uygulamak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43176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Özendirme-Sakındırma </a:t>
            </a: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/>
              <a:t>(</a:t>
            </a:r>
            <a:r>
              <a:rPr lang="tr-TR" sz="3200" dirty="0" err="1"/>
              <a:t>Terğib-Terhib</a:t>
            </a:r>
            <a:r>
              <a:rPr lang="tr-TR" sz="3200" dirty="0"/>
              <a:t>) </a:t>
            </a:r>
            <a:r>
              <a:rPr lang="tr-TR" sz="3200" dirty="0" smtClean="0"/>
              <a:t>Metodu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Bireyleri </a:t>
            </a:r>
            <a:r>
              <a:rPr lang="tr-TR" dirty="0"/>
              <a:t>öğrenme eylemine sevk etmek ve onlara öğrenme motivasyonu sağlamak </a:t>
            </a:r>
            <a:r>
              <a:rPr lang="tr-TR" dirty="0" smtClean="0"/>
              <a:t>için eğitimde </a:t>
            </a:r>
            <a:r>
              <a:rPr lang="tr-TR" dirty="0"/>
              <a:t>ödül ve </a:t>
            </a:r>
            <a:r>
              <a:rPr lang="tr-TR" dirty="0" smtClean="0"/>
              <a:t>müeyyide </a:t>
            </a:r>
            <a:r>
              <a:rPr lang="tr-TR" dirty="0"/>
              <a:t>unsurları kullanılır. Bunlar öğrencinin tutum ve </a:t>
            </a:r>
            <a:r>
              <a:rPr lang="tr-TR" dirty="0" smtClean="0"/>
              <a:t>davranışı </a:t>
            </a:r>
            <a:r>
              <a:rPr lang="tr-TR" dirty="0"/>
              <a:t>ile </a:t>
            </a:r>
            <a:r>
              <a:rPr lang="tr-TR" dirty="0" smtClean="0"/>
              <a:t>ilgili hemen </a:t>
            </a:r>
            <a:r>
              <a:rPr lang="tr-TR" dirty="0"/>
              <a:t>ortaya konulan sonuçlar olarak öğretim etkinliğinin bir parçası seklinde uygulanır </a:t>
            </a:r>
            <a:r>
              <a:rPr lang="tr-TR" dirty="0" smtClean="0"/>
              <a:t>ve duruma </a:t>
            </a:r>
            <a:r>
              <a:rPr lang="tr-TR" dirty="0"/>
              <a:t>göre </a:t>
            </a:r>
            <a:r>
              <a:rPr lang="tr-TR" dirty="0" smtClean="0"/>
              <a:t>değiştirilebilir.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18763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Tekrarlayarak Belletme </a:t>
            </a:r>
            <a:r>
              <a:rPr lang="tr-TR" sz="3200" dirty="0" smtClean="0"/>
              <a:t>Metodu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İnsan </a:t>
            </a:r>
            <a:r>
              <a:rPr lang="tr-TR" dirty="0"/>
              <a:t>öğrenmek istediği bir bilgiyi, bir </a:t>
            </a:r>
            <a:r>
              <a:rPr lang="tr-TR" dirty="0" smtClean="0"/>
              <a:t>davranışı </a:t>
            </a:r>
            <a:r>
              <a:rPr lang="tr-TR" dirty="0"/>
              <a:t>tekrarlamak suretiyle ona </a:t>
            </a:r>
            <a:r>
              <a:rPr lang="tr-TR" dirty="0" smtClean="0"/>
              <a:t>aşinalık</a:t>
            </a:r>
            <a:r>
              <a:rPr lang="tr-TR" dirty="0"/>
              <a:t> </a:t>
            </a:r>
            <a:r>
              <a:rPr lang="tr-TR" dirty="0" smtClean="0"/>
              <a:t>kazanır</a:t>
            </a:r>
            <a:r>
              <a:rPr lang="tr-TR" dirty="0"/>
              <a:t>. Bir kez duyulan bir bilgi ile tekrar tekrar duyulan bir bilgi insan zihninde aynı </a:t>
            </a:r>
            <a:r>
              <a:rPr lang="tr-TR" dirty="0" smtClean="0"/>
              <a:t>ölçüde yerleşmez; </a:t>
            </a:r>
            <a:r>
              <a:rPr lang="tr-TR" dirty="0"/>
              <a:t>tekrarlanan bilgi daha güçlü ve kalıcı bir </a:t>
            </a:r>
            <a:r>
              <a:rPr lang="tr-TR" dirty="0" smtClean="0"/>
              <a:t>şekilde öğrenilmiş </a:t>
            </a:r>
            <a:r>
              <a:rPr lang="tr-TR" dirty="0"/>
              <a:t>olur.</a:t>
            </a:r>
          </a:p>
        </p:txBody>
      </p:sp>
    </p:spTree>
    <p:extLst>
      <p:ext uri="{BB962C8B-B14F-4D97-AF65-F5344CB8AC3E}">
        <p14:creationId xmlns:p14="http://schemas.microsoft.com/office/powerpoint/2010/main" val="15026217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Din Öğretiminin </a:t>
            </a:r>
            <a:r>
              <a:rPr lang="tr-TR" dirty="0" smtClean="0"/>
              <a:t>İlkeleri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tr-TR" dirty="0" smtClean="0"/>
              <a:t>a) Bütünlük İlkesi</a:t>
            </a:r>
            <a:endParaRPr lang="tr-TR" dirty="0"/>
          </a:p>
          <a:p>
            <a:pPr algn="just"/>
            <a:r>
              <a:rPr lang="tr-TR" dirty="0" smtClean="0"/>
              <a:t>İnsanın </a:t>
            </a:r>
            <a:r>
              <a:rPr lang="tr-TR" dirty="0"/>
              <a:t>kabiliyetleri beden, zihin ve duygu yetileri onun </a:t>
            </a:r>
            <a:r>
              <a:rPr lang="tr-TR" dirty="0" smtClean="0"/>
              <a:t>kişiliğini </a:t>
            </a:r>
            <a:r>
              <a:rPr lang="tr-TR" dirty="0"/>
              <a:t>ve </a:t>
            </a:r>
            <a:r>
              <a:rPr lang="tr-TR" dirty="0" smtClean="0"/>
              <a:t>davranışlarını</a:t>
            </a:r>
            <a:r>
              <a:rPr lang="tr-TR" dirty="0"/>
              <a:t> </a:t>
            </a:r>
            <a:r>
              <a:rPr lang="tr-TR" dirty="0" smtClean="0"/>
              <a:t>belirler</a:t>
            </a:r>
            <a:r>
              <a:rPr lang="tr-TR" dirty="0"/>
              <a:t>. Bedenimiz hareket kabiliyetinin, zihnimiz akıl ve muhakeme </a:t>
            </a:r>
            <a:r>
              <a:rPr lang="tr-TR" dirty="0" smtClean="0"/>
              <a:t>kabiliyetinin, duygularımız </a:t>
            </a:r>
            <a:r>
              <a:rPr lang="tr-TR" dirty="0"/>
              <a:t>ise seçme ve değer verme </a:t>
            </a:r>
            <a:r>
              <a:rPr lang="tr-TR" dirty="0" smtClean="0"/>
              <a:t>kabiliyetinin </a:t>
            </a:r>
            <a:r>
              <a:rPr lang="tr-TR" dirty="0"/>
              <a:t>(ahlâk) </a:t>
            </a:r>
            <a:r>
              <a:rPr lang="tr-TR" dirty="0" smtClean="0"/>
              <a:t>tezahür </a:t>
            </a:r>
            <a:r>
              <a:rPr lang="tr-TR" dirty="0"/>
              <a:t>ettiği insani kuvvelerdir.</a:t>
            </a:r>
          </a:p>
          <a:p>
            <a:pPr algn="just"/>
            <a:r>
              <a:rPr lang="tr-TR" dirty="0" smtClean="0"/>
              <a:t>İnsanın </a:t>
            </a:r>
            <a:r>
              <a:rPr lang="tr-TR" dirty="0"/>
              <a:t>sağlam bir dini </a:t>
            </a:r>
            <a:r>
              <a:rPr lang="tr-TR" dirty="0" smtClean="0"/>
              <a:t>kişilik </a:t>
            </a:r>
            <a:r>
              <a:rPr lang="tr-TR" dirty="0"/>
              <a:t>ve dengeli dini </a:t>
            </a:r>
            <a:r>
              <a:rPr lang="tr-TR" dirty="0" smtClean="0"/>
              <a:t>davranışlar geliştirebilmesi </a:t>
            </a:r>
            <a:r>
              <a:rPr lang="tr-TR" dirty="0"/>
              <a:t>için bu üç </a:t>
            </a:r>
            <a:r>
              <a:rPr lang="tr-TR" dirty="0" smtClean="0"/>
              <a:t>alanın birbirleri </a:t>
            </a:r>
            <a:r>
              <a:rPr lang="tr-TR" dirty="0"/>
              <a:t>ile uyumlu bir bütünlük içinde eğitilmesi gerekir. Bunlardan birinin ihmal </a:t>
            </a:r>
            <a:r>
              <a:rPr lang="tr-TR" dirty="0" smtClean="0"/>
              <a:t>edilmesi dini kişilik </a:t>
            </a:r>
            <a:r>
              <a:rPr lang="tr-TR" dirty="0"/>
              <a:t>dengesinin bozulmasına, uygun olmayan </a:t>
            </a:r>
            <a:r>
              <a:rPr lang="tr-TR" dirty="0" smtClean="0"/>
              <a:t>davranışların </a:t>
            </a:r>
            <a:r>
              <a:rPr lang="tr-TR" dirty="0"/>
              <a:t>ortaya çıkmasına </a:t>
            </a:r>
            <a:r>
              <a:rPr lang="tr-TR" dirty="0" smtClean="0"/>
              <a:t>yol açacağından </a:t>
            </a:r>
            <a:r>
              <a:rPr lang="tr-TR" dirty="0"/>
              <a:t>böyle bir durum dini yönden makbul sayılmaz.</a:t>
            </a:r>
          </a:p>
        </p:txBody>
      </p:sp>
    </p:spTree>
    <p:extLst>
      <p:ext uri="{BB962C8B-B14F-4D97-AF65-F5344CB8AC3E}">
        <p14:creationId xmlns:p14="http://schemas.microsoft.com/office/powerpoint/2010/main" val="34388363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tr-TR" dirty="0"/>
              <a:t>b</a:t>
            </a:r>
            <a:r>
              <a:rPr lang="tr-TR" dirty="0" smtClean="0"/>
              <a:t>)İtidal İlkesi</a:t>
            </a:r>
            <a:endParaRPr lang="tr-TR" dirty="0"/>
          </a:p>
          <a:p>
            <a:pPr algn="just"/>
            <a:r>
              <a:rPr lang="tr-TR" dirty="0"/>
              <a:t>Dinin temel bilgileri ve kuralları Kitap ve Sünnete dayanmakla birlikte </a:t>
            </a:r>
            <a:r>
              <a:rPr lang="tr-TR" dirty="0" smtClean="0"/>
              <a:t>naslarla bildirilen </a:t>
            </a:r>
            <a:r>
              <a:rPr lang="tr-TR" dirty="0"/>
              <a:t>temel meselelere dair bilgilerin </a:t>
            </a:r>
            <a:r>
              <a:rPr lang="tr-TR" dirty="0" smtClean="0"/>
              <a:t>dışında </a:t>
            </a:r>
            <a:r>
              <a:rPr lang="tr-TR" dirty="0"/>
              <a:t>dinin kısmen kapalı ve ayrıntı </a:t>
            </a:r>
            <a:r>
              <a:rPr lang="tr-TR" dirty="0" smtClean="0"/>
              <a:t>konularında yoruma </a:t>
            </a:r>
            <a:r>
              <a:rPr lang="tr-TR" dirty="0"/>
              <a:t>müsait </a:t>
            </a:r>
            <a:r>
              <a:rPr lang="tr-TR" dirty="0" smtClean="0"/>
              <a:t>geniş </a:t>
            </a:r>
            <a:r>
              <a:rPr lang="tr-TR" dirty="0"/>
              <a:t>bir alan mevcuttur. Dini konularda </a:t>
            </a:r>
            <a:r>
              <a:rPr lang="tr-TR" dirty="0" smtClean="0"/>
              <a:t>geniş </a:t>
            </a:r>
            <a:r>
              <a:rPr lang="tr-TR" dirty="0"/>
              <a:t>bilgi ihatasına ve </a:t>
            </a:r>
            <a:r>
              <a:rPr lang="tr-TR" dirty="0" smtClean="0"/>
              <a:t>sağlam muhakeme </a:t>
            </a:r>
            <a:r>
              <a:rPr lang="tr-TR" dirty="0"/>
              <a:t>gücüne sahip olmayan kimselerin sübjektif yargılarla yorumda </a:t>
            </a:r>
            <a:r>
              <a:rPr lang="tr-TR" dirty="0" smtClean="0"/>
              <a:t>bulunmalarının isabet </a:t>
            </a:r>
            <a:r>
              <a:rPr lang="tr-TR" dirty="0"/>
              <a:t>ş</a:t>
            </a:r>
            <a:r>
              <a:rPr lang="tr-TR" dirty="0" smtClean="0"/>
              <a:t>ansı </a:t>
            </a:r>
            <a:r>
              <a:rPr lang="tr-TR" dirty="0"/>
              <a:t>azdır.</a:t>
            </a:r>
          </a:p>
        </p:txBody>
      </p:sp>
    </p:spTree>
    <p:extLst>
      <p:ext uri="{BB962C8B-B14F-4D97-AF65-F5344CB8AC3E}">
        <p14:creationId xmlns:p14="http://schemas.microsoft.com/office/powerpoint/2010/main" val="34008027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/>
              <a:t>Dinimizde dini bilgi ve </a:t>
            </a:r>
            <a:r>
              <a:rPr lang="tr-TR" dirty="0" smtClean="0"/>
              <a:t>davranışların </a:t>
            </a:r>
            <a:r>
              <a:rPr lang="tr-TR" dirty="0"/>
              <a:t>belli kuralların sınırları içinde ve insan </a:t>
            </a:r>
            <a:r>
              <a:rPr lang="tr-TR" dirty="0" smtClean="0"/>
              <a:t>tabiatına uygun </a:t>
            </a:r>
            <a:r>
              <a:rPr lang="tr-TR" dirty="0"/>
              <a:t>mutedil düzeyde benimsenip uygulanması, ifrat ve tefrit ölçülerine </a:t>
            </a:r>
            <a:r>
              <a:rPr lang="tr-TR" dirty="0" smtClean="0"/>
              <a:t>götürülmemesi istenmektedir</a:t>
            </a:r>
            <a:r>
              <a:rPr lang="tr-TR" dirty="0"/>
              <a:t>. Peygamberimiz her gece namaz kılan ve gündüzleri de oruçlu geçiren </a:t>
            </a:r>
            <a:r>
              <a:rPr lang="tr-TR" dirty="0" smtClean="0"/>
              <a:t>birini bundan </a:t>
            </a:r>
            <a:r>
              <a:rPr lang="tr-TR" dirty="0"/>
              <a:t>men </a:t>
            </a:r>
            <a:r>
              <a:rPr lang="tr-TR" dirty="0" smtClean="0"/>
              <a:t>etmiş, </a:t>
            </a:r>
            <a:r>
              <a:rPr lang="tr-TR" dirty="0"/>
              <a:t>bir </a:t>
            </a:r>
            <a:r>
              <a:rPr lang="tr-TR" dirty="0" smtClean="0"/>
              <a:t>kişinin </a:t>
            </a:r>
            <a:r>
              <a:rPr lang="tr-TR" dirty="0"/>
              <a:t>uzun bir süre namaz kıldığına </a:t>
            </a:r>
            <a:r>
              <a:rPr lang="tr-TR" dirty="0" smtClean="0"/>
              <a:t>şahit </a:t>
            </a:r>
            <a:r>
              <a:rPr lang="tr-TR" dirty="0"/>
              <a:t>olduğunda </a:t>
            </a:r>
            <a:r>
              <a:rPr lang="tr-TR" dirty="0" smtClean="0"/>
              <a:t>etrafındakilere dönerek </a:t>
            </a:r>
            <a:r>
              <a:rPr lang="tr-TR" dirty="0"/>
              <a:t>“Ey insanlar itidale riayet ediniz!“ </a:t>
            </a:r>
            <a:r>
              <a:rPr lang="tr-TR" dirty="0" smtClean="0"/>
              <a:t>demiş </a:t>
            </a:r>
            <a:r>
              <a:rPr lang="tr-TR" dirty="0"/>
              <a:t>ve bunu üç defa tekrar </a:t>
            </a:r>
            <a:r>
              <a:rPr lang="tr-TR" dirty="0" smtClean="0"/>
              <a:t>etmiştir (</a:t>
            </a:r>
            <a:r>
              <a:rPr lang="tr-TR" dirty="0" err="1"/>
              <a:t>İ</a:t>
            </a:r>
            <a:r>
              <a:rPr lang="tr-TR" dirty="0" err="1" smtClean="0"/>
              <a:t>bnü</a:t>
            </a:r>
            <a:r>
              <a:rPr lang="tr-TR" dirty="0" smtClean="0"/>
              <a:t> Mace:4241</a:t>
            </a:r>
            <a:r>
              <a:rPr lang="tr-TR" dirty="0"/>
              <a:t>). Kur’an-ı Kerimde de “Haddi asmayınız, </a:t>
            </a:r>
            <a:r>
              <a:rPr lang="tr-TR" dirty="0" smtClean="0"/>
              <a:t>şüphesiz </a:t>
            </a:r>
            <a:r>
              <a:rPr lang="tr-TR" dirty="0"/>
              <a:t>Allah haddi </a:t>
            </a:r>
            <a:r>
              <a:rPr lang="tr-TR" dirty="0" smtClean="0"/>
              <a:t>asanları sevmez</a:t>
            </a:r>
            <a:r>
              <a:rPr lang="tr-TR" dirty="0"/>
              <a:t>“(Maide, 5/87) </a:t>
            </a:r>
            <a:r>
              <a:rPr lang="tr-TR" dirty="0" smtClean="0"/>
              <a:t>buyurulmuştur.</a:t>
            </a:r>
          </a:p>
          <a:p>
            <a:pPr algn="just"/>
            <a:r>
              <a:rPr lang="tr-TR" dirty="0" smtClean="0"/>
              <a:t>İnsanın </a:t>
            </a:r>
            <a:r>
              <a:rPr lang="tr-TR" dirty="0"/>
              <a:t>fıtratı gereği sahip olduğu sevgi-bağlılık, korku-umutsuzluk gibi duyguları </a:t>
            </a:r>
            <a:r>
              <a:rPr lang="tr-TR" dirty="0" smtClean="0"/>
              <a:t>dini alanda </a:t>
            </a:r>
            <a:r>
              <a:rPr lang="tr-TR" dirty="0"/>
              <a:t>uç noktalara doğru </a:t>
            </a:r>
            <a:r>
              <a:rPr lang="tr-TR" dirty="0" smtClean="0"/>
              <a:t>aşırı yoğunlaşmalara </a:t>
            </a:r>
            <a:r>
              <a:rPr lang="tr-TR" dirty="0"/>
              <a:t>müsaittir.</a:t>
            </a:r>
          </a:p>
        </p:txBody>
      </p:sp>
    </p:spTree>
    <p:extLst>
      <p:ext uri="{BB962C8B-B14F-4D97-AF65-F5344CB8AC3E}">
        <p14:creationId xmlns:p14="http://schemas.microsoft.com/office/powerpoint/2010/main" val="4035577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Gelişim </a:t>
            </a:r>
            <a:r>
              <a:rPr lang="tr-TR" sz="2800" dirty="0"/>
              <a:t>Sürecine Göre Eğitim </a:t>
            </a:r>
            <a:r>
              <a:rPr lang="tr-TR" sz="2800" dirty="0" smtClean="0"/>
              <a:t>İlkesi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/>
              <a:t>Çocukların anlayış, kavrayış, </a:t>
            </a:r>
            <a:r>
              <a:rPr lang="tr-TR" dirty="0"/>
              <a:t>bilgi ve fikir kapasiteleri yas ve </a:t>
            </a:r>
            <a:r>
              <a:rPr lang="tr-TR" dirty="0" smtClean="0"/>
              <a:t>gelişim </a:t>
            </a:r>
            <a:r>
              <a:rPr lang="tr-TR" dirty="0"/>
              <a:t>düzeylerine </a:t>
            </a:r>
            <a:r>
              <a:rPr lang="tr-TR" dirty="0" smtClean="0"/>
              <a:t>göre farklılıklar </a:t>
            </a:r>
            <a:r>
              <a:rPr lang="tr-TR" dirty="0"/>
              <a:t>gösterir. Bu farklılıklar karsısında herkese aynı tutum ve </a:t>
            </a:r>
            <a:r>
              <a:rPr lang="tr-TR" dirty="0" smtClean="0"/>
              <a:t>yaklaşım </a:t>
            </a:r>
            <a:r>
              <a:rPr lang="tr-TR" dirty="0"/>
              <a:t>içinde </a:t>
            </a:r>
            <a:r>
              <a:rPr lang="tr-TR" dirty="0" smtClean="0"/>
              <a:t>tekdüze bir </a:t>
            </a:r>
            <a:r>
              <a:rPr lang="tr-TR" dirty="0"/>
              <a:t>eğitim verme çabasının olumlu ve verimli sonuçlara götürmeyeceği açıktır.</a:t>
            </a:r>
          </a:p>
          <a:p>
            <a:pPr algn="just"/>
            <a:r>
              <a:rPr lang="tr-TR" dirty="0"/>
              <a:t>Eğitim psikolojisi alanındaki </a:t>
            </a:r>
            <a:r>
              <a:rPr lang="tr-TR" dirty="0" smtClean="0"/>
              <a:t>çalışmalar, </a:t>
            </a:r>
            <a:r>
              <a:rPr lang="tr-TR" dirty="0"/>
              <a:t>bireyin fiziksel, zihinsel, sosyal ve </a:t>
            </a:r>
            <a:r>
              <a:rPr lang="tr-TR" dirty="0" smtClean="0"/>
              <a:t>ahlaki gelişmelerini </a:t>
            </a:r>
            <a:r>
              <a:rPr lang="tr-TR" dirty="0"/>
              <a:t>inceleyerek kime, hangi düzeyde, neyin, nasıl öğretileceği üzerinde durmaktadır.</a:t>
            </a:r>
          </a:p>
          <a:p>
            <a:pPr algn="just"/>
            <a:r>
              <a:rPr lang="tr-TR" dirty="0"/>
              <a:t>Peygamberimizin konu ile ilgili emir mahiyetindeki sözleri eğitim psikolojisi </a:t>
            </a:r>
            <a:r>
              <a:rPr lang="tr-TR" dirty="0" smtClean="0"/>
              <a:t>çalışmalarının önünü </a:t>
            </a:r>
            <a:r>
              <a:rPr lang="tr-TR" dirty="0"/>
              <a:t>açmaktadır:</a:t>
            </a:r>
          </a:p>
          <a:p>
            <a:r>
              <a:rPr lang="tr-TR" dirty="0"/>
              <a:t>"insanlara durumlarına göre davranınız"(Ebu Davud:4842)</a:t>
            </a:r>
          </a:p>
          <a:p>
            <a:pPr algn="just"/>
            <a:r>
              <a:rPr lang="tr-TR" dirty="0"/>
              <a:t>“Hz. Ali </a:t>
            </a:r>
            <a:r>
              <a:rPr lang="tr-TR" dirty="0" smtClean="0"/>
              <a:t>«İnsanlara </a:t>
            </a:r>
            <a:r>
              <a:rPr lang="tr-TR" dirty="0"/>
              <a:t>kavrayabilecekleri </a:t>
            </a:r>
            <a:r>
              <a:rPr lang="tr-TR" dirty="0" smtClean="0"/>
              <a:t>şekilde </a:t>
            </a:r>
            <a:r>
              <a:rPr lang="tr-TR" dirty="0"/>
              <a:t>anlatın, Allah ve Resulünün </a:t>
            </a:r>
            <a:r>
              <a:rPr lang="tr-TR" dirty="0" smtClean="0"/>
              <a:t>yalancı çıkarılmasını </a:t>
            </a:r>
            <a:r>
              <a:rPr lang="tr-TR" dirty="0"/>
              <a:t>iste </a:t>
            </a:r>
            <a:r>
              <a:rPr lang="tr-TR" dirty="0" smtClean="0"/>
              <a:t>misin ?» demiştir“ </a:t>
            </a:r>
            <a:r>
              <a:rPr lang="tr-TR" dirty="0"/>
              <a:t>(Buhari: 127)</a:t>
            </a:r>
          </a:p>
        </p:txBody>
      </p:sp>
    </p:spTree>
    <p:extLst>
      <p:ext uri="{BB962C8B-B14F-4D97-AF65-F5344CB8AC3E}">
        <p14:creationId xmlns:p14="http://schemas.microsoft.com/office/powerpoint/2010/main" val="10415838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Ünlü </a:t>
            </a:r>
            <a:r>
              <a:rPr lang="tr-TR" dirty="0" smtClean="0"/>
              <a:t>İslam </a:t>
            </a:r>
            <a:r>
              <a:rPr lang="tr-TR" dirty="0"/>
              <a:t>bilgini </a:t>
            </a:r>
            <a:r>
              <a:rPr lang="tr-TR" dirty="0" smtClean="0"/>
              <a:t>İmam </a:t>
            </a:r>
            <a:r>
              <a:rPr lang="tr-TR" dirty="0"/>
              <a:t>Gazali bu konuda söyle diyor: "Öğretmen, </a:t>
            </a:r>
            <a:r>
              <a:rPr lang="tr-TR" dirty="0" smtClean="0"/>
              <a:t>öğrencinin anlayışını </a:t>
            </a:r>
            <a:r>
              <a:rPr lang="tr-TR" dirty="0"/>
              <a:t>iyi tespit etmeli, kaldırabileceği kadar ders vermelidir; aklının </a:t>
            </a:r>
            <a:r>
              <a:rPr lang="tr-TR" dirty="0" smtClean="0"/>
              <a:t>eremeyeceği veya kalbine </a:t>
            </a:r>
            <a:r>
              <a:rPr lang="tr-TR" dirty="0"/>
              <a:t>usanç getiren ya da aklını çok zorlayan konuları derste tekrar edip durmamalıdır."</a:t>
            </a:r>
          </a:p>
        </p:txBody>
      </p:sp>
    </p:spTree>
    <p:extLst>
      <p:ext uri="{BB962C8B-B14F-4D97-AF65-F5344CB8AC3E}">
        <p14:creationId xmlns:p14="http://schemas.microsoft.com/office/powerpoint/2010/main" val="20315955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dirty="0"/>
              <a:t>Kabiliyet ve Statüye Göre Eğitim </a:t>
            </a:r>
            <a:r>
              <a:rPr lang="tr-TR" sz="3200" dirty="0" smtClean="0"/>
              <a:t>İlkesi</a:t>
            </a: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492" y="1916832"/>
            <a:ext cx="6777317" cy="391579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Öğrenme </a:t>
            </a:r>
            <a:r>
              <a:rPr lang="tr-TR" dirty="0"/>
              <a:t>bir etki-tepki isi olmakla beraber duyu organlarının algılama yetisinin </a:t>
            </a:r>
            <a:r>
              <a:rPr lang="tr-TR" dirty="0" smtClean="0"/>
              <a:t>dışında kalıtım </a:t>
            </a:r>
            <a:r>
              <a:rPr lang="tr-TR" dirty="0"/>
              <a:t>ve ona bağlı olarak biyolojik özellikler de öğrenme hadisesini etkilemekte </a:t>
            </a:r>
            <a:r>
              <a:rPr lang="tr-TR" dirty="0" smtClean="0"/>
              <a:t>öğrenme ilgilerini </a:t>
            </a:r>
            <a:r>
              <a:rPr lang="tr-TR" dirty="0"/>
              <a:t>yönlendirmektedir. Kalıtımdan gelen özeliklerle </a:t>
            </a:r>
            <a:r>
              <a:rPr lang="tr-TR" dirty="0" smtClean="0"/>
              <a:t>İnsanların </a:t>
            </a:r>
            <a:r>
              <a:rPr lang="tr-TR" dirty="0"/>
              <a:t>öğrenme </a:t>
            </a:r>
            <a:r>
              <a:rPr lang="tr-TR" dirty="0" smtClean="0"/>
              <a:t>yaklaşımları birbirinden </a:t>
            </a:r>
            <a:r>
              <a:rPr lang="tr-TR" dirty="0"/>
              <a:t>kısmi farklılıklar gösterir. </a:t>
            </a:r>
            <a:r>
              <a:rPr lang="tr-TR" dirty="0" smtClean="0"/>
              <a:t>İnsanların </a:t>
            </a:r>
            <a:r>
              <a:rPr lang="tr-TR" dirty="0"/>
              <a:t>bir kısmı daha çok zihinsel </a:t>
            </a:r>
            <a:r>
              <a:rPr lang="tr-TR" dirty="0" smtClean="0"/>
              <a:t>tekrar (ezberleme</a:t>
            </a:r>
            <a:r>
              <a:rPr lang="tr-TR" dirty="0"/>
              <a:t>) yoluyla, bir kısmı algılardan hareketle zihni </a:t>
            </a:r>
            <a:r>
              <a:rPr lang="tr-TR" dirty="0" smtClean="0"/>
              <a:t>çağrışımlar </a:t>
            </a:r>
            <a:r>
              <a:rPr lang="tr-TR" dirty="0"/>
              <a:t>(kavrama) yoluyla, </a:t>
            </a:r>
            <a:r>
              <a:rPr lang="tr-TR" dirty="0" smtClean="0"/>
              <a:t>bir kısmı </a:t>
            </a:r>
            <a:r>
              <a:rPr lang="tr-TR" dirty="0"/>
              <a:t>da sembolik araçlarla bilgiyi zihinde </a:t>
            </a:r>
            <a:r>
              <a:rPr lang="tr-TR" dirty="0" smtClean="0"/>
              <a:t>şekillendirme </a:t>
            </a:r>
            <a:r>
              <a:rPr lang="tr-TR" dirty="0"/>
              <a:t>yoluyla öğrenir.(</a:t>
            </a:r>
            <a:r>
              <a:rPr lang="tr-TR" dirty="0" err="1"/>
              <a:t>Bruner</a:t>
            </a:r>
            <a:r>
              <a:rPr lang="tr-TR" dirty="0"/>
              <a:t>, 1991)</a:t>
            </a:r>
          </a:p>
          <a:p>
            <a:pPr algn="just"/>
            <a:r>
              <a:rPr lang="tr-TR" dirty="0"/>
              <a:t>Öğretimde bireylerdeki bu farklılıkların dikkate alınması gerekir. Çünkü farklılıklar </a:t>
            </a:r>
            <a:r>
              <a:rPr lang="tr-TR" dirty="0" smtClean="0"/>
              <a:t>aynı zamanda </a:t>
            </a:r>
            <a:r>
              <a:rPr lang="tr-TR" dirty="0"/>
              <a:t>insanların yeteneklerinin yönünü belirlemektedir.</a:t>
            </a:r>
          </a:p>
        </p:txBody>
      </p:sp>
    </p:spTree>
    <p:extLst>
      <p:ext uri="{BB962C8B-B14F-4D97-AF65-F5344CB8AC3E}">
        <p14:creationId xmlns:p14="http://schemas.microsoft.com/office/powerpoint/2010/main" val="16244298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Bilginin Kaynağı </a:t>
            </a:r>
            <a:r>
              <a:rPr lang="tr-TR" sz="3600" dirty="0" smtClean="0"/>
              <a:t>İlkesi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/>
              <a:t>İslam </a:t>
            </a:r>
            <a:r>
              <a:rPr lang="tr-TR" dirty="0"/>
              <a:t>dini, öğrenilmesi gereken faydalı </a:t>
            </a:r>
            <a:r>
              <a:rPr lang="tr-TR" dirty="0" smtClean="0"/>
              <a:t>bilginin </a:t>
            </a:r>
            <a:r>
              <a:rPr lang="tr-TR" dirty="0"/>
              <a:t>kimden, ne zaman ve nerede </a:t>
            </a:r>
            <a:r>
              <a:rPr lang="tr-TR" dirty="0" smtClean="0"/>
              <a:t>elde edileceği </a:t>
            </a:r>
            <a:r>
              <a:rPr lang="tr-TR" dirty="0"/>
              <a:t>konusunda bir sınırlama </a:t>
            </a:r>
            <a:r>
              <a:rPr lang="tr-TR" dirty="0" smtClean="0"/>
              <a:t>getirmemiştir. </a:t>
            </a:r>
            <a:r>
              <a:rPr lang="tr-TR" dirty="0"/>
              <a:t>Peygamberimizin, Bedir savasında </a:t>
            </a:r>
            <a:r>
              <a:rPr lang="tr-TR" dirty="0" smtClean="0"/>
              <a:t>esir alınan müşrikleri </a:t>
            </a:r>
            <a:r>
              <a:rPr lang="tr-TR" dirty="0"/>
              <a:t>hürriyetleri </a:t>
            </a:r>
            <a:r>
              <a:rPr lang="tr-TR" dirty="0" smtClean="0"/>
              <a:t>karşılığında Müslüman </a:t>
            </a:r>
            <a:r>
              <a:rPr lang="tr-TR" dirty="0"/>
              <a:t>çocuklarına okuma-yazma </a:t>
            </a:r>
            <a:r>
              <a:rPr lang="tr-TR" dirty="0" smtClean="0"/>
              <a:t>öğretmek üzere </a:t>
            </a:r>
            <a:r>
              <a:rPr lang="tr-TR" dirty="0"/>
              <a:t>görevlendirdiği bilinmektedir. Yazı, dil, matematik vb. pozitif bilimleri </a:t>
            </a:r>
            <a:r>
              <a:rPr lang="tr-TR" dirty="0" smtClean="0"/>
              <a:t>öğretenlerin inanç </a:t>
            </a:r>
            <a:r>
              <a:rPr lang="tr-TR" dirty="0"/>
              <a:t>ve zihniyetlerine bakılmaksızın onlardan istifade edilir. Bu kimselerin </a:t>
            </a:r>
            <a:r>
              <a:rPr lang="tr-TR" dirty="0" smtClean="0"/>
              <a:t>başka dinden olmaları</a:t>
            </a:r>
            <a:r>
              <a:rPr lang="tr-TR" dirty="0"/>
              <a:t>, inanç, </a:t>
            </a:r>
            <a:r>
              <a:rPr lang="tr-TR" dirty="0" smtClean="0"/>
              <a:t>düşünce </a:t>
            </a:r>
            <a:r>
              <a:rPr lang="tr-TR" dirty="0"/>
              <a:t>ve </a:t>
            </a:r>
            <a:r>
              <a:rPr lang="tr-TR" dirty="0" smtClean="0"/>
              <a:t>yaşayış </a:t>
            </a:r>
            <a:r>
              <a:rPr lang="tr-TR" dirty="0"/>
              <a:t>tarzlarının </a:t>
            </a:r>
            <a:r>
              <a:rPr lang="tr-TR" dirty="0" smtClean="0"/>
              <a:t>Müslümanlarınkine </a:t>
            </a:r>
            <a:r>
              <a:rPr lang="tr-TR" dirty="0"/>
              <a:t>ters olması, bir</a:t>
            </a:r>
          </a:p>
          <a:p>
            <a:pPr algn="just"/>
            <a:r>
              <a:rPr lang="tr-TR" dirty="0" smtClean="0"/>
              <a:t>Müslümanın </a:t>
            </a:r>
            <a:r>
              <a:rPr lang="tr-TR" dirty="0"/>
              <a:t>eğer istifade edecekse onlardan bilgi almasına engel </a:t>
            </a:r>
            <a:r>
              <a:rPr lang="tr-TR" dirty="0" smtClean="0"/>
              <a:t>teşkil </a:t>
            </a:r>
            <a:r>
              <a:rPr lang="tr-TR" dirty="0"/>
              <a:t>etmez.</a:t>
            </a:r>
          </a:p>
        </p:txBody>
      </p:sp>
    </p:spTree>
    <p:extLst>
      <p:ext uri="{BB962C8B-B14F-4D97-AF65-F5344CB8AC3E}">
        <p14:creationId xmlns:p14="http://schemas.microsoft.com/office/powerpoint/2010/main" val="12274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Anlatım;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</a:t>
            </a:r>
            <a:r>
              <a:rPr lang="tr-TR" dirty="0" smtClean="0"/>
              <a:t>asif </a:t>
            </a:r>
            <a:r>
              <a:rPr lang="tr-TR" dirty="0"/>
              <a:t>dinleyici durumundaki gruba bilgileri tek yanlı, ve </a:t>
            </a:r>
            <a:r>
              <a:rPr lang="tr-TR" dirty="0" smtClean="0"/>
              <a:t>sözlü olarak </a:t>
            </a:r>
            <a:r>
              <a:rPr lang="tr-TR" dirty="0"/>
              <a:t>aktarma esasına dayanan bir metottur. Bu metot kısa zamanda çok bilgi </a:t>
            </a:r>
            <a:r>
              <a:rPr lang="tr-TR" dirty="0" smtClean="0"/>
              <a:t>aktarmaya imkan </a:t>
            </a:r>
            <a:r>
              <a:rPr lang="tr-TR" dirty="0"/>
              <a:t>vermesiyle öğretim etkinliklerinde oldukça sık </a:t>
            </a:r>
            <a:r>
              <a:rPr lang="tr-TR" dirty="0" smtClean="0"/>
              <a:t>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61526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Bilginin </a:t>
            </a:r>
            <a:r>
              <a:rPr lang="tr-TR" sz="3600" dirty="0"/>
              <a:t>Yararlılığı </a:t>
            </a:r>
            <a:r>
              <a:rPr lang="tr-TR" sz="3600" dirty="0" smtClean="0"/>
              <a:t>İlkesi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İnsan </a:t>
            </a:r>
            <a:r>
              <a:rPr lang="tr-TR" dirty="0"/>
              <a:t>hiç bir </a:t>
            </a:r>
            <a:r>
              <a:rPr lang="tr-TR" dirty="0" smtClean="0"/>
              <a:t>şey </a:t>
            </a:r>
            <a:r>
              <a:rPr lang="tr-TR" dirty="0"/>
              <a:t>bilmeyerek dünyaya gelir; (</a:t>
            </a:r>
            <a:r>
              <a:rPr lang="tr-TR" dirty="0" err="1"/>
              <a:t>Nahl</a:t>
            </a:r>
            <a:r>
              <a:rPr lang="tr-TR" dirty="0"/>
              <a:t>, 16/78) doğumla beraber </a:t>
            </a:r>
            <a:r>
              <a:rPr lang="tr-TR" dirty="0" smtClean="0"/>
              <a:t>kendini yoğun </a:t>
            </a:r>
            <a:r>
              <a:rPr lang="tr-TR" dirty="0"/>
              <a:t>bilgi ortamında bulur. Bilgiye duyular yoluyla </a:t>
            </a:r>
            <a:r>
              <a:rPr lang="tr-TR" dirty="0" smtClean="0"/>
              <a:t>ulaşıldığından </a:t>
            </a:r>
            <a:r>
              <a:rPr lang="tr-TR" dirty="0"/>
              <a:t>insanın </a:t>
            </a:r>
            <a:r>
              <a:rPr lang="tr-TR" dirty="0" smtClean="0"/>
              <a:t>duyularının yöneldiği </a:t>
            </a:r>
            <a:r>
              <a:rPr lang="tr-TR" dirty="0"/>
              <a:t>her obje onun için bilgi değeri </a:t>
            </a:r>
            <a:r>
              <a:rPr lang="tr-TR" dirty="0" smtClean="0"/>
              <a:t>taşır. </a:t>
            </a:r>
            <a:r>
              <a:rPr lang="tr-TR" dirty="0"/>
              <a:t>Bu yönüyle "hayatın bütünü bilgidir" </a:t>
            </a:r>
            <a:r>
              <a:rPr lang="tr-TR" dirty="0" smtClean="0"/>
              <a:t>demek yanlış </a:t>
            </a:r>
            <a:r>
              <a:rPr lang="tr-TR" dirty="0"/>
              <a:t>olmaz. </a:t>
            </a:r>
            <a:r>
              <a:rPr lang="tr-TR" dirty="0" smtClean="0"/>
              <a:t>İnsan </a:t>
            </a:r>
            <a:r>
              <a:rPr lang="tr-TR" dirty="0"/>
              <a:t>istese de istemese de görür, </a:t>
            </a:r>
            <a:r>
              <a:rPr lang="tr-TR" dirty="0" smtClean="0"/>
              <a:t>işitir, </a:t>
            </a:r>
            <a:r>
              <a:rPr lang="tr-TR" dirty="0"/>
              <a:t>hisseder, </a:t>
            </a:r>
            <a:r>
              <a:rPr lang="tr-TR" dirty="0" smtClean="0"/>
              <a:t>düşünür. </a:t>
            </a:r>
            <a:r>
              <a:rPr lang="tr-TR" dirty="0"/>
              <a:t>Böylece her an </a:t>
            </a:r>
            <a:r>
              <a:rPr lang="tr-TR" dirty="0" smtClean="0"/>
              <a:t>yeni veya </a:t>
            </a:r>
            <a:r>
              <a:rPr lang="tr-TR" dirty="0"/>
              <a:t>tekrar bilgilere </a:t>
            </a:r>
            <a:r>
              <a:rPr lang="tr-TR" dirty="0" smtClean="0"/>
              <a:t>ulaşır. </a:t>
            </a:r>
            <a:r>
              <a:rPr lang="tr-TR" dirty="0"/>
              <a:t>Acaba bu bilgilerin hepsi gerekli midir veya faydalı mıdır?</a:t>
            </a:r>
          </a:p>
        </p:txBody>
      </p:sp>
    </p:spTree>
    <p:extLst>
      <p:ext uri="{BB962C8B-B14F-4D97-AF65-F5344CB8AC3E}">
        <p14:creationId xmlns:p14="http://schemas.microsoft.com/office/powerpoint/2010/main" val="41050492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492" y="2323652"/>
            <a:ext cx="7128908" cy="3508977"/>
          </a:xfrm>
        </p:spPr>
        <p:txBody>
          <a:bodyPr/>
          <a:lstStyle/>
          <a:p>
            <a:pPr marL="68580" indent="0" algn="just">
              <a:buNone/>
            </a:pPr>
            <a:r>
              <a:rPr lang="tr-TR" dirty="0"/>
              <a:t>Su soruların din </a:t>
            </a:r>
            <a:r>
              <a:rPr lang="tr-TR" dirty="0" smtClean="0"/>
              <a:t>bakımından cevaplandırılması </a:t>
            </a:r>
            <a:r>
              <a:rPr lang="tr-TR" dirty="0"/>
              <a:t>gerekir:</a:t>
            </a:r>
          </a:p>
          <a:p>
            <a:pPr marL="68580" indent="0" algn="just">
              <a:buNone/>
            </a:pPr>
            <a:r>
              <a:rPr lang="tr-TR" dirty="0" smtClean="0"/>
              <a:t>	1- </a:t>
            </a:r>
            <a:r>
              <a:rPr lang="tr-TR" dirty="0"/>
              <a:t>Bütün bilgiler faydalı mıdır, yoksa dini açıdan faydasız bilgi de var mıdır?</a:t>
            </a:r>
          </a:p>
          <a:p>
            <a:pPr marL="68580" indent="0" algn="just">
              <a:buNone/>
            </a:pPr>
            <a:r>
              <a:rPr lang="tr-TR" dirty="0" smtClean="0"/>
              <a:t>	2- </a:t>
            </a:r>
            <a:r>
              <a:rPr lang="tr-TR" dirty="0"/>
              <a:t>Faydasız bilgi varsa hangisidir, bunu belirlemenin ölçüsü nedir?</a:t>
            </a:r>
          </a:p>
        </p:txBody>
      </p:sp>
    </p:spTree>
    <p:extLst>
      <p:ext uri="{BB962C8B-B14F-4D97-AF65-F5344CB8AC3E}">
        <p14:creationId xmlns:p14="http://schemas.microsoft.com/office/powerpoint/2010/main" val="2952540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Peygamberimiz birden çok muteber hadis kitabında yer </a:t>
            </a:r>
            <a:r>
              <a:rPr lang="tr-TR" dirty="0" smtClean="0"/>
              <a:t>alan bir hadisinde;</a:t>
            </a:r>
          </a:p>
          <a:p>
            <a:pPr marL="68580" indent="0">
              <a:buNone/>
            </a:pPr>
            <a:r>
              <a:rPr lang="tr-TR" dirty="0" smtClean="0"/>
              <a:t> </a:t>
            </a:r>
          </a:p>
          <a:p>
            <a:pPr marL="68580" indent="0" algn="ctr">
              <a:buNone/>
            </a:pPr>
            <a:r>
              <a:rPr lang="tr-TR" dirty="0" smtClean="0"/>
              <a:t> "</a:t>
            </a:r>
            <a:r>
              <a:rPr lang="tr-TR" i="1" dirty="0" smtClean="0"/>
              <a:t>Allah'ım </a:t>
            </a:r>
            <a:r>
              <a:rPr lang="tr-TR" i="1" dirty="0" smtClean="0"/>
              <a:t>işe </a:t>
            </a:r>
            <a:r>
              <a:rPr lang="tr-TR" i="1" dirty="0"/>
              <a:t>yaramayan bilgiden sana sığınırım</a:t>
            </a:r>
            <a:r>
              <a:rPr lang="tr-TR" i="1" dirty="0" smtClean="0"/>
              <a:t>." </a:t>
            </a:r>
          </a:p>
          <a:p>
            <a:pPr marL="68580" indent="0">
              <a:buNone/>
            </a:pPr>
            <a:r>
              <a:rPr lang="tr-TR" i="1" dirty="0"/>
              <a:t>	</a:t>
            </a:r>
            <a:r>
              <a:rPr lang="tr-TR" i="1" dirty="0" smtClean="0"/>
              <a:t>	</a:t>
            </a:r>
            <a:r>
              <a:rPr lang="tr-TR" dirty="0" smtClean="0"/>
              <a:t>diye </a:t>
            </a:r>
            <a:r>
              <a:rPr lang="tr-TR" dirty="0"/>
              <a:t>dua </a:t>
            </a:r>
            <a:r>
              <a:rPr lang="tr-TR" dirty="0" smtClean="0"/>
              <a:t>etmiştir.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71208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Kur'an-ı Kerinde de söyle buyurulmaktadır: </a:t>
            </a:r>
            <a:endParaRPr lang="tr-TR" dirty="0" smtClean="0"/>
          </a:p>
          <a:p>
            <a:pPr marL="68580" indent="0">
              <a:buNone/>
            </a:pPr>
            <a:endParaRPr lang="tr-TR" dirty="0"/>
          </a:p>
          <a:p>
            <a:pPr marL="68580" indent="0" algn="ctr">
              <a:buNone/>
            </a:pPr>
            <a:r>
              <a:rPr lang="tr-TR" dirty="0" smtClean="0"/>
              <a:t>"</a:t>
            </a:r>
            <a:r>
              <a:rPr lang="tr-TR" i="1" dirty="0"/>
              <a:t>Bilmediğin </a:t>
            </a:r>
            <a:r>
              <a:rPr lang="tr-TR" i="1" dirty="0" smtClean="0"/>
              <a:t>şeyin ardına düşme, şüphesiz </a:t>
            </a:r>
            <a:r>
              <a:rPr lang="tr-TR" i="1" dirty="0"/>
              <a:t>kulak, göz ve kalp o </a:t>
            </a:r>
            <a:r>
              <a:rPr lang="tr-TR" i="1" dirty="0" smtClean="0"/>
              <a:t>şeyden </a:t>
            </a:r>
            <a:r>
              <a:rPr lang="tr-TR" i="1" dirty="0"/>
              <a:t>sorumlu olur." </a:t>
            </a:r>
            <a:r>
              <a:rPr lang="tr-TR" dirty="0" smtClean="0"/>
              <a:t>(</a:t>
            </a:r>
            <a:r>
              <a:rPr lang="tr-TR" dirty="0" err="1" smtClean="0"/>
              <a:t>İsra</a:t>
            </a:r>
            <a:r>
              <a:rPr lang="tr-TR" dirty="0"/>
              <a:t>, 17/36)</a:t>
            </a:r>
          </a:p>
        </p:txBody>
      </p:sp>
    </p:spTree>
    <p:extLst>
      <p:ext uri="{BB962C8B-B14F-4D97-AF65-F5344CB8AC3E}">
        <p14:creationId xmlns:p14="http://schemas.microsoft.com/office/powerpoint/2010/main" val="1923297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Ayet ve </a:t>
            </a:r>
            <a:r>
              <a:rPr lang="tr-TR" dirty="0"/>
              <a:t>hadislerde yer alan dinin öğretimi ile ilgili “tebliğ“, “davet“, “öğüt“, vb. </a:t>
            </a:r>
            <a:r>
              <a:rPr lang="tr-TR" dirty="0" smtClean="0"/>
              <a:t>kavramlar anlatımla </a:t>
            </a:r>
            <a:r>
              <a:rPr lang="tr-TR" dirty="0"/>
              <a:t>ilgilidir. </a:t>
            </a:r>
            <a:endParaRPr lang="tr-TR" dirty="0" smtClean="0"/>
          </a:p>
          <a:p>
            <a:r>
              <a:rPr lang="tr-TR" dirty="0" smtClean="0"/>
              <a:t>“</a:t>
            </a:r>
            <a:r>
              <a:rPr lang="tr-TR" i="1" dirty="0" smtClean="0"/>
              <a:t>Öğüt </a:t>
            </a:r>
            <a:r>
              <a:rPr lang="tr-TR" i="1" dirty="0"/>
              <a:t>ver, çünkü öğüt müminlere </a:t>
            </a:r>
            <a:r>
              <a:rPr lang="tr-TR" i="1" dirty="0" smtClean="0"/>
              <a:t>fayda </a:t>
            </a:r>
            <a:r>
              <a:rPr lang="tr-TR" i="1" dirty="0"/>
              <a:t>verir.“ </a:t>
            </a:r>
            <a:r>
              <a:rPr lang="tr-TR" dirty="0"/>
              <a:t>(</a:t>
            </a:r>
            <a:r>
              <a:rPr lang="tr-TR" dirty="0" err="1"/>
              <a:t>Zariyat</a:t>
            </a:r>
            <a:r>
              <a:rPr lang="tr-TR" dirty="0"/>
              <a:t>, 51/55)</a:t>
            </a:r>
          </a:p>
        </p:txBody>
      </p:sp>
    </p:spTree>
    <p:extLst>
      <p:ext uri="{BB962C8B-B14F-4D97-AF65-F5344CB8AC3E}">
        <p14:creationId xmlns:p14="http://schemas.microsoft.com/office/powerpoint/2010/main" val="1367001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 – cevap;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</a:t>
            </a:r>
            <a:r>
              <a:rPr lang="tr-TR" dirty="0" smtClean="0"/>
              <a:t>ilme </a:t>
            </a:r>
            <a:r>
              <a:rPr lang="tr-TR" dirty="0"/>
              <a:t>ve öğrenme ihtiyacını uyandırmak, öğretilecek </a:t>
            </a:r>
            <a:r>
              <a:rPr lang="tr-TR" dirty="0" smtClean="0"/>
              <a:t>konuya muhatabın </a:t>
            </a:r>
            <a:r>
              <a:rPr lang="tr-TR" dirty="0"/>
              <a:t>dikkatini toplamak üzere önce sorular sorup sonra cevaplar vererek </a:t>
            </a:r>
            <a:r>
              <a:rPr lang="tr-TR" dirty="0" smtClean="0"/>
              <a:t>öğretme şeklidir</a:t>
            </a:r>
            <a:r>
              <a:rPr lang="tr-TR" dirty="0"/>
              <a:t>. Bir konu hakkında özel olarak </a:t>
            </a:r>
            <a:r>
              <a:rPr lang="tr-TR" dirty="0" smtClean="0"/>
              <a:t>formüle edilmiş </a:t>
            </a:r>
            <a:r>
              <a:rPr lang="tr-TR" dirty="0"/>
              <a:t>sorular </a:t>
            </a:r>
            <a:r>
              <a:rPr lang="tr-TR" dirty="0" smtClean="0"/>
              <a:t>ortaya </a:t>
            </a:r>
            <a:r>
              <a:rPr lang="tr-TR" dirty="0"/>
              <a:t>konularak </a:t>
            </a:r>
            <a:r>
              <a:rPr lang="tr-TR" dirty="0" smtClean="0"/>
              <a:t>cevapların muhataplarla </a:t>
            </a:r>
            <a:r>
              <a:rPr lang="tr-TR" dirty="0"/>
              <a:t>birlikte aranması öğrenme </a:t>
            </a:r>
            <a:r>
              <a:rPr lang="tr-TR" dirty="0" smtClean="0"/>
              <a:t>işlemini </a:t>
            </a:r>
            <a:r>
              <a:rPr lang="tr-TR" dirty="0"/>
              <a:t>aktif hale getirir.</a:t>
            </a:r>
          </a:p>
        </p:txBody>
      </p:sp>
    </p:spTree>
    <p:extLst>
      <p:ext uri="{BB962C8B-B14F-4D97-AF65-F5344CB8AC3E}">
        <p14:creationId xmlns:p14="http://schemas.microsoft.com/office/powerpoint/2010/main" val="4035814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Soru cevap metodu </a:t>
            </a:r>
            <a:r>
              <a:rPr lang="tr-TR" dirty="0" smtClean="0"/>
              <a:t>Kur’an-ı Kerim’de </a:t>
            </a:r>
            <a:r>
              <a:rPr lang="tr-TR" dirty="0"/>
              <a:t>belli hususları zihinlere iyice </a:t>
            </a:r>
            <a:r>
              <a:rPr lang="tr-TR" dirty="0" smtClean="0"/>
              <a:t>yerleştirmek için sıkça </a:t>
            </a:r>
            <a:r>
              <a:rPr lang="tr-TR" dirty="0"/>
              <a:t>kullanılır.</a:t>
            </a:r>
          </a:p>
          <a:p>
            <a:pPr marL="68580" indent="0" algn="just">
              <a:buNone/>
            </a:pPr>
            <a:r>
              <a:rPr lang="tr-TR" dirty="0" smtClean="0"/>
              <a:t>	“</a:t>
            </a:r>
            <a:r>
              <a:rPr lang="tr-TR" i="1" dirty="0" smtClean="0"/>
              <a:t>Karia</a:t>
            </a:r>
            <a:r>
              <a:rPr lang="tr-TR" i="1" dirty="0"/>
              <a:t>, bu </a:t>
            </a:r>
            <a:r>
              <a:rPr lang="tr-TR" i="1" dirty="0" err="1"/>
              <a:t>karia</a:t>
            </a:r>
            <a:r>
              <a:rPr lang="tr-TR" i="1" dirty="0"/>
              <a:t> nedir? Karia’nın ne olduğunu bilir misin? O gün insanlar </a:t>
            </a:r>
            <a:r>
              <a:rPr lang="tr-TR" i="1" dirty="0" smtClean="0"/>
              <a:t>çırpınarak etrafa </a:t>
            </a:r>
            <a:r>
              <a:rPr lang="tr-TR" i="1" dirty="0"/>
              <a:t>savrulan kelebekler gibi olurlar. Dağlar da didilip darmadağın </a:t>
            </a:r>
            <a:r>
              <a:rPr lang="tr-TR" i="1" dirty="0" smtClean="0"/>
              <a:t>edilmiş </a:t>
            </a:r>
            <a:r>
              <a:rPr lang="tr-TR" i="1" dirty="0"/>
              <a:t>renkli </a:t>
            </a:r>
            <a:r>
              <a:rPr lang="tr-TR" i="1" dirty="0" smtClean="0"/>
              <a:t>yünler gibi </a:t>
            </a:r>
            <a:r>
              <a:rPr lang="tr-TR" i="1" dirty="0"/>
              <a:t>olurlar. Kimin tartıları ağır gelirse iste o, memnun olacağı bir hayata </a:t>
            </a:r>
            <a:r>
              <a:rPr lang="tr-TR" i="1" dirty="0" smtClean="0"/>
              <a:t>kavuşur. </a:t>
            </a:r>
            <a:r>
              <a:rPr lang="tr-TR" i="1" dirty="0"/>
              <a:t>Kimin </a:t>
            </a:r>
            <a:r>
              <a:rPr lang="tr-TR" i="1" dirty="0" smtClean="0"/>
              <a:t>de tartıları hafif </a:t>
            </a:r>
            <a:r>
              <a:rPr lang="tr-TR" i="1" dirty="0"/>
              <a:t>gelirse onun barınağı </a:t>
            </a:r>
            <a:r>
              <a:rPr lang="tr-TR" i="1" dirty="0" err="1"/>
              <a:t>Haviye’dir</a:t>
            </a:r>
            <a:r>
              <a:rPr lang="tr-TR" i="1" dirty="0"/>
              <a:t>. Onun ne olduğunu </a:t>
            </a:r>
            <a:r>
              <a:rPr lang="tr-TR" i="1" dirty="0" smtClean="0"/>
              <a:t>bilir </a:t>
            </a:r>
            <a:r>
              <a:rPr lang="tr-TR" i="1" dirty="0"/>
              <a:t>misin? </a:t>
            </a:r>
            <a:r>
              <a:rPr lang="tr-TR" i="1" dirty="0" smtClean="0"/>
              <a:t>Kızışmış bir ateştir.” </a:t>
            </a:r>
            <a:r>
              <a:rPr lang="tr-TR" dirty="0"/>
              <a:t>(Karia, 101/1-11)</a:t>
            </a:r>
          </a:p>
        </p:txBody>
      </p:sp>
    </p:spTree>
    <p:extLst>
      <p:ext uri="{BB962C8B-B14F-4D97-AF65-F5344CB8AC3E}">
        <p14:creationId xmlns:p14="http://schemas.microsoft.com/office/powerpoint/2010/main" val="2449007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Problem </a:t>
            </a:r>
            <a:r>
              <a:rPr lang="tr-TR" dirty="0" smtClean="0"/>
              <a:t>çözme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H</a:t>
            </a:r>
            <a:r>
              <a:rPr lang="tr-TR" dirty="0" smtClean="0"/>
              <a:t>ayatta yaşanan </a:t>
            </a:r>
            <a:r>
              <a:rPr lang="tr-TR" dirty="0"/>
              <a:t>olumsuzluklar birer problem olarak </a:t>
            </a:r>
            <a:r>
              <a:rPr lang="tr-TR" dirty="0" smtClean="0"/>
              <a:t>ele alınıp </a:t>
            </a:r>
            <a:r>
              <a:rPr lang="tr-TR" dirty="0"/>
              <a:t>onların çözümüne dair belli bilgi ve kanaatlere </a:t>
            </a:r>
            <a:r>
              <a:rPr lang="tr-TR" dirty="0" smtClean="0"/>
              <a:t>ulaşması </a:t>
            </a:r>
            <a:r>
              <a:rPr lang="tr-TR" dirty="0"/>
              <a:t>seklindeki bu öğretim </a:t>
            </a:r>
            <a:r>
              <a:rPr lang="tr-TR" dirty="0" smtClean="0"/>
              <a:t>metodu dini </a:t>
            </a:r>
            <a:r>
              <a:rPr lang="tr-TR" dirty="0"/>
              <a:t>değer yargılarının </a:t>
            </a:r>
            <a:r>
              <a:rPr lang="tr-TR" dirty="0" smtClean="0"/>
              <a:t>yerleşmesi </a:t>
            </a:r>
            <a:r>
              <a:rPr lang="tr-TR" dirty="0"/>
              <a:t>bakımından din eğitiminde kullanılacak önemli </a:t>
            </a:r>
            <a:r>
              <a:rPr lang="tr-TR" dirty="0" smtClean="0"/>
              <a:t>bir metottur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4169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Gösteri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Dini </a:t>
            </a:r>
            <a:r>
              <a:rPr lang="tr-TR" dirty="0"/>
              <a:t>ve </a:t>
            </a:r>
            <a:r>
              <a:rPr lang="tr-TR" dirty="0" smtClean="0"/>
              <a:t>ahlaki </a:t>
            </a:r>
            <a:r>
              <a:rPr lang="tr-TR" dirty="0"/>
              <a:t>erdemlere dair tutum ve </a:t>
            </a:r>
            <a:r>
              <a:rPr lang="tr-TR" dirty="0" smtClean="0"/>
              <a:t>davranışlar </a:t>
            </a:r>
            <a:r>
              <a:rPr lang="tr-TR" dirty="0"/>
              <a:t>ile ibadetler ve görgü kurallarına dair motor </a:t>
            </a:r>
            <a:r>
              <a:rPr lang="tr-TR" dirty="0" smtClean="0"/>
              <a:t>davranışların öğretiminde </a:t>
            </a:r>
            <a:r>
              <a:rPr lang="tr-TR" dirty="0"/>
              <a:t>gösteri en etkin bir metottur. Bu konuda öğretmenin bizzat yapması veya canlandırmasının yanında </a:t>
            </a:r>
            <a:r>
              <a:rPr lang="tr-TR" dirty="0" smtClean="0"/>
              <a:t>şekiller, </a:t>
            </a:r>
            <a:r>
              <a:rPr lang="tr-TR" dirty="0"/>
              <a:t>semalar, resimler, nesneler ve filimler de </a:t>
            </a:r>
            <a:r>
              <a:rPr lang="tr-TR" dirty="0" smtClean="0"/>
              <a:t>kullanılır. </a:t>
            </a:r>
            <a:r>
              <a:rPr lang="tr-TR" dirty="0"/>
              <a:t>Din eğitiminde öğretmenin sınıf içindeki ve sınıf </a:t>
            </a:r>
            <a:r>
              <a:rPr lang="tr-TR" dirty="0" smtClean="0"/>
              <a:t>dışındaki kişisel davranışlarının </a:t>
            </a:r>
            <a:r>
              <a:rPr lang="tr-TR" dirty="0"/>
              <a:t>ve genel </a:t>
            </a:r>
            <a:r>
              <a:rPr lang="tr-TR" dirty="0" smtClean="0"/>
              <a:t>yaşantısının </a:t>
            </a:r>
            <a:r>
              <a:rPr lang="tr-TR" dirty="0"/>
              <a:t>öğretici etkisi bir gösteri metodu olarak değerlendirilmelidir.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1032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185</TotalTime>
  <Words>2458</Words>
  <Application>Microsoft Office PowerPoint</Application>
  <PresentationFormat>Ekran Gösterisi (4:3)</PresentationFormat>
  <Paragraphs>114</Paragraphs>
  <Slides>43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43</vt:i4>
      </vt:variant>
    </vt:vector>
  </HeadingPairs>
  <TitlesOfParts>
    <vt:vector size="44" baseType="lpstr">
      <vt:lpstr>Austin</vt:lpstr>
      <vt:lpstr>Özel öğretim yöntemleri</vt:lpstr>
      <vt:lpstr>PowerPoint Sunusu</vt:lpstr>
      <vt:lpstr>Genel öğretim metotları:</vt:lpstr>
      <vt:lpstr> Anlatım; </vt:lpstr>
      <vt:lpstr>PowerPoint Sunusu</vt:lpstr>
      <vt:lpstr>Soru – cevap;</vt:lpstr>
      <vt:lpstr>PowerPoint Sunusu</vt:lpstr>
      <vt:lpstr>Problem çözme</vt:lpstr>
      <vt:lpstr>  Gösteri:</vt:lpstr>
      <vt:lpstr>Gözlem</vt:lpstr>
      <vt:lpstr>Rol oynama</vt:lpstr>
      <vt:lpstr>Örnek olay inceleme</vt:lpstr>
      <vt:lpstr>Tartışma </vt:lpstr>
      <vt:lpstr>Genel Öğretim Metotlarının Kullanılmaya Müsait Oldukları Konular </vt:lpstr>
      <vt:lpstr>Din Öğretimi Metodları</vt:lpstr>
      <vt:lpstr>PowerPoint Sunusu</vt:lpstr>
      <vt:lpstr>PowerPoint Sunusu</vt:lpstr>
      <vt:lpstr>PowerPoint Sunusu</vt:lpstr>
      <vt:lpstr>Tebliğ Metodu</vt:lpstr>
      <vt:lpstr>PowerPoint Sunusu</vt:lpstr>
      <vt:lpstr>Davet Metodu</vt:lpstr>
      <vt:lpstr>PowerPoint Sunusu</vt:lpstr>
      <vt:lpstr>PowerPoint Sunusu</vt:lpstr>
      <vt:lpstr>Tartışma </vt:lpstr>
      <vt:lpstr>PowerPoint Sunusu</vt:lpstr>
      <vt:lpstr>Örnek Olma - Model Sunma Metodu</vt:lpstr>
      <vt:lpstr>PowerPoint Sunusu</vt:lpstr>
      <vt:lpstr>Temsili Anlatım Metodu</vt:lpstr>
      <vt:lpstr>Tedrici Öğretim Metodu</vt:lpstr>
      <vt:lpstr>Tedrici eğitimdeki temel hareket noktaları söyle sıralanır:</vt:lpstr>
      <vt:lpstr>Özendirme-Sakındırma  (Terğib-Terhib) Metodu</vt:lpstr>
      <vt:lpstr>Tekrarlayarak Belletme Metodu</vt:lpstr>
      <vt:lpstr>Din Öğretiminin İlkeleri</vt:lpstr>
      <vt:lpstr>PowerPoint Sunusu</vt:lpstr>
      <vt:lpstr>PowerPoint Sunusu</vt:lpstr>
      <vt:lpstr>Gelişim Sürecine Göre Eğitim İlkesi </vt:lpstr>
      <vt:lpstr>PowerPoint Sunusu</vt:lpstr>
      <vt:lpstr>Kabiliyet ve Statüye Göre Eğitim İlkesi </vt:lpstr>
      <vt:lpstr>Bilginin Kaynağı İlkesi</vt:lpstr>
      <vt:lpstr>Bilginin Yararlılığı İlkesi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Özel öğretim yöntemleri</dc:title>
  <dc:creator>fatmac</dc:creator>
  <cp:lastModifiedBy>Fatma</cp:lastModifiedBy>
  <cp:revision>11</cp:revision>
  <dcterms:created xsi:type="dcterms:W3CDTF">2014-09-24T10:48:01Z</dcterms:created>
  <dcterms:modified xsi:type="dcterms:W3CDTF">2015-10-15T06:32:51Z</dcterms:modified>
</cp:coreProperties>
</file>