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6">
  <p:sldMasterIdLst>
    <p:sldMasterId id="2147483660" r:id="rId1"/>
    <p:sldMasterId id="2147483673" r:id="rId2"/>
    <p:sldMasterId id="2147483690" r:id="rId3"/>
  </p:sldMasterIdLst>
  <p:notesMasterIdLst>
    <p:notesMasterId r:id="rId17"/>
  </p:notesMasterIdLst>
  <p:sldIdLst>
    <p:sldId id="1082" r:id="rId4"/>
    <p:sldId id="1093" r:id="rId5"/>
    <p:sldId id="1094" r:id="rId6"/>
    <p:sldId id="1095" r:id="rId7"/>
    <p:sldId id="1096" r:id="rId8"/>
    <p:sldId id="1097" r:id="rId9"/>
    <p:sldId id="1098" r:id="rId10"/>
    <p:sldId id="1099" r:id="rId11"/>
    <p:sldId id="1100" r:id="rId12"/>
    <p:sldId id="1101" r:id="rId13"/>
    <p:sldId id="1102" r:id="rId14"/>
    <p:sldId id="1103" r:id="rId15"/>
    <p:sldId id="1104" r:id="rId16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7176C"/>
    <a:srgbClr val="46166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Orta Sti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Orta Stil 2 - Vurgu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Orta Stil 2 - Vurgu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Stil Yok, Kılavuz Yok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E3FDE45-AF77-4B5C-9715-49D594BDF05E}" styleName="Açık Stil 1 - Vurgu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940675A-B579-460E-94D1-54222C63F5DA}" styleName="Stil Yok, Tablo Kılavuz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7164" autoAdjust="0"/>
    <p:restoredTop sz="91471" autoAdjust="0"/>
  </p:normalViewPr>
  <p:slideViewPr>
    <p:cSldViewPr snapToGrid="0">
      <p:cViewPr varScale="1">
        <p:scale>
          <a:sx n="84" d="100"/>
          <a:sy n="84" d="100"/>
        </p:scale>
        <p:origin x="1056" y="90"/>
      </p:cViewPr>
      <p:guideLst>
        <p:guide orient="horz" pos="2160"/>
        <p:guide pos="2880"/>
      </p:guideLst>
    </p:cSldViewPr>
  </p:slid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61" d="100"/>
          <a:sy n="61" d="100"/>
        </p:scale>
        <p:origin x="3378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F88CA5-4B52-431F-9D0B-7834703D4155}" type="datetimeFigureOut">
              <a:rPr lang="en-US" smtClean="0"/>
              <a:t>3/3/2020</a:t>
            </a:fld>
            <a:endParaRPr lang="en-US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85FB67-13BD-4A07-A42B-F2DDB568A1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5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C2E16-D5DA-4D9C-92CB-3D0DDCA7AE5C}" type="datetime1">
              <a:rPr lang="en-US" smtClean="0"/>
              <a:t>3/3/2020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37714002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021E8-F963-4E7B-98CE-B76E5E287BD9}" type="datetime1">
              <a:rPr lang="en-US" smtClean="0"/>
              <a:t>3/3/2020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387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3"/>
            <a:ext cx="1828800" cy="5410199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71BD1-7858-4A7D-AB54-A4451F562A85}" type="datetime1">
              <a:rPr lang="en-US" smtClean="0"/>
              <a:t>3/3/2020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6878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/>
          </p:nvPr>
        </p:nvSpPr>
        <p:spPr>
          <a:xfrm>
            <a:off x="1066800" y="304800"/>
            <a:ext cx="7543800" cy="57912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3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4DB031-92E8-45A5-8D15-81850C813C05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5071712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093B4-1CC8-466C-AC69-8C4EAAC07B96}" type="datetime1">
              <a:rPr lang="en-US" smtClean="0"/>
              <a:t>3/3/2020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8324808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0254B-BB82-4C80-A262-98BD5C0B4A90}" type="datetime1">
              <a:rPr lang="en-US" smtClean="0"/>
              <a:t>3/3/2020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875713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55901-25EF-4B6B-8217-40AE73B567A5}" type="datetime1">
              <a:rPr lang="en-US" smtClean="0"/>
              <a:t>3/3/2020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26198684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8C9F5-99EE-46C1-925D-08171F3997F5}" type="datetime1">
              <a:rPr lang="en-US" smtClean="0"/>
              <a:t>3/3/2020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8348045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CB38C-929A-4885-8B3A-FB2E643FA28D}" type="datetime1">
              <a:rPr lang="en-US" smtClean="0"/>
              <a:t>3/3/2020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1492942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3DAA0-B6AA-4ACD-9FB1-17185E43A90D}" type="datetime1">
              <a:rPr lang="en-US" smtClean="0"/>
              <a:t>3/3/2020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7469024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7F1EA-F52B-42F5-8478-0AF9BFD7E958}" type="datetime1">
              <a:rPr lang="en-US" smtClean="0"/>
              <a:t>3/3/2020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747553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11488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2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2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E4876-F515-4632-ACBF-711C6699D7F1}" type="datetime1">
              <a:rPr lang="en-US" smtClean="0"/>
              <a:t>3/3/2020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1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544585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930EE-5137-4864-99E0-78D0AA38347E}" type="datetime1">
              <a:rPr lang="en-US" smtClean="0"/>
              <a:t>3/3/2020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8547969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F37A8-D33E-4B0E-8235-475DB97D5147}" type="datetime1">
              <a:rPr lang="en-US" smtClean="0"/>
              <a:t>3/3/2020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3643762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3"/>
            <a:ext cx="1828800" cy="5410199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96E1F-70EC-4C9F-84B9-309ABB33F145}" type="datetime1">
              <a:rPr lang="en-US" smtClean="0"/>
              <a:t>3/3/2020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7974391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5311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2F65B9-AF3F-4168-8F3A-EA905B549768}" type="datetime1">
              <a:rPr lang="en-US" smtClean="0"/>
              <a:t>3/3/2020</a:t>
            </a:fld>
            <a:endParaRPr lang="tr-TR"/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CC9CEF-1B2B-47A9-B112-A53E035B6F79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1206933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Başlık, Metin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sz="half" idx="1"/>
          </p:nvPr>
        </p:nvSpPr>
        <p:spPr>
          <a:xfrm>
            <a:off x="457200" y="1600202"/>
            <a:ext cx="4038600" cy="4530725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30725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D7AFE2-252A-473E-B74B-445E14A41A1C}" type="datetime1">
              <a:rPr lang="en-US" smtClean="0"/>
              <a:t>3/3/2020</a:t>
            </a:fld>
            <a:endParaRPr lang="tr-TR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9C2CDE-511F-4CCA-A6CE-70569E99ECA7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5389097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Başlık ve Tab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Tablo Yer Tutucusu 2"/>
          <p:cNvSpPr>
            <a:spLocks noGrp="1"/>
          </p:cNvSpPr>
          <p:nvPr>
            <p:ph type="tbl" idx="1"/>
          </p:nvPr>
        </p:nvSpPr>
        <p:spPr>
          <a:xfrm>
            <a:off x="457200" y="1600202"/>
            <a:ext cx="8229600" cy="4530725"/>
          </a:xfrm>
        </p:spPr>
        <p:txBody>
          <a:bodyPr/>
          <a:lstStyle/>
          <a:p>
            <a:pPr lvl="0"/>
            <a:r>
              <a:rPr lang="tr-TR" noProof="0"/>
              <a:t>Tablo eklemek için simgeyi tıklatın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24C5B5-B0BC-4A99-9668-7AA50979CB18}" type="datetime1">
              <a:rPr lang="en-US" smtClean="0"/>
              <a:t>3/3/2020</a:t>
            </a:fld>
            <a:endParaRPr lang="tr-TR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694B09-DDCA-463B-A0FD-225071502900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7452489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Başlık, 4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 sz="quarter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457200" y="1600202"/>
            <a:ext cx="4038600" cy="2189163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quarter" idx="2"/>
          </p:nvPr>
        </p:nvSpPr>
        <p:spPr>
          <a:xfrm>
            <a:off x="4648200" y="1600202"/>
            <a:ext cx="4038600" cy="2189163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İçerik Yer Tutucusu 4"/>
          <p:cNvSpPr>
            <a:spLocks noGrp="1"/>
          </p:cNvSpPr>
          <p:nvPr>
            <p:ph sz="quarter" idx="3"/>
          </p:nvPr>
        </p:nvSpPr>
        <p:spPr>
          <a:xfrm>
            <a:off x="457200" y="3941763"/>
            <a:ext cx="4038600" cy="218916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B4A527-8F12-4586-8896-F9A7002F02D4}" type="datetime1">
              <a:rPr lang="en-US" smtClean="0"/>
              <a:t>3/3/2020</a:t>
            </a:fld>
            <a:endParaRPr lang="tr-TR"/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FE3CA1-1F67-46BC-B6F2-EBF60CBDD860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7563434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etin Yer Tutucusu 11"/>
          <p:cNvSpPr>
            <a:spLocks noGrp="1"/>
          </p:cNvSpPr>
          <p:nvPr>
            <p:ph idx="1"/>
          </p:nvPr>
        </p:nvSpPr>
        <p:spPr>
          <a:xfrm>
            <a:off x="410935" y="1299507"/>
            <a:ext cx="7886700" cy="1179054"/>
          </a:xfrm>
          <a:prstGeom prst="rect">
            <a:avLst/>
          </a:prstGeom>
        </p:spPr>
        <p:txBody>
          <a:bodyPr rIns="0" anchor="b" anchorCtr="0">
            <a:noAutofit/>
          </a:bodyPr>
          <a:lstStyle>
            <a:lvl1pPr marL="0" indent="0" algn="l">
              <a:buNone/>
              <a:defRPr sz="2000" b="0" i="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tr-TR" noProof="0" smtClean="0"/>
              <a:t>Asıl metin stillerini düzenle</a:t>
            </a:r>
          </a:p>
        </p:txBody>
      </p:sp>
      <p:sp>
        <p:nvSpPr>
          <p:cNvPr id="9" name="Başlık Yer Tutucusu 10"/>
          <p:cNvSpPr>
            <a:spLocks noGrp="1"/>
          </p:cNvSpPr>
          <p:nvPr>
            <p:ph type="title"/>
          </p:nvPr>
        </p:nvSpPr>
        <p:spPr>
          <a:xfrm>
            <a:off x="410935" y="370117"/>
            <a:ext cx="7886700" cy="673965"/>
          </a:xfrm>
          <a:prstGeom prst="rect">
            <a:avLst/>
          </a:prstGeom>
        </p:spPr>
        <p:txBody>
          <a:bodyPr rIns="0" anchor="b" anchorCtr="0">
            <a:normAutofit/>
          </a:bodyPr>
          <a:lstStyle>
            <a:lvl1pPr>
              <a:defRPr sz="2400"/>
            </a:lvl1pPr>
          </a:lstStyle>
          <a:p>
            <a:pPr lvl="0"/>
            <a:r>
              <a:rPr lang="tr-TR" smtClean="0"/>
              <a:t>Asıl başlık stili için tıklatın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3627385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Özel Dü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54219885"/>
      </p:ext>
    </p:extLst>
  </p:cSld>
  <p:clrMapOvr>
    <a:masterClrMapping/>
  </p:clrMapOvr>
  <p:hf sldNum="0"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12512-3B4A-4C0D-950D-6FFEACF07EB0}" type="datetime1">
              <a:rPr lang="en-US" smtClean="0"/>
              <a:t>3/3/2020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80110625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913B4-353A-43F0-919E-C9E766A5124A}" type="datetime1">
              <a:rPr lang="en-US" smtClean="0"/>
              <a:t>3/3/2020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4708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19078-E88E-432E-B463-E382E09B18DC}" type="datetime1">
              <a:rPr lang="en-US" smtClean="0"/>
              <a:t>3/3/2020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6643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F88A8-F742-4F69-A35B-1B28FBF07202}" type="datetime1">
              <a:rPr lang="en-US" smtClean="0"/>
              <a:t>3/3/2020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377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C0540-C812-4A10-A4A2-8F2918206376}" type="datetime1">
              <a:rPr lang="en-US" smtClean="0"/>
              <a:t>3/3/2020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622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0DDDF-7A43-4041-A150-A5265DD17B5B}" type="datetime1">
              <a:rPr lang="en-US" smtClean="0"/>
              <a:t>3/3/2020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881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2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2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B923B-C384-40AA-8590-01472514B94D}" type="datetime1">
              <a:rPr lang="en-US" smtClean="0"/>
              <a:t>3/3/2020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1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4325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10B27-1C63-4458-A0DE-D05A3D5ED342}" type="datetime1">
              <a:rPr lang="en-US" smtClean="0"/>
              <a:t>3/3/2020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220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slideLayout" Target="../slideLayouts/slideLayout26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0.xml"/><Relationship Id="rId2" Type="http://schemas.openxmlformats.org/officeDocument/2006/relationships/slideLayout" Target="../slideLayouts/slideLayout29.xml"/><Relationship Id="rId1" Type="http://schemas.openxmlformats.org/officeDocument/2006/relationships/slideLayout" Target="../slideLayouts/slideLayout28.xml"/><Relationship Id="rId5" Type="http://schemas.openxmlformats.org/officeDocument/2006/relationships/image" Target="../media/image2.jpeg"/><Relationship Id="rId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D5BA3AE7-9ECF-44E5-AA35-A658ADA8F751}" type="datetime1">
              <a:rPr lang="en-US" smtClean="0"/>
              <a:t>3/3/2020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8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7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632827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89" r:id="rId12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39369955-C8A4-4023-9F6B-3A82C0FA9480}" type="datetime1">
              <a:rPr lang="en-US" smtClean="0"/>
              <a:t>3/3/2020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8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7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941729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  <p:sldLayoutId id="2147483687" r:id="rId14"/>
    <p:sldLayoutId id="2147483688" r:id="rId15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Resim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"/>
            <a:ext cx="9144000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570280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6" r:id="rId3"/>
  </p:sldLayoutIdLst>
  <p:hf sldNum="0" hd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lang="tr-TR" sz="2000" b="1" kern="1200" dirty="0">
          <a:solidFill>
            <a:srgbClr val="160093"/>
          </a:solidFill>
          <a:latin typeface="Arial"/>
          <a:ea typeface="ＭＳ Ｐゴシック" charset="0"/>
          <a:cs typeface="Arial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9pPr>
    </p:titleStyle>
    <p:bodyStyle>
      <a:lvl1pPr marL="228600" indent="-228600"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aof.com.tr/orgutsel-davranis-unite-1-8-ders-notlari-pdf.html" TargetMode="External"/><Relationship Id="rId1" Type="http://schemas.openxmlformats.org/officeDocument/2006/relationships/slideLayout" Target="../slideLayouts/slideLayout3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ikdörtgen 13"/>
          <p:cNvSpPr/>
          <p:nvPr/>
        </p:nvSpPr>
        <p:spPr>
          <a:xfrm>
            <a:off x="503198" y="1533155"/>
            <a:ext cx="8137603" cy="23575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GGY 340</a:t>
            </a: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Örgütsel Davranış ve Liderlik</a:t>
            </a: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(3-0)3</a:t>
            </a: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endParaRPr lang="tr-TR" sz="32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440762" y="4393802"/>
            <a:ext cx="847970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tr-TR" sz="1600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Dr. </a:t>
            </a:r>
            <a:r>
              <a:rPr lang="tr-TR" sz="1600" b="1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Duhan</a:t>
            </a:r>
            <a:r>
              <a:rPr lang="tr-TR" sz="1600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KALKAN</a:t>
            </a:r>
          </a:p>
          <a:p>
            <a:pPr algn="ctr">
              <a:spcAft>
                <a:spcPts val="0"/>
              </a:spcAft>
            </a:pPr>
            <a:r>
              <a:rPr lang="tr-TR" sz="16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Ankara Üniversitesi UBF Gayrimenkul Geliştirme ve Yönetimi Bölümü </a:t>
            </a:r>
            <a:endParaRPr lang="tr-TR" sz="16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4351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365760" y="1028343"/>
            <a:ext cx="82296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tr-T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Fikir </a:t>
            </a: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Çatışması: Yapılacak işler, görevler, politikalar, yöntemler ve işle ilgili diğer benzer konularda</a:t>
            </a:r>
          </a:p>
          <a:p>
            <a:pPr marL="285750" indent="-285750" algn="just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farklı görüş ve fikirlerin olmasından </a:t>
            </a:r>
            <a:r>
              <a:rPr lang="tr-T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kaynaklanır.</a:t>
            </a:r>
          </a:p>
          <a:p>
            <a:pPr marL="285750" indent="-285750" algn="just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tr-T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Bu </a:t>
            </a: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tür bir çatışma sorun çözmede bir </a:t>
            </a:r>
            <a:r>
              <a:rPr lang="tr-T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gerekliliktir, çünkü </a:t>
            </a: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bu sayede fikirler; kanıtlar, mantık, eleştirel ve yenilikçi düşünceyle değerlendirmeye </a:t>
            </a:r>
            <a:r>
              <a:rPr lang="tr-T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alınır.</a:t>
            </a:r>
          </a:p>
          <a:p>
            <a:pPr marL="285750" indent="-285750" algn="just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tr-T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Bu çatışma</a:t>
            </a: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, görev çatışması olarak da adlandırılmaktadır.</a:t>
            </a:r>
          </a:p>
        </p:txBody>
      </p:sp>
    </p:spTree>
    <p:extLst>
      <p:ext uri="{BB962C8B-B14F-4D97-AF65-F5344CB8AC3E}">
        <p14:creationId xmlns:p14="http://schemas.microsoft.com/office/powerpoint/2010/main" val="1233063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365760" y="1028343"/>
            <a:ext cx="82296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-Duygusal Çatışma: Bir sorunu beraberce çözmeye çalışırken etkileşim içinde bulunan iki veya daha </a:t>
            </a:r>
            <a:r>
              <a:rPr lang="tr-T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fazla kişinin </a:t>
            </a: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bazı veya tüm meseleler hakkında farklı duygular taşıdıklarını fark ettiklerinde ortaya </a:t>
            </a:r>
            <a:r>
              <a:rPr lang="tr-T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çıkan çatışma </a:t>
            </a: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duygusal çatışma </a:t>
            </a:r>
            <a:r>
              <a:rPr lang="tr-T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denir.</a:t>
            </a:r>
          </a:p>
          <a:p>
            <a:pPr marL="285750" indent="-285750" algn="just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tr-T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Duygusal </a:t>
            </a: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çatışma; öfke, hayal kırıklığı ve diğer olumsuz </a:t>
            </a:r>
            <a:r>
              <a:rPr lang="tr-T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duygularla nitelendirilebilecek </a:t>
            </a: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kişiler arası </a:t>
            </a:r>
            <a:r>
              <a:rPr lang="tr-T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uyuşmazlıklardır.</a:t>
            </a:r>
          </a:p>
          <a:p>
            <a:pPr marL="285750" indent="-285750" algn="just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tr-T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Bu </a:t>
            </a: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duygular, düşmanlık ve güvensizliğe götüren </a:t>
            </a:r>
            <a:r>
              <a:rPr lang="tr-T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kişisel saldırı </a:t>
            </a: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ve eleştiriler ile ilintilidir. Kişilik çatışması, iğneleme, alay etme ve başkalarının fikirleriyle </a:t>
            </a:r>
            <a:r>
              <a:rPr lang="tr-T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dalga geçme </a:t>
            </a: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de duygusal çatışma yaratır.</a:t>
            </a:r>
          </a:p>
        </p:txBody>
      </p:sp>
    </p:spTree>
    <p:extLst>
      <p:ext uri="{BB962C8B-B14F-4D97-AF65-F5344CB8AC3E}">
        <p14:creationId xmlns:p14="http://schemas.microsoft.com/office/powerpoint/2010/main" val="3996893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365760" y="1028343"/>
            <a:ext cx="82296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-Süreç Çatışması: Farklı görevlerin nasıl yürütüleceği, hangi işlerden kimlerin sorumluğu olacağı (</a:t>
            </a:r>
            <a:r>
              <a:rPr lang="tr-T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hatta kimlere </a:t>
            </a: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yetki devredileceği) ve kaynakların nasıl dağıtılacağı hakkındaki anlaşmazlıkları </a:t>
            </a:r>
            <a:r>
              <a:rPr lang="tr-T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anlatmaktadır.</a:t>
            </a:r>
          </a:p>
          <a:p>
            <a:pPr marL="285750" indent="-285750" algn="just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tr-T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Amaç </a:t>
            </a: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Çatışması: Birey, grup veya örgütlerin varmak istedikleri nokta veya elde etmeyi arzuladıkları</a:t>
            </a:r>
          </a:p>
          <a:p>
            <a:pPr marL="285750" indent="-285750" algn="just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çıktı üzerinde uyum içinde olmadıklarını algıladıkları zaman ortaya çıkan </a:t>
            </a:r>
            <a:r>
              <a:rPr lang="tr-T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çatışmadır.</a:t>
            </a:r>
          </a:p>
          <a:p>
            <a:pPr marL="285750" indent="-285750" algn="just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tr-T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Çıkar </a:t>
            </a: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Çatışması: Birey, grup veya örgütlerin üstlenmeleri gereken faaliyetlere uymayan </a:t>
            </a:r>
            <a:r>
              <a:rPr lang="tr-T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etkinliklerde bulunmaları </a:t>
            </a: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durumuna denir</a:t>
            </a:r>
            <a:r>
              <a:rPr lang="tr-T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285750" indent="-285750" algn="just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-Değer Çatışması: Etkileşimde bulunan tarafların (birey, grup veya örgütlerin) belli meseleler </a:t>
            </a:r>
            <a:r>
              <a:rPr lang="tr-T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üzerine taşıdıkları </a:t>
            </a: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değerler veya ideolojilerinin farklılaşmasına denir.</a:t>
            </a:r>
          </a:p>
        </p:txBody>
      </p:sp>
    </p:spTree>
    <p:extLst>
      <p:ext uri="{BB962C8B-B14F-4D97-AF65-F5344CB8AC3E}">
        <p14:creationId xmlns:p14="http://schemas.microsoft.com/office/powerpoint/2010/main" val="1962893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365760" y="1028343"/>
            <a:ext cx="8229600" cy="52552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tr-TR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KAYNAKLAR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Davranış </a:t>
            </a:r>
            <a:r>
              <a:rPr lang="tr-TR" sz="1100" dirty="0">
                <a:latin typeface="Arial" panose="020B0604020202020204" pitchFamily="34" charset="0"/>
                <a:cs typeface="Arial" panose="020B0604020202020204" pitchFamily="34" charset="0"/>
              </a:rPr>
              <a:t>Bilimlerine Giriş ve Örgütlerde Davranış, </a:t>
            </a:r>
            <a:r>
              <a:rPr lang="tr-TR" sz="1100" dirty="0" err="1">
                <a:latin typeface="Arial" panose="020B0604020202020204" pitchFamily="34" charset="0"/>
                <a:cs typeface="Arial" panose="020B0604020202020204" pitchFamily="34" charset="0"/>
              </a:rPr>
              <a:t>M.Şerif</a:t>
            </a:r>
            <a:r>
              <a:rPr lang="tr-TR" sz="1100" dirty="0">
                <a:latin typeface="Arial" panose="020B0604020202020204" pitchFamily="34" charset="0"/>
                <a:cs typeface="Arial" panose="020B0604020202020204" pitchFamily="34" charset="0"/>
              </a:rPr>
              <a:t> Şimşek ve Diğerleri, Adim Matbaacılık, Konya, </a:t>
            </a:r>
            <a:r>
              <a:rPr lang="tr-TR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2003.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Örgütsel </a:t>
            </a:r>
            <a:r>
              <a:rPr lang="tr-TR" sz="1100" dirty="0">
                <a:latin typeface="Arial" panose="020B0604020202020204" pitchFamily="34" charset="0"/>
                <a:cs typeface="Arial" panose="020B0604020202020204" pitchFamily="34" charset="0"/>
              </a:rPr>
              <a:t>Davranış ve Yönetim Psikolojisi, Erol Eren, Beta Yayınları, İstanbul, </a:t>
            </a:r>
            <a:r>
              <a:rPr lang="tr-TR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2008.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sz="1100" dirty="0" smtClea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https</a:t>
            </a:r>
            <a:r>
              <a:rPr lang="tr-TR" sz="110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://</a:t>
            </a:r>
            <a:r>
              <a:rPr lang="tr-TR" sz="1100" dirty="0" smtClea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www.aof.com.tr/orgutsel-davranis-unite-1-8-ders-notlari-pdf.html</a:t>
            </a:r>
            <a:endParaRPr lang="tr-TR" sz="1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Final </a:t>
            </a:r>
            <a:r>
              <a:rPr lang="tr-TR" sz="1100" dirty="0">
                <a:latin typeface="Arial" panose="020B0604020202020204" pitchFamily="34" charset="0"/>
                <a:cs typeface="Arial" panose="020B0604020202020204" pitchFamily="34" charset="0"/>
              </a:rPr>
              <a:t>Yayınları Felsefe Grubu Konu Anlatım Kitabı, </a:t>
            </a:r>
            <a:r>
              <a:rPr lang="tr-TR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s.151-152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sz="1100" dirty="0">
                <a:latin typeface="Arial" panose="020B0604020202020204" pitchFamily="34" charset="0"/>
                <a:cs typeface="Arial" panose="020B0604020202020204" pitchFamily="34" charset="0"/>
              </a:rPr>
              <a:t>Atatürk Üniversitesi İktisadi ve İdari Bilimler Dergisi, Cilt: 23, Sayı: 3, </a:t>
            </a:r>
            <a:r>
              <a:rPr lang="tr-TR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2009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1100" dirty="0" err="1">
                <a:latin typeface="Arial" panose="020B0604020202020204" pitchFamily="34" charset="0"/>
                <a:cs typeface="Arial" panose="020B0604020202020204" pitchFamily="34" charset="0"/>
              </a:rPr>
              <a:t>Okpara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, J.O. (2006) “The Relationship Of Personal Characteristics And Job Satisfaction: A Study Of Nigerian Managers İn The Oil Industry”, The Journal Of American Academy Of Business, Vol. 10, No.1, P.50 </a:t>
            </a:r>
            <a:endParaRPr lang="tr-TR" sz="1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sz="11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Barutçugil</a:t>
            </a:r>
            <a:r>
              <a:rPr lang="tr-TR" sz="1100" dirty="0">
                <a:latin typeface="Arial" panose="020B0604020202020204" pitchFamily="34" charset="0"/>
                <a:cs typeface="Arial" panose="020B0604020202020204" pitchFamily="34" charset="0"/>
              </a:rPr>
              <a:t>, İ.(2004) Stratejik İnsan Kaynakları Yönetimi, Kariyer Yayıncılık, İstanbul. </a:t>
            </a:r>
            <a:endParaRPr lang="tr-TR" sz="1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sz="1100" dirty="0" err="1">
                <a:latin typeface="Arial" panose="020B0604020202020204" pitchFamily="34" charset="0"/>
                <a:cs typeface="Arial" panose="020B0604020202020204" pitchFamily="34" charset="0"/>
              </a:rPr>
              <a:t>Garcia-Bernal</a:t>
            </a:r>
            <a:r>
              <a:rPr lang="tr-TR" sz="1100" dirty="0">
                <a:latin typeface="Arial" panose="020B0604020202020204" pitchFamily="34" charset="0"/>
                <a:cs typeface="Arial" panose="020B0604020202020204" pitchFamily="34" charset="0"/>
              </a:rPr>
              <a:t>, J., </a:t>
            </a:r>
            <a:r>
              <a:rPr lang="tr-TR" sz="1100" dirty="0" err="1">
                <a:latin typeface="Arial" panose="020B0604020202020204" pitchFamily="34" charset="0"/>
                <a:cs typeface="Arial" panose="020B0604020202020204" pitchFamily="34" charset="0"/>
              </a:rPr>
              <a:t>Gargallo-Castel</a:t>
            </a:r>
            <a:r>
              <a:rPr lang="tr-TR" sz="1100" dirty="0">
                <a:latin typeface="Arial" panose="020B0604020202020204" pitchFamily="34" charset="0"/>
                <a:cs typeface="Arial" panose="020B0604020202020204" pitchFamily="34" charset="0"/>
              </a:rPr>
              <a:t> A., </a:t>
            </a:r>
            <a:r>
              <a:rPr lang="tr-TR" sz="1100" dirty="0" err="1">
                <a:latin typeface="Arial" panose="020B0604020202020204" pitchFamily="34" charset="0"/>
                <a:cs typeface="Arial" panose="020B0604020202020204" pitchFamily="34" charset="0"/>
              </a:rPr>
              <a:t>Marzo</a:t>
            </a:r>
            <a:r>
              <a:rPr lang="tr-TR" sz="1100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tr-TR" sz="1100" dirty="0" err="1">
                <a:latin typeface="Arial" panose="020B0604020202020204" pitchFamily="34" charset="0"/>
                <a:cs typeface="Arial" panose="020B0604020202020204" pitchFamily="34" charset="0"/>
              </a:rPr>
              <a:t>Navarro</a:t>
            </a:r>
            <a:r>
              <a:rPr lang="tr-TR" sz="1100" dirty="0">
                <a:latin typeface="Arial" panose="020B0604020202020204" pitchFamily="34" charset="0"/>
                <a:cs typeface="Arial" panose="020B0604020202020204" pitchFamily="34" charset="0"/>
              </a:rPr>
              <a:t> M., </a:t>
            </a:r>
            <a:r>
              <a:rPr lang="tr-TR" sz="1100" dirty="0" err="1">
                <a:latin typeface="Arial" panose="020B0604020202020204" pitchFamily="34" charset="0"/>
                <a:cs typeface="Arial" panose="020B0604020202020204" pitchFamily="34" charset="0"/>
              </a:rPr>
              <a:t>Rivera</a:t>
            </a:r>
            <a:r>
              <a:rPr lang="tr-TR" sz="1100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tr-TR" sz="1100" dirty="0" err="1">
                <a:latin typeface="Arial" panose="020B0604020202020204" pitchFamily="34" charset="0"/>
                <a:cs typeface="Arial" panose="020B0604020202020204" pitchFamily="34" charset="0"/>
              </a:rPr>
              <a:t>Torres</a:t>
            </a:r>
            <a:r>
              <a:rPr lang="tr-TR" sz="1100" dirty="0">
                <a:latin typeface="Arial" panose="020B0604020202020204" pitchFamily="34" charset="0"/>
                <a:cs typeface="Arial" panose="020B0604020202020204" pitchFamily="34" charset="0"/>
              </a:rPr>
              <a:t> P. (2005)“</a:t>
            </a:r>
            <a:r>
              <a:rPr lang="tr-TR" sz="1100" dirty="0" err="1">
                <a:latin typeface="Arial" panose="020B0604020202020204" pitchFamily="34" charset="0"/>
                <a:cs typeface="Arial" panose="020B0604020202020204" pitchFamily="34" charset="0"/>
              </a:rPr>
              <a:t>Job</a:t>
            </a:r>
            <a:r>
              <a:rPr lang="tr-TR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100" dirty="0" err="1">
                <a:latin typeface="Arial" panose="020B0604020202020204" pitchFamily="34" charset="0"/>
                <a:cs typeface="Arial" panose="020B0604020202020204" pitchFamily="34" charset="0"/>
              </a:rPr>
              <a:t>Satisfaction</a:t>
            </a:r>
            <a:r>
              <a:rPr lang="tr-TR" sz="11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tr-TR" sz="1100" dirty="0" err="1">
                <a:latin typeface="Arial" panose="020B0604020202020204" pitchFamily="34" charset="0"/>
                <a:cs typeface="Arial" panose="020B0604020202020204" pitchFamily="34" charset="0"/>
              </a:rPr>
              <a:t>Empirical</a:t>
            </a:r>
            <a:r>
              <a:rPr lang="tr-TR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100" dirty="0" err="1">
                <a:latin typeface="Arial" panose="020B0604020202020204" pitchFamily="34" charset="0"/>
                <a:cs typeface="Arial" panose="020B0604020202020204" pitchFamily="34" charset="0"/>
              </a:rPr>
              <a:t>Evidence</a:t>
            </a:r>
            <a:r>
              <a:rPr lang="tr-TR" sz="1100" dirty="0"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tr-TR" sz="1100" dirty="0" err="1">
                <a:latin typeface="Arial" panose="020B0604020202020204" pitchFamily="34" charset="0"/>
                <a:cs typeface="Arial" panose="020B0604020202020204" pitchFamily="34" charset="0"/>
              </a:rPr>
              <a:t>Gender</a:t>
            </a:r>
            <a:r>
              <a:rPr lang="tr-TR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100" dirty="0" err="1">
                <a:latin typeface="Arial" panose="020B0604020202020204" pitchFamily="34" charset="0"/>
                <a:cs typeface="Arial" panose="020B0604020202020204" pitchFamily="34" charset="0"/>
              </a:rPr>
              <a:t>Differences</a:t>
            </a:r>
            <a:r>
              <a:rPr lang="tr-TR" sz="1100" dirty="0">
                <a:latin typeface="Arial" panose="020B0604020202020204" pitchFamily="34" charset="0"/>
                <a:cs typeface="Arial" panose="020B0604020202020204" pitchFamily="34" charset="0"/>
              </a:rPr>
              <a:t>”, </a:t>
            </a:r>
            <a:r>
              <a:rPr lang="tr-TR" sz="1100" dirty="0" err="1">
                <a:latin typeface="Arial" panose="020B0604020202020204" pitchFamily="34" charset="0"/>
                <a:cs typeface="Arial" panose="020B0604020202020204" pitchFamily="34" charset="0"/>
              </a:rPr>
              <a:t>Women</a:t>
            </a:r>
            <a:r>
              <a:rPr lang="tr-TR" sz="1100" dirty="0">
                <a:latin typeface="Arial" panose="020B0604020202020204" pitchFamily="34" charset="0"/>
                <a:cs typeface="Arial" panose="020B0604020202020204" pitchFamily="34" charset="0"/>
              </a:rPr>
              <a:t> İn Management </a:t>
            </a:r>
            <a:r>
              <a:rPr lang="tr-TR" sz="1100" dirty="0" err="1">
                <a:latin typeface="Arial" panose="020B0604020202020204" pitchFamily="34" charset="0"/>
                <a:cs typeface="Arial" panose="020B0604020202020204" pitchFamily="34" charset="0"/>
              </a:rPr>
              <a:t>Review</a:t>
            </a:r>
            <a:r>
              <a:rPr lang="tr-TR" sz="11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tr-TR" sz="1100" dirty="0" err="1">
                <a:latin typeface="Arial" panose="020B0604020202020204" pitchFamily="34" charset="0"/>
                <a:cs typeface="Arial" panose="020B0604020202020204" pitchFamily="34" charset="0"/>
              </a:rPr>
              <a:t>Vol</a:t>
            </a:r>
            <a:r>
              <a:rPr lang="tr-TR" sz="1100" dirty="0">
                <a:latin typeface="Arial" panose="020B0604020202020204" pitchFamily="34" charset="0"/>
                <a:cs typeface="Arial" panose="020B0604020202020204" pitchFamily="34" charset="0"/>
              </a:rPr>
              <a:t>. 20, No. 4, </a:t>
            </a:r>
            <a:r>
              <a:rPr lang="tr-TR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Pp.286-27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sz="1100" dirty="0" err="1">
                <a:latin typeface="Arial" panose="020B0604020202020204" pitchFamily="34" charset="0"/>
                <a:cs typeface="Arial" panose="020B0604020202020204" pitchFamily="34" charset="0"/>
              </a:rPr>
              <a:t>Glenn</a:t>
            </a:r>
            <a:r>
              <a:rPr lang="tr-TR" sz="1100" dirty="0">
                <a:latin typeface="Arial" panose="020B0604020202020204" pitchFamily="34" charset="0"/>
                <a:cs typeface="Arial" panose="020B0604020202020204" pitchFamily="34" charset="0"/>
              </a:rPr>
              <a:t> N.D., Taylor R. D. , </a:t>
            </a:r>
            <a:r>
              <a:rPr lang="tr-TR" sz="1100" dirty="0" err="1">
                <a:latin typeface="Arial" panose="020B0604020202020204" pitchFamily="34" charset="0"/>
                <a:cs typeface="Arial" panose="020B0604020202020204" pitchFamily="34" charset="0"/>
              </a:rPr>
              <a:t>Weaver</a:t>
            </a:r>
            <a:r>
              <a:rPr lang="tr-TR" sz="1100" dirty="0">
                <a:latin typeface="Arial" panose="020B0604020202020204" pitchFamily="34" charset="0"/>
                <a:cs typeface="Arial" panose="020B0604020202020204" pitchFamily="34" charset="0"/>
              </a:rPr>
              <a:t> C.N. (1977) “Age </a:t>
            </a:r>
            <a:r>
              <a:rPr lang="tr-TR" sz="1100" dirty="0" err="1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tr-TR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100" dirty="0" err="1">
                <a:latin typeface="Arial" panose="020B0604020202020204" pitchFamily="34" charset="0"/>
                <a:cs typeface="Arial" panose="020B0604020202020204" pitchFamily="34" charset="0"/>
              </a:rPr>
              <a:t>Job</a:t>
            </a:r>
            <a:r>
              <a:rPr lang="tr-TR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100" dirty="0" err="1">
                <a:latin typeface="Arial" panose="020B0604020202020204" pitchFamily="34" charset="0"/>
                <a:cs typeface="Arial" panose="020B0604020202020204" pitchFamily="34" charset="0"/>
              </a:rPr>
              <a:t>Satisfaction</a:t>
            </a:r>
            <a:r>
              <a:rPr lang="tr-TR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100" dirty="0" err="1">
                <a:latin typeface="Arial" panose="020B0604020202020204" pitchFamily="34" charset="0"/>
                <a:cs typeface="Arial" panose="020B0604020202020204" pitchFamily="34" charset="0"/>
              </a:rPr>
              <a:t>Among</a:t>
            </a:r>
            <a:r>
              <a:rPr lang="tr-TR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100" dirty="0" err="1">
                <a:latin typeface="Arial" panose="020B0604020202020204" pitchFamily="34" charset="0"/>
                <a:cs typeface="Arial" panose="020B0604020202020204" pitchFamily="34" charset="0"/>
              </a:rPr>
              <a:t>Males</a:t>
            </a:r>
            <a:r>
              <a:rPr lang="tr-TR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100" dirty="0" err="1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tr-TR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100" dirty="0" err="1">
                <a:latin typeface="Arial" panose="020B0604020202020204" pitchFamily="34" charset="0"/>
                <a:cs typeface="Arial" panose="020B0604020202020204" pitchFamily="34" charset="0"/>
              </a:rPr>
              <a:t>Females</a:t>
            </a:r>
            <a:r>
              <a:rPr lang="tr-TR" sz="1100" dirty="0">
                <a:latin typeface="Arial" panose="020B0604020202020204" pitchFamily="34" charset="0"/>
                <a:cs typeface="Arial" panose="020B0604020202020204" pitchFamily="34" charset="0"/>
              </a:rPr>
              <a:t>: A </a:t>
            </a:r>
            <a:r>
              <a:rPr lang="tr-TR" sz="1100" dirty="0" err="1">
                <a:latin typeface="Arial" panose="020B0604020202020204" pitchFamily="34" charset="0"/>
                <a:cs typeface="Arial" panose="020B0604020202020204" pitchFamily="34" charset="0"/>
              </a:rPr>
              <a:t>Multivariate</a:t>
            </a:r>
            <a:r>
              <a:rPr lang="tr-TR" sz="1100" dirty="0">
                <a:latin typeface="Arial" panose="020B0604020202020204" pitchFamily="34" charset="0"/>
                <a:cs typeface="Arial" panose="020B0604020202020204" pitchFamily="34" charset="0"/>
              </a:rPr>
              <a:t> Multi-</a:t>
            </a:r>
            <a:r>
              <a:rPr lang="tr-TR" sz="1100" dirty="0" err="1">
                <a:latin typeface="Arial" panose="020B0604020202020204" pitchFamily="34" charset="0"/>
                <a:cs typeface="Arial" panose="020B0604020202020204" pitchFamily="34" charset="0"/>
              </a:rPr>
              <a:t>Study</a:t>
            </a:r>
            <a:r>
              <a:rPr lang="tr-TR" sz="1100" dirty="0">
                <a:latin typeface="Arial" panose="020B0604020202020204" pitchFamily="34" charset="0"/>
                <a:cs typeface="Arial" panose="020B0604020202020204" pitchFamily="34" charset="0"/>
              </a:rPr>
              <a:t>”, </a:t>
            </a:r>
            <a:r>
              <a:rPr lang="tr-TR" sz="1100" dirty="0" err="1">
                <a:latin typeface="Arial" panose="020B0604020202020204" pitchFamily="34" charset="0"/>
                <a:cs typeface="Arial" panose="020B0604020202020204" pitchFamily="34" charset="0"/>
              </a:rPr>
              <a:t>Journal</a:t>
            </a:r>
            <a:r>
              <a:rPr lang="tr-TR" sz="1100" dirty="0"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tr-TR" sz="1100" dirty="0" err="1">
                <a:latin typeface="Arial" panose="020B0604020202020204" pitchFamily="34" charset="0"/>
                <a:cs typeface="Arial" panose="020B0604020202020204" pitchFamily="34" charset="0"/>
              </a:rPr>
              <a:t>Applied</a:t>
            </a:r>
            <a:r>
              <a:rPr lang="tr-TR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100" dirty="0" err="1">
                <a:latin typeface="Arial" panose="020B0604020202020204" pitchFamily="34" charset="0"/>
                <a:cs typeface="Arial" panose="020B0604020202020204" pitchFamily="34" charset="0"/>
              </a:rPr>
              <a:t>Psychology</a:t>
            </a:r>
            <a:r>
              <a:rPr lang="tr-TR" sz="11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tr-TR" sz="1100" dirty="0" err="1">
                <a:latin typeface="Arial" panose="020B0604020202020204" pitchFamily="34" charset="0"/>
                <a:cs typeface="Arial" panose="020B0604020202020204" pitchFamily="34" charset="0"/>
              </a:rPr>
              <a:t>Vol</a:t>
            </a:r>
            <a:r>
              <a:rPr lang="tr-TR" sz="1100" dirty="0">
                <a:latin typeface="Arial" panose="020B0604020202020204" pitchFamily="34" charset="0"/>
                <a:cs typeface="Arial" panose="020B0604020202020204" pitchFamily="34" charset="0"/>
              </a:rPr>
              <a:t>. 62, Pp.190-193 </a:t>
            </a:r>
            <a:r>
              <a:rPr lang="tr-TR" sz="1100" dirty="0" err="1">
                <a:latin typeface="Arial" panose="020B0604020202020204" pitchFamily="34" charset="0"/>
                <a:cs typeface="Arial" panose="020B0604020202020204" pitchFamily="34" charset="0"/>
              </a:rPr>
              <a:t>Groot,W</a:t>
            </a:r>
            <a:r>
              <a:rPr lang="tr-TR" sz="1100" dirty="0">
                <a:latin typeface="Arial" panose="020B0604020202020204" pitchFamily="34" charset="0"/>
                <a:cs typeface="Arial" panose="020B0604020202020204" pitchFamily="34" charset="0"/>
              </a:rPr>
              <a:t>., Van Den </a:t>
            </a:r>
            <a:r>
              <a:rPr lang="tr-TR" sz="1100" dirty="0" err="1">
                <a:latin typeface="Arial" panose="020B0604020202020204" pitchFamily="34" charset="0"/>
                <a:cs typeface="Arial" panose="020B0604020202020204" pitchFamily="34" charset="0"/>
              </a:rPr>
              <a:t>Brink</a:t>
            </a:r>
            <a:r>
              <a:rPr lang="tr-TR" sz="1100" dirty="0">
                <a:latin typeface="Arial" panose="020B0604020202020204" pitchFamily="34" charset="0"/>
                <a:cs typeface="Arial" panose="020B0604020202020204" pitchFamily="34" charset="0"/>
              </a:rPr>
              <a:t>, H.M. (1999) “</a:t>
            </a:r>
            <a:r>
              <a:rPr lang="tr-TR" sz="1100" dirty="0" err="1">
                <a:latin typeface="Arial" panose="020B0604020202020204" pitchFamily="34" charset="0"/>
                <a:cs typeface="Arial" panose="020B0604020202020204" pitchFamily="34" charset="0"/>
              </a:rPr>
              <a:t>Job</a:t>
            </a:r>
            <a:r>
              <a:rPr lang="tr-TR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100" dirty="0" err="1">
                <a:latin typeface="Arial" panose="020B0604020202020204" pitchFamily="34" charset="0"/>
                <a:cs typeface="Arial" panose="020B0604020202020204" pitchFamily="34" charset="0"/>
              </a:rPr>
              <a:t>Satisfaction</a:t>
            </a:r>
            <a:r>
              <a:rPr lang="tr-TR" sz="1100" dirty="0"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tr-TR" sz="1100" dirty="0" err="1">
                <a:latin typeface="Arial" panose="020B0604020202020204" pitchFamily="34" charset="0"/>
                <a:cs typeface="Arial" panose="020B0604020202020204" pitchFamily="34" charset="0"/>
              </a:rPr>
              <a:t>Older</a:t>
            </a:r>
            <a:r>
              <a:rPr lang="tr-TR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100" dirty="0" err="1">
                <a:latin typeface="Arial" panose="020B0604020202020204" pitchFamily="34" charset="0"/>
                <a:cs typeface="Arial" panose="020B0604020202020204" pitchFamily="34" charset="0"/>
              </a:rPr>
              <a:t>Workers</a:t>
            </a:r>
            <a:r>
              <a:rPr lang="tr-TR" sz="1100" dirty="0">
                <a:latin typeface="Arial" panose="020B0604020202020204" pitchFamily="34" charset="0"/>
                <a:cs typeface="Arial" panose="020B0604020202020204" pitchFamily="34" charset="0"/>
              </a:rPr>
              <a:t>”, International </a:t>
            </a:r>
            <a:r>
              <a:rPr lang="tr-TR" sz="1100" dirty="0" err="1">
                <a:latin typeface="Arial" panose="020B0604020202020204" pitchFamily="34" charset="0"/>
                <a:cs typeface="Arial" panose="020B0604020202020204" pitchFamily="34" charset="0"/>
              </a:rPr>
              <a:t>Journal</a:t>
            </a:r>
            <a:r>
              <a:rPr lang="tr-TR" sz="1100" dirty="0"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tr-TR" sz="1100" dirty="0" err="1">
                <a:latin typeface="Arial" panose="020B0604020202020204" pitchFamily="34" charset="0"/>
                <a:cs typeface="Arial" panose="020B0604020202020204" pitchFamily="34" charset="0"/>
              </a:rPr>
              <a:t>Manpower</a:t>
            </a:r>
            <a:r>
              <a:rPr lang="tr-TR" sz="11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tr-TR" sz="1100" dirty="0" err="1">
                <a:latin typeface="Arial" panose="020B0604020202020204" pitchFamily="34" charset="0"/>
                <a:cs typeface="Arial" panose="020B0604020202020204" pitchFamily="34" charset="0"/>
              </a:rPr>
              <a:t>Vol</a:t>
            </a:r>
            <a:r>
              <a:rPr lang="tr-TR" sz="1100" dirty="0">
                <a:latin typeface="Arial" panose="020B0604020202020204" pitchFamily="34" charset="0"/>
                <a:cs typeface="Arial" panose="020B0604020202020204" pitchFamily="34" charset="0"/>
              </a:rPr>
              <a:t>. 20, No.6, P. 344 </a:t>
            </a:r>
            <a:r>
              <a:rPr lang="tr-TR" sz="1100" dirty="0" err="1">
                <a:latin typeface="Arial" panose="020B0604020202020204" pitchFamily="34" charset="0"/>
                <a:cs typeface="Arial" panose="020B0604020202020204" pitchFamily="34" charset="0"/>
              </a:rPr>
              <a:t>Groot,W</a:t>
            </a:r>
            <a:r>
              <a:rPr lang="tr-TR" sz="1100" dirty="0">
                <a:latin typeface="Arial" panose="020B0604020202020204" pitchFamily="34" charset="0"/>
                <a:cs typeface="Arial" panose="020B0604020202020204" pitchFamily="34" charset="0"/>
              </a:rPr>
              <a:t>., Van Den </a:t>
            </a:r>
            <a:r>
              <a:rPr lang="tr-TR" sz="1100" dirty="0" err="1">
                <a:latin typeface="Arial" panose="020B0604020202020204" pitchFamily="34" charset="0"/>
                <a:cs typeface="Arial" panose="020B0604020202020204" pitchFamily="34" charset="0"/>
              </a:rPr>
              <a:t>Brink</a:t>
            </a:r>
            <a:r>
              <a:rPr lang="tr-TR" sz="1100" dirty="0">
                <a:latin typeface="Arial" panose="020B0604020202020204" pitchFamily="34" charset="0"/>
                <a:cs typeface="Arial" panose="020B0604020202020204" pitchFamily="34" charset="0"/>
              </a:rPr>
              <a:t>, H.M. (1999)“</a:t>
            </a:r>
            <a:r>
              <a:rPr lang="tr-TR" sz="1100" dirty="0" err="1">
                <a:latin typeface="Arial" panose="020B0604020202020204" pitchFamily="34" charset="0"/>
                <a:cs typeface="Arial" panose="020B0604020202020204" pitchFamily="34" charset="0"/>
              </a:rPr>
              <a:t>Job</a:t>
            </a:r>
            <a:r>
              <a:rPr lang="tr-TR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100" dirty="0" err="1">
                <a:latin typeface="Arial" panose="020B0604020202020204" pitchFamily="34" charset="0"/>
                <a:cs typeface="Arial" panose="020B0604020202020204" pitchFamily="34" charset="0"/>
              </a:rPr>
              <a:t>Satisfaction</a:t>
            </a:r>
            <a:r>
              <a:rPr lang="tr-TR" sz="1100" dirty="0"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tr-TR" sz="1100" dirty="0" err="1">
                <a:latin typeface="Arial" panose="020B0604020202020204" pitchFamily="34" charset="0"/>
                <a:cs typeface="Arial" panose="020B0604020202020204" pitchFamily="34" charset="0"/>
              </a:rPr>
              <a:t>Older</a:t>
            </a:r>
            <a:r>
              <a:rPr lang="tr-TR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100" dirty="0" err="1">
                <a:latin typeface="Arial" panose="020B0604020202020204" pitchFamily="34" charset="0"/>
                <a:cs typeface="Arial" panose="020B0604020202020204" pitchFamily="34" charset="0"/>
              </a:rPr>
              <a:t>Workers</a:t>
            </a:r>
            <a:r>
              <a:rPr lang="tr-TR" sz="1100" dirty="0">
                <a:latin typeface="Arial" panose="020B0604020202020204" pitchFamily="34" charset="0"/>
                <a:cs typeface="Arial" panose="020B0604020202020204" pitchFamily="34" charset="0"/>
              </a:rPr>
              <a:t>”, International </a:t>
            </a:r>
            <a:r>
              <a:rPr lang="tr-TR" sz="1100" dirty="0" err="1">
                <a:latin typeface="Arial" panose="020B0604020202020204" pitchFamily="34" charset="0"/>
                <a:cs typeface="Arial" panose="020B0604020202020204" pitchFamily="34" charset="0"/>
              </a:rPr>
              <a:t>Journal</a:t>
            </a:r>
            <a:r>
              <a:rPr lang="tr-TR" sz="1100" dirty="0"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tr-TR" sz="1100" dirty="0" err="1">
                <a:latin typeface="Arial" panose="020B0604020202020204" pitchFamily="34" charset="0"/>
                <a:cs typeface="Arial" panose="020B0604020202020204" pitchFamily="34" charset="0"/>
              </a:rPr>
              <a:t>Manpower</a:t>
            </a:r>
            <a:r>
              <a:rPr lang="tr-TR" sz="11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tr-TR" sz="1100" dirty="0" err="1">
                <a:latin typeface="Arial" panose="020B0604020202020204" pitchFamily="34" charset="0"/>
                <a:cs typeface="Arial" panose="020B0604020202020204" pitchFamily="34" charset="0"/>
              </a:rPr>
              <a:t>Vol</a:t>
            </a:r>
            <a:r>
              <a:rPr lang="tr-TR" sz="1100" dirty="0">
                <a:latin typeface="Arial" panose="020B0604020202020204" pitchFamily="34" charset="0"/>
                <a:cs typeface="Arial" panose="020B0604020202020204" pitchFamily="34" charset="0"/>
              </a:rPr>
              <a:t>. 20, No.6, P. 344 Http://Www.Cfib.Ca/Research/Reports/Pdfaspects.Pdf. , 12.04.2008 </a:t>
            </a:r>
            <a:r>
              <a:rPr lang="tr-TR" sz="1100" dirty="0" err="1">
                <a:latin typeface="Arial" panose="020B0604020202020204" pitchFamily="34" charset="0"/>
                <a:cs typeface="Arial" panose="020B0604020202020204" pitchFamily="34" charset="0"/>
              </a:rPr>
              <a:t>Izgar</a:t>
            </a:r>
            <a:r>
              <a:rPr lang="tr-TR" sz="1100" dirty="0">
                <a:latin typeface="Arial" panose="020B0604020202020204" pitchFamily="34" charset="0"/>
                <a:cs typeface="Arial" panose="020B0604020202020204" pitchFamily="34" charset="0"/>
              </a:rPr>
              <a:t> H. (2003) “İş Doyumu”, Endüstri Ve Örgüt Psikolojisi, </a:t>
            </a:r>
            <a:r>
              <a:rPr lang="tr-TR" sz="1100" dirty="0" err="1">
                <a:latin typeface="Arial" panose="020B0604020202020204" pitchFamily="34" charset="0"/>
                <a:cs typeface="Arial" panose="020B0604020202020204" pitchFamily="34" charset="0"/>
              </a:rPr>
              <a:t>Ed</a:t>
            </a:r>
            <a:r>
              <a:rPr lang="tr-TR" sz="1100" dirty="0">
                <a:latin typeface="Arial" panose="020B0604020202020204" pitchFamily="34" charset="0"/>
                <a:cs typeface="Arial" panose="020B0604020202020204" pitchFamily="34" charset="0"/>
              </a:rPr>
              <a:t>: Hüseyin </a:t>
            </a:r>
            <a:r>
              <a:rPr lang="tr-TR" sz="1100" dirty="0" err="1">
                <a:latin typeface="Arial" panose="020B0604020202020204" pitchFamily="34" charset="0"/>
                <a:cs typeface="Arial" panose="020B0604020202020204" pitchFamily="34" charset="0"/>
              </a:rPr>
              <a:t>Izgar</a:t>
            </a:r>
            <a:r>
              <a:rPr lang="tr-TR" sz="1100" dirty="0">
                <a:latin typeface="Arial" panose="020B0604020202020204" pitchFamily="34" charset="0"/>
                <a:cs typeface="Arial" panose="020B0604020202020204" pitchFamily="34" charset="0"/>
              </a:rPr>
              <a:t>, Eğitim Kitabevi Yayınları, Konya. </a:t>
            </a:r>
            <a:r>
              <a:rPr lang="tr-TR" sz="1100" dirty="0" err="1">
                <a:latin typeface="Arial" panose="020B0604020202020204" pitchFamily="34" charset="0"/>
                <a:cs typeface="Arial" panose="020B0604020202020204" pitchFamily="34" charset="0"/>
              </a:rPr>
              <a:t>Koustelios</a:t>
            </a:r>
            <a:r>
              <a:rPr lang="tr-TR" sz="1100" dirty="0">
                <a:latin typeface="Arial" panose="020B0604020202020204" pitchFamily="34" charset="0"/>
                <a:cs typeface="Arial" panose="020B0604020202020204" pitchFamily="34" charset="0"/>
              </a:rPr>
              <a:t>, A. D. (2001) “</a:t>
            </a:r>
            <a:r>
              <a:rPr lang="tr-TR" sz="1100" dirty="0" err="1">
                <a:latin typeface="Arial" panose="020B0604020202020204" pitchFamily="34" charset="0"/>
                <a:cs typeface="Arial" panose="020B0604020202020204" pitchFamily="34" charset="0"/>
              </a:rPr>
              <a:t>Personal</a:t>
            </a:r>
            <a:r>
              <a:rPr lang="tr-TR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100" dirty="0" err="1">
                <a:latin typeface="Arial" panose="020B0604020202020204" pitchFamily="34" charset="0"/>
                <a:cs typeface="Arial" panose="020B0604020202020204" pitchFamily="34" charset="0"/>
              </a:rPr>
              <a:t>Characteristics</a:t>
            </a:r>
            <a:r>
              <a:rPr lang="tr-TR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100" dirty="0" err="1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tr-TR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100" dirty="0" err="1">
                <a:latin typeface="Arial" panose="020B0604020202020204" pitchFamily="34" charset="0"/>
                <a:cs typeface="Arial" panose="020B0604020202020204" pitchFamily="34" charset="0"/>
              </a:rPr>
              <a:t>Job</a:t>
            </a:r>
            <a:r>
              <a:rPr lang="tr-TR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100" dirty="0" err="1">
                <a:latin typeface="Arial" panose="020B0604020202020204" pitchFamily="34" charset="0"/>
                <a:cs typeface="Arial" panose="020B0604020202020204" pitchFamily="34" charset="0"/>
              </a:rPr>
              <a:t>Satisfaction</a:t>
            </a:r>
            <a:r>
              <a:rPr lang="tr-TR" sz="1100" dirty="0">
                <a:latin typeface="Arial" panose="020B0604020202020204" pitchFamily="34" charset="0"/>
                <a:cs typeface="Arial" panose="020B0604020202020204" pitchFamily="34" charset="0"/>
              </a:rPr>
              <a:t> Of Grek </a:t>
            </a:r>
            <a:r>
              <a:rPr lang="tr-TR" sz="1100" dirty="0" err="1">
                <a:latin typeface="Arial" panose="020B0604020202020204" pitchFamily="34" charset="0"/>
                <a:cs typeface="Arial" panose="020B0604020202020204" pitchFamily="34" charset="0"/>
              </a:rPr>
              <a:t>Teachers</a:t>
            </a:r>
            <a:r>
              <a:rPr lang="tr-TR" sz="1100" dirty="0">
                <a:latin typeface="Arial" panose="020B0604020202020204" pitchFamily="34" charset="0"/>
                <a:cs typeface="Arial" panose="020B0604020202020204" pitchFamily="34" charset="0"/>
              </a:rPr>
              <a:t>”, </a:t>
            </a:r>
            <a:r>
              <a:rPr lang="tr-TR" sz="11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tr-TR" sz="1100" dirty="0">
                <a:latin typeface="Arial" panose="020B0604020202020204" pitchFamily="34" charset="0"/>
                <a:cs typeface="Arial" panose="020B0604020202020204" pitchFamily="34" charset="0"/>
              </a:rPr>
              <a:t> International </a:t>
            </a:r>
            <a:r>
              <a:rPr lang="tr-TR" sz="1100" dirty="0" err="1">
                <a:latin typeface="Arial" panose="020B0604020202020204" pitchFamily="34" charset="0"/>
                <a:cs typeface="Arial" panose="020B0604020202020204" pitchFamily="34" charset="0"/>
              </a:rPr>
              <a:t>Journal</a:t>
            </a:r>
            <a:r>
              <a:rPr lang="tr-TR" sz="1100" dirty="0"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tr-TR" sz="1100" dirty="0" err="1">
                <a:latin typeface="Arial" panose="020B0604020202020204" pitchFamily="34" charset="0"/>
                <a:cs typeface="Arial" panose="020B0604020202020204" pitchFamily="34" charset="0"/>
              </a:rPr>
              <a:t>Educational</a:t>
            </a:r>
            <a:r>
              <a:rPr lang="tr-TR" sz="1100" dirty="0">
                <a:latin typeface="Arial" panose="020B0604020202020204" pitchFamily="34" charset="0"/>
                <a:cs typeface="Arial" panose="020B0604020202020204" pitchFamily="34" charset="0"/>
              </a:rPr>
              <a:t> Management, 15/7, P. 354 </a:t>
            </a:r>
            <a:endParaRPr lang="tr-TR" sz="1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tr-TR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tr-TR" sz="11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tr-TR" sz="11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tr-TR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4346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365760" y="1028343"/>
            <a:ext cx="8229600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Örgüt Kültürü: İnsanların dünyaya bakış açısını, olayları ve bireyleri algılama biçimini belirleyen </a:t>
            </a:r>
            <a:r>
              <a:rPr lang="tr-T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örgütsel olgudur</a:t>
            </a: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. Bir örgütte paylaşılan tutum, davranış, alışkanlık, ilkeler vb. gibi mantıksal ve </a:t>
            </a:r>
            <a:r>
              <a:rPr lang="tr-T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duygusal özelliklerdir</a:t>
            </a: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. Yeni bir çalışanın örgütte kabul edilebilen biri olabilmesi için örgüt kültürünü </a:t>
            </a:r>
            <a:r>
              <a:rPr lang="tr-T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bilmesi gerekir. </a:t>
            </a: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Bir örgütün kültürü rasyonel ve görüntüsel olarak farklı araçlarla tanımlanabilir</a:t>
            </a:r>
            <a:r>
              <a:rPr lang="tr-T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Rasyonel </a:t>
            </a: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Araçlar: -Kullanılan Teknoloji -Örgüt yapısı -Planlama -Kontrol sistemleri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Görüntüsel </a:t>
            </a: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Araçlar: -Örgüt jargonu -Davranış kalıpları -Törenler -Başarı öyküleri -Giyim-kuşam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Örgüt Kültürü ile ilgili özellikleri;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Bireylerin </a:t>
            </a: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nasıl davranacağı konusunda bilgi veren ve paylaşılan değerler bütünü </a:t>
            </a:r>
            <a:r>
              <a:rPr lang="tr-T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olması,</a:t>
            </a:r>
            <a:endParaRPr lang="tr-TR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Bireylerce </a:t>
            </a: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sorgulanmadan kabul edilen ve bütün davranışları şekillendiren yazılı olmayan değerler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tr-T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lması,</a:t>
            </a:r>
            <a:endParaRPr lang="tr-TR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Zaman </a:t>
            </a: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içinde karşılaşılan örgütsel varlık sorunlarına bulunan çözümlerden ve bunlara ilişkin genel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kabullerden </a:t>
            </a:r>
            <a:r>
              <a:rPr lang="tr-T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temellenmesi,</a:t>
            </a:r>
            <a:endParaRPr lang="tr-TR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Değerlerin </a:t>
            </a: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iletimi ve paylaşımında kullanılan semboller, bunlara yüklenen anlamlar, hikayeler ve </a:t>
            </a:r>
            <a:r>
              <a:rPr lang="tr-T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geçmiş olaylar olması.</a:t>
            </a:r>
            <a:endParaRPr lang="tr-TR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2188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365760" y="1028343"/>
            <a:ext cx="82296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Kültürün öğeleri: -Semboller ve davranışlar -Değerler -</a:t>
            </a:r>
            <a:r>
              <a:rPr lang="tr-TR" sz="1400" dirty="0" err="1">
                <a:latin typeface="Arial" panose="020B0604020202020204" pitchFamily="34" charset="0"/>
                <a:cs typeface="Arial" panose="020B0604020202020204" pitchFamily="34" charset="0"/>
              </a:rPr>
              <a:t>Sayıltılar</a:t>
            </a:r>
            <a:endParaRPr lang="tr-TR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Semboller: Sözel Davranışsal ve Fiziksel Semboller olarak ikiye ayrılır.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-Sözel Davranışsal: Hikâyeler, efsaneler, </a:t>
            </a:r>
            <a:r>
              <a:rPr lang="tr-T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kahramanlar,</a:t>
            </a:r>
            <a:endParaRPr lang="tr-TR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-Fiziksel Semboller: Gözle görülen, toplum için özel anlamlar taşıyan eşya, araç, etiket, amblem, rozet </a:t>
            </a:r>
            <a:r>
              <a:rPr lang="tr-T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ve afiş </a:t>
            </a: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gibi </a:t>
            </a:r>
            <a:r>
              <a:rPr lang="tr-T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nesneler,</a:t>
            </a:r>
            <a:endParaRPr lang="tr-TR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Değerler: Örgüt kültürünün görünür olmayan ögelerinden </a:t>
            </a:r>
            <a:r>
              <a:rPr lang="tr-T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biridir.</a:t>
            </a:r>
            <a:endParaRPr lang="tr-TR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sz="1400" dirty="0" err="1">
                <a:latin typeface="Arial" panose="020B0604020202020204" pitchFamily="34" charset="0"/>
                <a:cs typeface="Arial" panose="020B0604020202020204" pitchFamily="34" charset="0"/>
              </a:rPr>
              <a:t>Sayıltı</a:t>
            </a: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 (Varsayım): Doğru olup olmadığı sorgulanmaksızın, tartışmaya açık olmadan bireylerce </a:t>
            </a:r>
            <a:r>
              <a:rPr lang="tr-T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kabul edilen </a:t>
            </a: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yargı, inanç ve genellemeler Örgüt Kültürünü Belirleyen Özellikler: -Bireysel inisiyatif -Risk </a:t>
            </a:r>
            <a:r>
              <a:rPr lang="tr-T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alma derecesi </a:t>
            </a: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-Bütünleşme -Yönetim desteği -Denetim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-Kimlik oluşumu (daha çok ilişkilidir) -Ödül sistemi -Örgüt içi çatışma toleransı -İletişim kanallarının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yapısı -Örgüt belleği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Örgüt kültürünün Boyutları: Örgüt kültürünü anlayabilmek için farklı yönlerine bakmak gerekir.</a:t>
            </a:r>
          </a:p>
        </p:txBody>
      </p:sp>
    </p:spTree>
    <p:extLst>
      <p:ext uri="{BB962C8B-B14F-4D97-AF65-F5344CB8AC3E}">
        <p14:creationId xmlns:p14="http://schemas.microsoft.com/office/powerpoint/2010/main" val="1014098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365760" y="1028343"/>
            <a:ext cx="8229600" cy="30416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Örgüt kültürünün 7 boyutu bulunur. Bunlar; düzey, yaygınlık, </a:t>
            </a:r>
            <a:r>
              <a:rPr lang="tr-TR" sz="1400" dirty="0" err="1">
                <a:latin typeface="Arial" panose="020B0604020202020204" pitchFamily="34" charset="0"/>
                <a:cs typeface="Arial" panose="020B0604020202020204" pitchFamily="34" charset="0"/>
              </a:rPr>
              <a:t>örtüklüğü</a:t>
            </a: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, etki derecesi, politik, çokluk </a:t>
            </a:r>
            <a:r>
              <a:rPr lang="tr-T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ve karşılıklı </a:t>
            </a: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bağımlılık Çokluk: Alt kültürlerin varlığını </a:t>
            </a:r>
            <a:r>
              <a:rPr lang="tr-T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vurgular.</a:t>
            </a:r>
            <a:endParaRPr lang="tr-TR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Örgüt kültürünün Bakış </a:t>
            </a:r>
            <a:r>
              <a:rPr lang="tr-T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Açıları; Bütünleştirici</a:t>
            </a: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: Sadece değer ve varsayımlara ilişkin fikir birliği değil, bunların örgütteki </a:t>
            </a:r>
            <a:r>
              <a:rPr lang="tr-T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eylemlere yansıma </a:t>
            </a: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biçiminde de tutarlılık </a:t>
            </a:r>
            <a:r>
              <a:rPr lang="tr-T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vardır.</a:t>
            </a:r>
          </a:p>
          <a:p>
            <a:pPr marL="285750" indent="-285750" algn="just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tr-T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Farklılaşma</a:t>
            </a: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: Alt kültürlerin varlığını ancak alt kültürlerin kendi içindeki tutarlılığını </a:t>
            </a:r>
            <a:r>
              <a:rPr lang="tr-T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bağlar.</a:t>
            </a:r>
          </a:p>
          <a:p>
            <a:pPr marL="285750" indent="-285750" algn="just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tr-T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Örneğin, yöneticiler </a:t>
            </a: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bir yandan farklı statüleri reddedip, eşitliği vurgularken öte yandan, üst </a:t>
            </a:r>
            <a:r>
              <a:rPr lang="tr-T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yöneticilere ayrıcalıklar tanıyabilir</a:t>
            </a: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92484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365760" y="1028343"/>
            <a:ext cx="82296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Örgüt Kültürünün Kapsamı: Örgütler, kültürel içerikleri bakımından farklılaşırlar ve değerlerin</a:t>
            </a:r>
          </a:p>
          <a:p>
            <a:pPr marL="285750" indent="-285750" algn="just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göreceli sıralaması ile varsayımların türleri </a:t>
            </a:r>
            <a:r>
              <a:rPr lang="tr-T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farklılaşır. Örgüt </a:t>
            </a: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Kültürü Boyutun karakteristik özellikleri;</a:t>
            </a:r>
          </a:p>
          <a:p>
            <a:pPr marL="285750" indent="-285750" algn="just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tr-T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Yenilikçilik</a:t>
            </a: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: Deneme, fırsat arama, risk üstlenme, az sayıda </a:t>
            </a:r>
            <a:r>
              <a:rPr lang="tr-T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kural -Durağanlık</a:t>
            </a: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: Öngörülebilirlik, güvenlik, kurallara </a:t>
            </a:r>
            <a:r>
              <a:rPr lang="tr-T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uyma -İnsana </a:t>
            </a: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saygı: Adil olma, tolerans</a:t>
            </a:r>
          </a:p>
          <a:p>
            <a:pPr marL="285750" indent="-285750" algn="just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tr-T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Sonuç </a:t>
            </a: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odaklılık: Eyleme dönüklük, yüksek beklentiler, sonuçlara yönelme</a:t>
            </a:r>
          </a:p>
          <a:p>
            <a:pPr marL="285750" indent="-285750" algn="just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tr-T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Detaylara </a:t>
            </a: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dikkat: Kesinlik, analitik yaklaşım</a:t>
            </a:r>
          </a:p>
          <a:p>
            <a:pPr marL="285750" indent="-285750" algn="just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tr-T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Takıma </a:t>
            </a: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yöneliklik: İş birliği, insana yöneliklik</a:t>
            </a:r>
          </a:p>
          <a:p>
            <a:pPr marL="285750" indent="-285750" algn="just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tr-T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Atılganlık</a:t>
            </a: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: Rekabetçilik, sosyal sorumluluktan kaçınma Yenilikçilik: Deneme, fırsat arama, risk</a:t>
            </a:r>
          </a:p>
          <a:p>
            <a:pPr marL="285750" indent="-285750" algn="just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üstlenme ve az sayıda </a:t>
            </a:r>
            <a:r>
              <a:rPr lang="tr-T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kural.</a:t>
            </a:r>
            <a:endParaRPr lang="tr-TR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5510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365760" y="1028343"/>
            <a:ext cx="8229600" cy="26107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Hiyerarşi Kültürü: Kuralların, normların, süreçlerin ve geleneklerin hâkim olduğu istikrarlı örgüt </a:t>
            </a:r>
            <a:r>
              <a:rPr lang="tr-T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kültürü türü.</a:t>
            </a:r>
          </a:p>
          <a:p>
            <a:pPr marL="285750" indent="-285750" algn="just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tr-T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Çatışma</a:t>
            </a: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: Nedeni belli olmayan </a:t>
            </a:r>
            <a:r>
              <a:rPr lang="tr-T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duygu.</a:t>
            </a:r>
          </a:p>
          <a:p>
            <a:pPr marL="285750" indent="-285750" algn="just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Özgüven: Bireyin belirgin, değişmeyen ve tutarlı olan özelliklerinin </a:t>
            </a:r>
            <a:r>
              <a:rPr lang="tr-T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tümü.</a:t>
            </a:r>
            <a:endParaRPr lang="tr-TR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Yöntem: “Nasıl” sorusuna cevap veren ve bir amaca göre hazırlanmış araştırma </a:t>
            </a:r>
            <a:r>
              <a:rPr lang="tr-T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planı</a:t>
            </a:r>
          </a:p>
          <a:p>
            <a:pPr marL="285750" indent="-285750" algn="just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tr-T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Seçicilik</a:t>
            </a: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tr-T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Bireylerin farklı </a:t>
            </a: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ortam ve durumlarda benzer şekilde hareket </a:t>
            </a:r>
            <a:r>
              <a:rPr lang="tr-T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etmesi.</a:t>
            </a:r>
            <a:endParaRPr lang="tr-TR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4505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365760" y="1028343"/>
            <a:ext cx="8229600" cy="26107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tr-TR" sz="1400" dirty="0" err="1">
                <a:latin typeface="Arial" panose="020B0604020202020204" pitchFamily="34" charset="0"/>
                <a:cs typeface="Arial" panose="020B0604020202020204" pitchFamily="34" charset="0"/>
              </a:rPr>
              <a:t>Profesyonelizm</a:t>
            </a: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 eğilimi: Danışman ve </a:t>
            </a:r>
            <a:r>
              <a:rPr lang="tr-TR" sz="1400" dirty="0" err="1">
                <a:latin typeface="Arial" panose="020B0604020202020204" pitchFamily="34" charset="0"/>
                <a:cs typeface="Arial" panose="020B0604020202020204" pitchFamily="34" charset="0"/>
              </a:rPr>
              <a:t>Özgen’nin</a:t>
            </a: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 eğilim yaklaşımında, rasyonel problem çözümünün, yetkinliğin ve performansa dayalı terfiinin önemsenme derecesi.</a:t>
            </a:r>
          </a:p>
          <a:p>
            <a:pPr marL="285750" indent="-285750" algn="just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Klan eğilimi: “Örgüt üyelerini aile üyeleri gibi görme ve onların özel sorunlarıyla ilgilenme” şeklinde ifade edilen kültürel eğilim tipi Eş zamanlı gevşek-sıkı özellik gösterme: </a:t>
            </a:r>
            <a:r>
              <a:rPr lang="tr-TR" sz="1400" dirty="0" err="1">
                <a:latin typeface="Arial" panose="020B0604020202020204" pitchFamily="34" charset="0"/>
                <a:cs typeface="Arial" panose="020B0604020202020204" pitchFamily="34" charset="0"/>
              </a:rPr>
              <a:t>Peters</a:t>
            </a: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 ve </a:t>
            </a:r>
            <a:r>
              <a:rPr lang="tr-TR" sz="1400" dirty="0" err="1">
                <a:latin typeface="Arial" panose="020B0604020202020204" pitchFamily="34" charset="0"/>
                <a:cs typeface="Arial" panose="020B0604020202020204" pitchFamily="34" charset="0"/>
              </a:rPr>
              <a:t>Waterman’nın</a:t>
            </a: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 “Mükemmeli Arayış” adlı eserlerinde, mükemmel firmaların hem merkezi hem de merkez kaç yapının özelliklerini taşımaları.</a:t>
            </a:r>
          </a:p>
        </p:txBody>
      </p:sp>
    </p:spTree>
    <p:extLst>
      <p:ext uri="{BB962C8B-B14F-4D97-AF65-F5344CB8AC3E}">
        <p14:creationId xmlns:p14="http://schemas.microsoft.com/office/powerpoint/2010/main" val="3641100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365760" y="1028343"/>
            <a:ext cx="82296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Çatışma: Bireylerin kendi içlerinde veya diğer bireylerle; grupların kendi içlerinde veya bireylerle;</a:t>
            </a:r>
          </a:p>
          <a:p>
            <a:pPr marL="285750" indent="-285750" algn="just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grupların kendi içlerinde veya diğer gruplarla olan ilişkilerinde amaç, duygu, düşünce ve </a:t>
            </a:r>
            <a:r>
              <a:rPr lang="tr-T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inançlarında uyuşmazlıkların </a:t>
            </a: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veya zıtlıkların yaşandığı her durumda karşımıza çıkabilen evrensel bir olgudur</a:t>
            </a:r>
            <a:r>
              <a:rPr lang="tr-T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285750" indent="-285750" algn="just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Çatışma Türleri ve Çatışma Düzeyleri: İnsanların sosyal varlıklar olması insanların olduğu her </a:t>
            </a:r>
            <a:r>
              <a:rPr lang="tr-T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ortamda çatışmaların </a:t>
            </a: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meydana gelmesini kaçınılmaz kılar. Çatışma örgütsel ve sosyal yaşamın bir </a:t>
            </a:r>
            <a:r>
              <a:rPr lang="tr-T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gerçeğidir. Çatışma </a:t>
            </a: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dediğimizde çoğunlukla kast ettiğimiz birbirine ses yükseltme hatta bir ağız dalaşıdır.</a:t>
            </a:r>
          </a:p>
        </p:txBody>
      </p:sp>
    </p:spTree>
    <p:extLst>
      <p:ext uri="{BB962C8B-B14F-4D97-AF65-F5344CB8AC3E}">
        <p14:creationId xmlns:p14="http://schemas.microsoft.com/office/powerpoint/2010/main" val="3377564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365760" y="1028343"/>
            <a:ext cx="82296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Ancak vasat düzeyde çatışmayla kararların kalitesi, müşteri </a:t>
            </a:r>
            <a:r>
              <a:rPr lang="tr-T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gereksinimlerine karşı </a:t>
            </a: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duyarlılık, grup veya örgüt dışı taraflarla çatışma halinde, grup veya örgüt içi kenetlenme artabilir.</a:t>
            </a:r>
          </a:p>
          <a:p>
            <a:pPr marL="285750" indent="-285750" algn="just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Çatışmanın Bireyler Üzerindeki Olası Etkileri: Öfke, Düşmanlık, Hayal kırıklığı, Stres, Suçluluk, </a:t>
            </a:r>
            <a:r>
              <a:rPr lang="tr-T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Düşük iş </a:t>
            </a: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tatmini, Utanç Çatışmanın Davranışlar Üzerindeki Olası Etkileri: Güdülenme ve üretkenliğin </a:t>
            </a:r>
            <a:r>
              <a:rPr lang="tr-T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azalması, Diğer </a:t>
            </a: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taraftan kaçınma, Duygunun </a:t>
            </a:r>
            <a:r>
              <a:rPr lang="tr-T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açığa vurulması,</a:t>
            </a:r>
          </a:p>
          <a:p>
            <a:pPr marL="285750" indent="-285750" algn="just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tr-T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Tehditler</a:t>
            </a: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, Psikolojik veya </a:t>
            </a:r>
            <a:r>
              <a:rPr lang="tr-T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fiziksel saldırganlık, İstifa</a:t>
            </a: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, Devamsızlık, Ön yargılı algılamalar, </a:t>
            </a:r>
            <a:r>
              <a:rPr lang="tr-T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Kalıplı düşünme, Pozisyonuna </a:t>
            </a: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sımsıkı sarılma, Diğerlerini </a:t>
            </a:r>
            <a:r>
              <a:rPr lang="tr-T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kötüleme Çatışmanın </a:t>
            </a: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Türleri: Görevler, değerler, amaçlar gibi birçok kaynağı olabilir.</a:t>
            </a:r>
          </a:p>
        </p:txBody>
      </p:sp>
    </p:spTree>
    <p:extLst>
      <p:ext uri="{BB962C8B-B14F-4D97-AF65-F5344CB8AC3E}">
        <p14:creationId xmlns:p14="http://schemas.microsoft.com/office/powerpoint/2010/main" val="466280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konomi">
  <a:themeElements>
    <a:clrScheme name="Gazete kağıdı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is Klasi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zete kağıdı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konomi" id="{14396F44-94C0-4BF2-8333-266569A57D02}" vid="{03703BF9-DFA0-42C9-89F9-C03DE1C4A071}"/>
    </a:ext>
  </a:extLst>
</a:theme>
</file>

<file path=ppt/theme/theme2.xml><?xml version="1.0" encoding="utf-8"?>
<a:theme xmlns:a="http://schemas.openxmlformats.org/drawingml/2006/main" name="1_Rics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is Klasi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h.t.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.t." id="{413A7544-DC64-4FD9-B67F-E82A6B382656}" vid="{2993C0EF-C761-423D-BA24-A50FC7959470}"/>
    </a:ext>
  </a:extLst>
</a:theme>
</file>

<file path=ppt/theme/theme4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ekonomi</Template>
  <TotalTime>12464</TotalTime>
  <Words>1389</Words>
  <Application>Microsoft Office PowerPoint</Application>
  <PresentationFormat>Ekran Gösterisi (4:3)</PresentationFormat>
  <Paragraphs>73</Paragraphs>
  <Slides>13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3</vt:i4>
      </vt:variant>
      <vt:variant>
        <vt:lpstr>Slayt Başlıkları</vt:lpstr>
      </vt:variant>
      <vt:variant>
        <vt:i4>13</vt:i4>
      </vt:variant>
    </vt:vector>
  </HeadingPairs>
  <TitlesOfParts>
    <vt:vector size="21" baseType="lpstr">
      <vt:lpstr>ＭＳ Ｐゴシック</vt:lpstr>
      <vt:lpstr>Arial</vt:lpstr>
      <vt:lpstr>Calibri</vt:lpstr>
      <vt:lpstr>Times New Roman</vt:lpstr>
      <vt:lpstr>Wingdings</vt:lpstr>
      <vt:lpstr>ekonomi</vt:lpstr>
      <vt:lpstr>1_Rics</vt:lpstr>
      <vt:lpstr>h.t.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ANKARA ÜNİVERSİTESİ UYGULAMALI BİLİMLER FAKÜLTESİ GAYRİMENKUL GELİŞTİRME VE YÖNETİMİ BÖLÜMÜ</dc:title>
  <dc:creator>sibel</dc:creator>
  <cp:lastModifiedBy>Taşınmaz</cp:lastModifiedBy>
  <cp:revision>815</cp:revision>
  <cp:lastPrinted>2016-10-24T07:53:35Z</cp:lastPrinted>
  <dcterms:created xsi:type="dcterms:W3CDTF">2016-09-18T09:35:24Z</dcterms:created>
  <dcterms:modified xsi:type="dcterms:W3CDTF">2020-03-03T13:08:40Z</dcterms:modified>
</cp:coreProperties>
</file>