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  <p:sldId id="264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7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86CC-7496-4B62-9FE7-025351F036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FF7E-1292-4C9B-98A0-CDD92C6BE2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039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86CC-7496-4B62-9FE7-025351F036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FF7E-1292-4C9B-98A0-CDD92C6BE2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053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86CC-7496-4B62-9FE7-025351F036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FF7E-1292-4C9B-98A0-CDD92C6BE2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7441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983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4832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559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248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252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815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5626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33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86CC-7496-4B62-9FE7-025351F036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FF7E-1292-4C9B-98A0-CDD92C6BE2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4907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5522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9873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304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754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5379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437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772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696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13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86CC-7496-4B62-9FE7-025351F036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FF7E-1292-4C9B-98A0-CDD92C6BE2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9406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86CC-7496-4B62-9FE7-025351F036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FF7E-1292-4C9B-98A0-CDD92C6BE2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431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86CC-7496-4B62-9FE7-025351F036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FF7E-1292-4C9B-98A0-CDD92C6BE2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799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86CC-7496-4B62-9FE7-025351F036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FF7E-1292-4C9B-98A0-CDD92C6BE2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814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86CC-7496-4B62-9FE7-025351F036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FF7E-1292-4C9B-98A0-CDD92C6BE2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556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86CC-7496-4B62-9FE7-025351F036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FF7E-1292-4C9B-98A0-CDD92C6BE2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616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86CC-7496-4B62-9FE7-025351F036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FF7E-1292-4C9B-98A0-CDD92C6BE2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250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286CC-7496-4B62-9FE7-025351F036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2FF7E-1292-4C9B-98A0-CDD92C6BE2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962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D9A3BC-7CA0-4D88-BB47-D6D5BB556AFF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E2D844-9054-4AE7-89A7-DB4B4CDD1C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672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287212"/>
          </a:xfrm>
        </p:spPr>
        <p:txBody>
          <a:bodyPr/>
          <a:lstStyle/>
          <a:p>
            <a:r>
              <a:rPr lang="tr-TR" dirty="0" smtClean="0"/>
              <a:t>Aminoasitler ve Proteinler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004457" y="3657597"/>
            <a:ext cx="6503610" cy="1088574"/>
          </a:xfrm>
        </p:spPr>
        <p:txBody>
          <a:bodyPr/>
          <a:lstStyle/>
          <a:p>
            <a:r>
              <a:rPr lang="tr-TR" dirty="0" err="1" smtClean="0"/>
              <a:t>Araş</a:t>
            </a:r>
            <a:r>
              <a:rPr lang="tr-TR" dirty="0" smtClean="0"/>
              <a:t>. Gör. </a:t>
            </a:r>
            <a:r>
              <a:rPr lang="tr-TR" dirty="0"/>
              <a:t>Dr</a:t>
            </a:r>
            <a:r>
              <a:rPr lang="tr-TR" dirty="0" smtClean="0"/>
              <a:t>. Efe </a:t>
            </a:r>
            <a:r>
              <a:rPr lang="tr-TR" dirty="0" err="1" smtClean="0"/>
              <a:t>Kurtdede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4433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Başlıca Protein Katlanma Hastalıkları</a:t>
            </a:r>
            <a:endParaRPr lang="tr-TR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84213" y="2634343"/>
            <a:ext cx="10549844" cy="3593420"/>
            <a:chOff x="269" y="1207"/>
            <a:chExt cx="5257" cy="2897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294" y="1207"/>
              <a:ext cx="5171" cy="2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76" y="1481"/>
              <a:ext cx="34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Hastalık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472" y="1490"/>
              <a:ext cx="30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Protein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078" y="1490"/>
              <a:ext cx="97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Moleküler Bozukluklar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69" y="1436"/>
              <a:ext cx="1751" cy="1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020" y="1436"/>
              <a:ext cx="16" cy="1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036" y="1436"/>
              <a:ext cx="1552" cy="1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588" y="1436"/>
              <a:ext cx="17" cy="1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05" y="1436"/>
              <a:ext cx="1908" cy="1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02" y="1631"/>
              <a:ext cx="28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Kistik 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76" y="1631"/>
              <a:ext cx="5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Fibrozis (CF)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053" y="1631"/>
              <a:ext cx="15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CF 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202" y="1631"/>
              <a:ext cx="135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transmembran regülatör (CFTR)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21" y="1631"/>
              <a:ext cx="25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Hatalı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890" y="1631"/>
              <a:ext cx="43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katlanma, 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302" y="1631"/>
              <a:ext cx="59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ER’da birikim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69" y="1631"/>
              <a:ext cx="1751" cy="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020" y="1631"/>
              <a:ext cx="8" cy="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028" y="1631"/>
              <a:ext cx="1560" cy="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588" y="1631"/>
              <a:ext cx="8" cy="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596" y="1631"/>
              <a:ext cx="1917" cy="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311" y="1816"/>
              <a:ext cx="33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Marfon 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643" y="1816"/>
              <a:ext cx="67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Sendromu (MS)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062" y="1816"/>
              <a:ext cx="69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Fibrilin (FBN-1)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630" y="1816"/>
              <a:ext cx="25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Hatalı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899" y="1816"/>
              <a:ext cx="40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katlanma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311" y="2001"/>
              <a:ext cx="47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Nefrojenik 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759" y="2001"/>
              <a:ext cx="38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Diabetes</a:t>
              </a:r>
              <a:r>
                <a:rPr kumimoji="0" lang="tr-TR" altLang="tr-T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endParaRPr kumimoji="0" lang="tr-TR" alt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1141" y="2001"/>
              <a:ext cx="66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İnsipidus (NDI)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062" y="2001"/>
              <a:ext cx="125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Vasopresin reseptör (AVPR2)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3630" y="2001"/>
              <a:ext cx="25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Hatalı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3899" y="2001"/>
              <a:ext cx="5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katlanma ve 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4361" y="2019"/>
              <a:ext cx="59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ER’da</a:t>
              </a:r>
              <a:r>
                <a:rPr kumimoji="0" lang="tr-TR" altLang="tr-T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birikim</a:t>
              </a:r>
              <a:endParaRPr kumimoji="0" lang="tr-TR" alt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311" y="2178"/>
              <a:ext cx="26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Alfa1 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560" y="2178"/>
              <a:ext cx="8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Antitripsin Yetersizli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1287" y="2178"/>
              <a:ext cx="40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ği</a:t>
              </a:r>
              <a:r>
                <a:rPr kumimoji="0" lang="tr-TR" altLang="tr-T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(AAD)</a:t>
              </a:r>
              <a:endParaRPr kumimoji="0" lang="tr-TR" alt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062" y="2178"/>
              <a:ext cx="26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Alfa1 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311" y="2178"/>
              <a:ext cx="69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Antitripsin (AA)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3630" y="2178"/>
              <a:ext cx="25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Hatalı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3899" y="2178"/>
              <a:ext cx="5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katlanma ve 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4361" y="2207"/>
              <a:ext cx="59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ER’da birikim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311" y="2363"/>
              <a:ext cx="71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Delidana</a:t>
              </a:r>
              <a:r>
                <a:rPr kumimoji="0" lang="tr-TR" altLang="tr-T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(BSE); </a:t>
              </a:r>
              <a:endParaRPr kumimoji="0" lang="tr-TR" alt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992" y="2363"/>
              <a:ext cx="37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Scrapie</a:t>
              </a:r>
              <a:r>
                <a:rPr kumimoji="0" lang="tr-TR" altLang="tr-T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(</a:t>
              </a:r>
              <a:endParaRPr kumimoji="0" lang="tr-TR" alt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327" y="2389"/>
              <a:ext cx="47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Sc</a:t>
              </a:r>
              <a:r>
                <a:rPr kumimoji="0" lang="tr-TR" altLang="tr-T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) ve CJD</a:t>
              </a:r>
              <a:endParaRPr kumimoji="0" lang="tr-TR" alt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2062" y="2363"/>
              <a:ext cx="60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Prion protein (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2566" y="2354"/>
              <a:ext cx="1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PrP)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3630" y="2363"/>
              <a:ext cx="117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Beyinde birikim (protein sal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4785" y="2363"/>
              <a:ext cx="62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ındıktan sonra)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311" y="2549"/>
              <a:ext cx="86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Alzheimer Hastalığı (AD)</a:t>
              </a:r>
              <a:endParaRPr kumimoji="0" lang="tr-TR" alt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2062" y="2557"/>
              <a:ext cx="22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Beta-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2278" y="2557"/>
              <a:ext cx="45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amiloid (A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2709" y="2557"/>
              <a:ext cx="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b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2767" y="2557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)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3630" y="2549"/>
              <a:ext cx="117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Beyinde birikim (protein sal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4785" y="2549"/>
              <a:ext cx="62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ındıktan sonra)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311" y="2743"/>
              <a:ext cx="3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Familyal 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685" y="2743"/>
              <a:ext cx="50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amiloidotik 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1166" y="2743"/>
              <a:ext cx="7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polinöropati (FAP)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2062" y="2743"/>
              <a:ext cx="85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Transthyretin (TTR)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3630" y="2743"/>
              <a:ext cx="96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Mutasyon sonucu hatal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4604" y="2743"/>
              <a:ext cx="79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ı katlanma, birikim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311" y="2919"/>
              <a:ext cx="70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Parkinson Hastal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875" y="2919"/>
              <a:ext cx="33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ığı (PD)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311" y="3105"/>
              <a:ext cx="80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Lewy Cisim Hastal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951" y="3095"/>
              <a:ext cx="41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ığı</a:t>
              </a:r>
              <a:r>
                <a:rPr kumimoji="0" lang="tr-TR" altLang="tr-T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(LBD)</a:t>
              </a:r>
              <a:endParaRPr kumimoji="0" lang="tr-TR" alt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311" y="3290"/>
              <a:ext cx="76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Huntington Hastal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928" y="3282"/>
              <a:ext cx="35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ığı</a:t>
              </a:r>
              <a:r>
                <a:rPr kumimoji="0" lang="tr-TR" altLang="tr-T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(HD)</a:t>
              </a:r>
              <a:endParaRPr kumimoji="0" lang="tr-TR" alt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2062" y="2937"/>
              <a:ext cx="6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a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2128" y="2937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-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2162" y="2937"/>
              <a:ext cx="72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Synuclein (ASN)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2062" y="3114"/>
              <a:ext cx="16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Tau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2062" y="3317"/>
              <a:ext cx="6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a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2128" y="3317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-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2162" y="3317"/>
              <a:ext cx="45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Synuclein-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2585" y="3317"/>
              <a:ext cx="5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poliglutamin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3630" y="3105"/>
              <a:ext cx="22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Hatal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3860" y="3105"/>
              <a:ext cx="164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ı katlanma, beyinde kümeleşme birikim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311" y="3493"/>
              <a:ext cx="80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Desmin Depolama 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951" y="3483"/>
              <a:ext cx="77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Miyopatisi</a:t>
              </a:r>
              <a:r>
                <a:rPr kumimoji="0" lang="tr-TR" altLang="tr-T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(DSM)</a:t>
              </a:r>
              <a:endParaRPr kumimoji="0" lang="tr-TR" alt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2062" y="3493"/>
              <a:ext cx="49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Desmin (D)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3630" y="3493"/>
              <a:ext cx="22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Hatal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3869" y="3493"/>
              <a:ext cx="16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ı katlanma, kasta kümeleşme ve birikim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311" y="3678"/>
              <a:ext cx="3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Katarakt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2062" y="3678"/>
              <a:ext cx="41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Crystallin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3630" y="3678"/>
              <a:ext cx="22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Hatal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3860" y="3678"/>
              <a:ext cx="116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ı katlanma ve gözde birikim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311" y="3864"/>
              <a:ext cx="29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Kanser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2062" y="3864"/>
              <a:ext cx="16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P53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3630" y="3864"/>
              <a:ext cx="96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Mutasyon sonucu hatal</a:t>
              </a:r>
              <a:endParaRPr kumimoji="0" lang="tr-TR" altLang="tr-T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4387" y="3873"/>
              <a:ext cx="79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ı katlanma, birikim</a:t>
              </a:r>
              <a:endParaRPr kumimoji="0" lang="tr-TR" alt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278" y="4058"/>
              <a:ext cx="1751" cy="1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2029" y="4058"/>
              <a:ext cx="16" cy="1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2045" y="4058"/>
              <a:ext cx="1552" cy="1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3597" y="4058"/>
              <a:ext cx="17" cy="1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3614" y="4058"/>
              <a:ext cx="1908" cy="1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8195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Proteinlerde Fiziksel ve Kimyasal Özellikler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5" cy="3735011"/>
          </a:xfrm>
        </p:spPr>
        <p:txBody>
          <a:bodyPr>
            <a:normAutofit fontScale="70000" lnSpcReduction="20000"/>
          </a:bodyPr>
          <a:lstStyle/>
          <a:p>
            <a:r>
              <a:rPr lang="tr-TR" dirty="0"/>
              <a:t>Proteinler özellikleri bakımından oldukça değişik olabilirler. </a:t>
            </a:r>
          </a:p>
          <a:p>
            <a:pPr lvl="1"/>
            <a:r>
              <a:rPr lang="tr-TR" dirty="0"/>
              <a:t>Örneğin yumurta akı proteini ısıtmakla </a:t>
            </a:r>
            <a:r>
              <a:rPr lang="tr-TR" dirty="0" err="1"/>
              <a:t>denatüre</a:t>
            </a:r>
            <a:r>
              <a:rPr lang="tr-TR" dirty="0"/>
              <a:t> olur, suda az erir ve kolaylıkla reaksiyon gösterir. </a:t>
            </a:r>
          </a:p>
          <a:p>
            <a:pPr lvl="1"/>
            <a:r>
              <a:rPr lang="tr-TR" dirty="0"/>
              <a:t>Buna karşın tırnakta bulunan </a:t>
            </a:r>
            <a:r>
              <a:rPr lang="tr-TR" dirty="0" err="1"/>
              <a:t>keratin</a:t>
            </a:r>
            <a:r>
              <a:rPr lang="tr-TR" dirty="0"/>
              <a:t> erimez, kimyasal olarak </a:t>
            </a:r>
            <a:r>
              <a:rPr lang="tr-TR" dirty="0" err="1"/>
              <a:t>nisbeten</a:t>
            </a:r>
            <a:r>
              <a:rPr lang="tr-TR" dirty="0"/>
              <a:t> reaksiyon yeteneği olmayan dayanıklı bir proteindir. </a:t>
            </a:r>
          </a:p>
          <a:p>
            <a:r>
              <a:rPr lang="tr-TR" dirty="0"/>
              <a:t>Protein molekülleri çok büyüktür, nişasta ve glikojen gibi </a:t>
            </a:r>
            <a:r>
              <a:rPr lang="tr-TR" dirty="0" err="1"/>
              <a:t>kolloiddir</a:t>
            </a:r>
            <a:r>
              <a:rPr lang="tr-TR" dirty="0"/>
              <a:t>.</a:t>
            </a:r>
          </a:p>
          <a:p>
            <a:r>
              <a:rPr lang="tr-TR" dirty="0"/>
              <a:t>Proteinler saf halde, ısıtılınca erimezler, ayrışırlar ve karakteristik kokulu gazlar çıkararak yanarlar (tüy yanması). </a:t>
            </a:r>
          </a:p>
          <a:p>
            <a:r>
              <a:rPr lang="tr-TR" dirty="0"/>
              <a:t>Çeşitli proteinler değişik </a:t>
            </a:r>
            <a:r>
              <a:rPr lang="tr-TR" dirty="0" err="1"/>
              <a:t>eritkenlerde</a:t>
            </a:r>
            <a:r>
              <a:rPr lang="tr-TR" dirty="0"/>
              <a:t> (su, sulandırılmış </a:t>
            </a:r>
            <a:r>
              <a:rPr lang="tr-TR" dirty="0" err="1"/>
              <a:t>nötral</a:t>
            </a:r>
            <a:r>
              <a:rPr lang="tr-TR" dirty="0"/>
              <a:t> tuz çözeltileri, sulandırılmış asitler veya bazlar, %70-80 alkol, salisilat, yoğun üre çözeltisi ve gliserin </a:t>
            </a:r>
            <a:r>
              <a:rPr lang="tr-TR" dirty="0" err="1"/>
              <a:t>vb</a:t>
            </a:r>
            <a:r>
              <a:rPr lang="tr-TR" dirty="0"/>
              <a:t>) erirler. </a:t>
            </a:r>
          </a:p>
          <a:p>
            <a:r>
              <a:rPr lang="tr-TR" dirty="0"/>
              <a:t>Protein çözeltileri </a:t>
            </a:r>
            <a:r>
              <a:rPr lang="tr-TR" dirty="0" err="1"/>
              <a:t>kolloidal</a:t>
            </a:r>
            <a:r>
              <a:rPr lang="tr-TR" dirty="0"/>
              <a:t> ve opal görünüştedir </a:t>
            </a:r>
          </a:p>
          <a:p>
            <a:r>
              <a:rPr lang="tr-TR" dirty="0"/>
              <a:t>Bir çok protein çözeltisi ısıtıldığında protein molekülleri erimez hale geçip pıhtılaşır (</a:t>
            </a:r>
            <a:r>
              <a:rPr lang="tr-TR" dirty="0" err="1"/>
              <a:t>koagülasyon</a:t>
            </a:r>
            <a:r>
              <a:rPr lang="tr-TR" dirty="0"/>
              <a:t>).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2752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Amino asitlerin </a:t>
            </a:r>
            <a:r>
              <a:rPr lang="tr-TR" dirty="0" err="1"/>
              <a:t>Polipeptidlere</a:t>
            </a:r>
            <a:r>
              <a:rPr lang="tr-TR" dirty="0"/>
              <a:t> </a:t>
            </a:r>
            <a:r>
              <a:rPr lang="tr-TR" dirty="0" err="1"/>
              <a:t>polimerizasyonu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Amino asitlerin </a:t>
            </a:r>
            <a:r>
              <a:rPr lang="tr-TR" dirty="0" err="1"/>
              <a:t>polipeptid</a:t>
            </a:r>
            <a:r>
              <a:rPr lang="tr-TR" dirty="0"/>
              <a:t> yapıya </a:t>
            </a:r>
            <a:r>
              <a:rPr lang="tr-TR" dirty="0" err="1"/>
              <a:t>polimerizasyonu</a:t>
            </a:r>
            <a:r>
              <a:rPr lang="tr-TR" dirty="0"/>
              <a:t> bir amino asidin       –COOH grubu (yada </a:t>
            </a:r>
            <a:r>
              <a:rPr lang="tr-TR" dirty="0" err="1"/>
              <a:t>polipeptidin</a:t>
            </a:r>
            <a:r>
              <a:rPr lang="tr-TR" dirty="0"/>
              <a:t> kendisi) ile bir diğerinin –NH2 grubu arasından su çıkışı ile olur </a:t>
            </a:r>
          </a:p>
          <a:p>
            <a:r>
              <a:rPr lang="tr-TR" dirty="0"/>
              <a:t>Bu reaksiyondan bir </a:t>
            </a:r>
            <a:r>
              <a:rPr lang="tr-TR" dirty="0" err="1"/>
              <a:t>peptid</a:t>
            </a:r>
            <a:r>
              <a:rPr lang="tr-TR" dirty="0"/>
              <a:t> bağı meydana gelir. </a:t>
            </a:r>
          </a:p>
          <a:p>
            <a:r>
              <a:rPr lang="tr-TR" dirty="0"/>
              <a:t>Hücrelerde, bu reaksiyon enzim ve ribozomlarla </a:t>
            </a:r>
            <a:r>
              <a:rPr lang="tr-TR" dirty="0" err="1"/>
              <a:t>katalizlenir</a:t>
            </a:r>
            <a:r>
              <a:rPr lang="tr-TR" dirty="0"/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7195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Protein Fonksiyonu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Proteinler çeşitli biyolojik görevlere sahip çok kompleks moleküllerdir</a:t>
            </a:r>
          </a:p>
          <a:p>
            <a:r>
              <a:rPr lang="tr-TR" dirty="0"/>
              <a:t>Farklı proteinler amino asitlerin farklı dizilişiyle </a:t>
            </a:r>
            <a:r>
              <a:rPr lang="tr-TR" dirty="0" smtClean="0"/>
              <a:t>mümkündür</a:t>
            </a:r>
            <a:endParaRPr lang="tr-TR" dirty="0"/>
          </a:p>
          <a:p>
            <a:r>
              <a:rPr lang="tr-TR" dirty="0"/>
              <a:t>Sindirim enzimleri, biyolojik deterjan, pupa, yün, tırnak, boynuz, et, yumurta akı, dokuma kumaşlar (bitkisel protein) örnek oluşturur.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319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55"/>
          <p:cNvGraphicFramePr>
            <a:graphicFrameLocks/>
          </p:cNvGraphicFramePr>
          <p:nvPr>
            <p:extLst/>
          </p:nvPr>
        </p:nvGraphicFramePr>
        <p:xfrm>
          <a:off x="1511981" y="2438400"/>
          <a:ext cx="9264876" cy="3811848"/>
        </p:xfrm>
        <a:graphic>
          <a:graphicData uri="http://schemas.openxmlformats.org/drawingml/2006/table">
            <a:tbl>
              <a:tblPr/>
              <a:tblGrid>
                <a:gridCol w="3620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4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0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5628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Protein tipi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Örnek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Durum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628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Katalizör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Enzimler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Mide pepsin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628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Taşıma-Depolama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Hb, Mb, Tf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Eritrosit, kan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28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Koordineli hareket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Aktin, miyozin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Kaslar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13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Mekanik destek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Kollagen, elastin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Kemik, 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tendon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628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İmmun koruma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Antikor, fibrinojen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Kan,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613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Sinirsel iletim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Rodopsin, reseptör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Retina, hücre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613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Büyüme-farklılaşma 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kontrolu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Hormonlar,        G-proteinler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Kan, hücre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613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Ekzotik proteinler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Antifriz proteinler 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Dokular (balık)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628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Kan pıhtılaşma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Trombin, Fibrin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628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Pompa veya kanal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Na-K-ATP’az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4572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Hücre zarı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1984918" y="1393902"/>
            <a:ext cx="250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Protein Fonksiyonu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25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Proteinlerin Genel Özellikleri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Yapı: 20 </a:t>
            </a:r>
            <a:r>
              <a:rPr lang="tr-TR" dirty="0" err="1"/>
              <a:t>aa</a:t>
            </a:r>
            <a:r>
              <a:rPr lang="tr-TR" dirty="0"/>
              <a:t> repertuvarından oluşan dallanmamış polimerler </a:t>
            </a:r>
          </a:p>
          <a:p>
            <a:r>
              <a:rPr lang="tr-TR" dirty="0"/>
              <a:t>Boyut: Bir </a:t>
            </a:r>
            <a:r>
              <a:rPr lang="tr-TR" dirty="0" err="1"/>
              <a:t>polipeptidde</a:t>
            </a:r>
            <a:r>
              <a:rPr lang="tr-TR" dirty="0"/>
              <a:t> </a:t>
            </a:r>
            <a:r>
              <a:rPr lang="tr-TR" dirty="0" err="1"/>
              <a:t>aa</a:t>
            </a:r>
            <a:r>
              <a:rPr lang="tr-TR" dirty="0"/>
              <a:t> sayısı 50-38000 arasında değişir Bu moleküllerin kütleleri 6-4200 </a:t>
            </a:r>
            <a:r>
              <a:rPr lang="tr-TR" dirty="0" err="1"/>
              <a:t>kDa</a:t>
            </a:r>
            <a:r>
              <a:rPr lang="tr-TR" dirty="0"/>
              <a:t> arasındadır</a:t>
            </a:r>
          </a:p>
          <a:p>
            <a:r>
              <a:rPr lang="tr-TR" dirty="0"/>
              <a:t>Organizasyon: Kompleks proteinler çok sayıda benzer </a:t>
            </a:r>
            <a:r>
              <a:rPr lang="tr-TR" dirty="0" err="1"/>
              <a:t>polipeptidden</a:t>
            </a:r>
            <a:r>
              <a:rPr lang="tr-TR" dirty="0"/>
              <a:t> yada birkaç farklı </a:t>
            </a:r>
            <a:r>
              <a:rPr lang="tr-TR" dirty="0" err="1"/>
              <a:t>polipeptidin</a:t>
            </a:r>
            <a:r>
              <a:rPr lang="tr-TR" dirty="0"/>
              <a:t> karışımından oluşur</a:t>
            </a:r>
          </a:p>
          <a:p>
            <a:r>
              <a:rPr lang="tr-TR" dirty="0" smtClean="0"/>
              <a:t>20 </a:t>
            </a:r>
            <a:r>
              <a:rPr lang="tr-TR" dirty="0"/>
              <a:t>Amino asit farklı yapı ve boyutta yaklaşık 100,000 farklı protein oluştururlar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7078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Polipeptid</a:t>
            </a:r>
            <a:r>
              <a:rPr lang="tr-TR" dirty="0"/>
              <a:t> zincirin diziliş izomeri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Canlı organizmalarda mevcut farklı tür proteinlerin toplam sayısı 1010-1012 kadardır. </a:t>
            </a:r>
          </a:p>
          <a:p>
            <a:r>
              <a:rPr lang="tr-TR" dirty="0"/>
              <a:t>Böylesine  büyük bir rakam 20 amino asitten ancak farklı diziliş suretiyle elde edilebilir. </a:t>
            </a:r>
          </a:p>
          <a:p>
            <a:r>
              <a:rPr lang="tr-TR" dirty="0"/>
              <a:t>İki amino asitten oluşmuş bir </a:t>
            </a:r>
            <a:r>
              <a:rPr lang="tr-TR" dirty="0" err="1"/>
              <a:t>dipeptid</a:t>
            </a:r>
            <a:r>
              <a:rPr lang="tr-TR" dirty="0"/>
              <a:t> için iki diziliş izomeri mümkündür: </a:t>
            </a:r>
          </a:p>
          <a:p>
            <a:r>
              <a:rPr lang="tr-TR" dirty="0"/>
              <a:t>N-uç amino asit A olan A-B dizilişi </a:t>
            </a:r>
          </a:p>
          <a:p>
            <a:r>
              <a:rPr lang="tr-TR" dirty="0"/>
              <a:t>N-uç amino asit B olan B-A dizilişi.</a:t>
            </a:r>
          </a:p>
          <a:p>
            <a:r>
              <a:rPr lang="tr-TR" dirty="0"/>
              <a:t>Bir </a:t>
            </a:r>
            <a:r>
              <a:rPr lang="tr-TR" dirty="0" err="1"/>
              <a:t>tripeptidde</a:t>
            </a:r>
            <a:r>
              <a:rPr lang="tr-TR" dirty="0"/>
              <a:t> 6 diziliş izomeri söz konusudur: </a:t>
            </a:r>
          </a:p>
          <a:p>
            <a:pPr marL="0" indent="0">
              <a:buNone/>
            </a:pPr>
            <a:r>
              <a:rPr lang="tr-TR" dirty="0" smtClean="0"/>
              <a:t>ABC</a:t>
            </a:r>
            <a:r>
              <a:rPr lang="tr-TR" dirty="0"/>
              <a:t>; ACB; BAC; BCA; CAB ve CBA.</a:t>
            </a:r>
          </a:p>
          <a:p>
            <a:r>
              <a:rPr lang="tr-TR" dirty="0"/>
              <a:t>Dört amino asitten oluşmuş bir </a:t>
            </a:r>
            <a:r>
              <a:rPr lang="tr-TR" dirty="0" err="1"/>
              <a:t>tetrapeptid</a:t>
            </a:r>
            <a:r>
              <a:rPr lang="tr-TR" dirty="0"/>
              <a:t> için 4x3x2x1=24 farklı diziliş söz konusudur. </a:t>
            </a:r>
          </a:p>
        </p:txBody>
      </p:sp>
    </p:spTree>
    <p:extLst>
      <p:ext uri="{BB962C8B-B14F-4D97-AF65-F5344CB8AC3E}">
        <p14:creationId xmlns:p14="http://schemas.microsoft.com/office/powerpoint/2010/main" val="3698420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Proteinlerde </a:t>
            </a:r>
            <a:r>
              <a:rPr lang="tr-TR" dirty="0" err="1"/>
              <a:t>Konformasyon</a:t>
            </a:r>
            <a:r>
              <a:rPr lang="tr-TR" dirty="0"/>
              <a:t> (üç boyutlu yapı = 3D yapı) 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Proteinler; </a:t>
            </a:r>
          </a:p>
          <a:p>
            <a:r>
              <a:rPr lang="tr-TR" dirty="0"/>
              <a:t>Belirli bir kimyasal yapıya ve molekül ağırlığa, </a:t>
            </a:r>
          </a:p>
          <a:p>
            <a:r>
              <a:rPr lang="tr-TR" dirty="0"/>
              <a:t>Genlerle belirlenen bir tek amino asit dizisine</a:t>
            </a:r>
            <a:r>
              <a:rPr lang="tr-TR" dirty="0" smtClean="0"/>
              <a:t>:</a:t>
            </a:r>
            <a:endParaRPr lang="tr-TR" dirty="0"/>
          </a:p>
          <a:p>
            <a:pPr lvl="1"/>
            <a:r>
              <a:rPr lang="tr-TR" dirty="0"/>
              <a:t>İyi belirlenmiş üç boyutlu bir yapıya (</a:t>
            </a:r>
            <a:r>
              <a:rPr lang="tr-TR" dirty="0" err="1"/>
              <a:t>konformasyon</a:t>
            </a:r>
            <a:r>
              <a:rPr lang="tr-TR" dirty="0"/>
              <a:t>) sahiptir</a:t>
            </a:r>
          </a:p>
          <a:p>
            <a:pPr lvl="1"/>
            <a:r>
              <a:rPr lang="tr-TR" dirty="0" err="1"/>
              <a:t>Konformasyon</a:t>
            </a:r>
            <a:r>
              <a:rPr lang="tr-TR" dirty="0"/>
              <a:t>, basit bağlar etrafında mümkün olan dönmeler sonucunda bağlarda kopma olmaksızın çok çeşitli pozisyonlarda bulunabilen grupların uzaysal düzenini ifade eder.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0592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Konformasyon</a:t>
            </a:r>
            <a:r>
              <a:rPr lang="tr-TR" dirty="0"/>
              <a:t>; proteinlerde daha çok ikincil, üçüncül ve </a:t>
            </a:r>
            <a:r>
              <a:rPr lang="tr-TR" dirty="0" err="1"/>
              <a:t>dördüncül</a:t>
            </a:r>
            <a:r>
              <a:rPr lang="tr-TR" dirty="0"/>
              <a:t> yapıların beraberliğini ve bütünlüğünü izah eder.</a:t>
            </a:r>
          </a:p>
          <a:p>
            <a:r>
              <a:rPr lang="tr-TR" dirty="0"/>
              <a:t>P</a:t>
            </a:r>
            <a:r>
              <a:rPr lang="tr-TR" dirty="0" smtClean="0"/>
              <a:t>roteinin </a:t>
            </a:r>
            <a:r>
              <a:rPr lang="tr-TR" dirty="0"/>
              <a:t>görevi ile (taşıma, </a:t>
            </a:r>
            <a:r>
              <a:rPr lang="tr-TR" dirty="0" err="1"/>
              <a:t>katalizleme</a:t>
            </a:r>
            <a:r>
              <a:rPr lang="tr-TR" dirty="0"/>
              <a:t> vb.) sıkı ilişkilidir</a:t>
            </a:r>
          </a:p>
        </p:txBody>
      </p:sp>
    </p:spTree>
    <p:extLst>
      <p:ext uri="{BB962C8B-B14F-4D97-AF65-F5344CB8AC3E}">
        <p14:creationId xmlns:p14="http://schemas.microsoft.com/office/powerpoint/2010/main" val="2873167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3D yapı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Birincil Yapı</a:t>
            </a:r>
          </a:p>
          <a:p>
            <a:r>
              <a:rPr lang="tr-TR" dirty="0" smtClean="0"/>
              <a:t>İkincil Yapı</a:t>
            </a:r>
          </a:p>
          <a:p>
            <a:r>
              <a:rPr lang="tr-TR" dirty="0" smtClean="0"/>
              <a:t>Üçüncül Yapı (Beta Tabaka Yapı, Alfa </a:t>
            </a:r>
            <a:r>
              <a:rPr lang="tr-TR" dirty="0" err="1" smtClean="0"/>
              <a:t>Heliks</a:t>
            </a:r>
            <a:r>
              <a:rPr lang="tr-TR" dirty="0" smtClean="0"/>
              <a:t>)</a:t>
            </a:r>
          </a:p>
          <a:p>
            <a:r>
              <a:rPr lang="tr-TR" dirty="0" err="1"/>
              <a:t>Dördüncül</a:t>
            </a:r>
            <a:r>
              <a:rPr lang="tr-TR" dirty="0"/>
              <a:t> Yapı</a:t>
            </a:r>
          </a:p>
        </p:txBody>
      </p:sp>
    </p:spTree>
    <p:extLst>
      <p:ext uri="{BB962C8B-B14F-4D97-AF65-F5344CB8AC3E}">
        <p14:creationId xmlns:p14="http://schemas.microsoft.com/office/powerpoint/2010/main" val="281642120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755</Words>
  <Application>Microsoft Office PowerPoint</Application>
  <PresentationFormat>Geniş ekran</PresentationFormat>
  <Paragraphs>160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Garamond</vt:lpstr>
      <vt:lpstr>Symbol</vt:lpstr>
      <vt:lpstr>Times New Roman</vt:lpstr>
      <vt:lpstr>Wingdings</vt:lpstr>
      <vt:lpstr>Office Teması</vt:lpstr>
      <vt:lpstr>Organik</vt:lpstr>
      <vt:lpstr>Aminoasitler ve Proteinler </vt:lpstr>
      <vt:lpstr>Amino asitlerin Polipeptidlere polimerizasyonu</vt:lpstr>
      <vt:lpstr>Protein Fonksiyonu</vt:lpstr>
      <vt:lpstr>PowerPoint Sunusu</vt:lpstr>
      <vt:lpstr>Proteinlerin Genel Özellikleri</vt:lpstr>
      <vt:lpstr>Polipeptid zincirin diziliş izomeri</vt:lpstr>
      <vt:lpstr>Proteinlerde Konformasyon (üç boyutlu yapı = 3D yapı)  </vt:lpstr>
      <vt:lpstr>PowerPoint Sunusu</vt:lpstr>
      <vt:lpstr>3D yapı</vt:lpstr>
      <vt:lpstr>Başlıca Protein Katlanma Hastalıkları</vt:lpstr>
      <vt:lpstr>Proteinlerde Fiziksel ve Kimyasal Özellikler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Aminoasitler ve Proteinler </dc:title>
  <dc:creator>user</dc:creator>
  <cp:lastModifiedBy>user</cp:lastModifiedBy>
  <cp:revision>2</cp:revision>
  <dcterms:created xsi:type="dcterms:W3CDTF">2019-11-12T05:12:20Z</dcterms:created>
  <dcterms:modified xsi:type="dcterms:W3CDTF">2019-11-12T05:21:04Z</dcterms:modified>
</cp:coreProperties>
</file>