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BC43B-2A42-487E-BE62-53D750C61230}" type="datetimeFigureOut">
              <a:rPr lang="tr-TR" smtClean="0"/>
              <a:t>22.09.2017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44080-7CEB-45B1-B2B3-68BA28EA484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DCB5D9-23D6-4F24-A63B-91867E8503DE}" type="slidenum">
              <a:rPr lang="tr-TR"/>
              <a:pPr/>
              <a:t>3</a:t>
            </a:fld>
            <a:endParaRPr lang="tr-TR"/>
          </a:p>
        </p:txBody>
      </p:sp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304800"/>
            <a:ext cx="8496300" cy="6248400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b="1" u="sng">
                <a:solidFill>
                  <a:schemeClr val="accent1"/>
                </a:solidFill>
              </a:rPr>
              <a:t>     Peptid Bağının Özellikleri: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tr-TR" b="1" u="sng">
              <a:solidFill>
                <a:schemeClr val="accent1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sz="3100">
                <a:solidFill>
                  <a:srgbClr val="FFFF00"/>
                </a:solidFill>
              </a:rPr>
              <a:t>1- 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Koval</a:t>
            </a:r>
            <a:r>
              <a:rPr lang="tr-TR" sz="3100">
                <a:solidFill>
                  <a:srgbClr val="FFFF00"/>
                </a:solidFill>
              </a:rPr>
              <a:t>ent bir bağdır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.</a:t>
            </a:r>
            <a:endParaRPr lang="tr-TR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sz="3100">
                <a:solidFill>
                  <a:srgbClr val="FFFF00"/>
                </a:solidFill>
              </a:rPr>
              <a:t>2- B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ir amino asitin </a:t>
            </a:r>
            <a:r>
              <a:rPr lang="en-US" sz="3100">
                <a:solidFill>
                  <a:srgbClr val="FFFF00"/>
                </a:solidFill>
                <a:cs typeface="Arial" charset="0"/>
                <a:sym typeface="Symbol" pitchFamily="18" charset="2"/>
              </a:rPr>
              <a:t></a:t>
            </a:r>
            <a:r>
              <a:rPr lang="tr-TR" sz="3100">
                <a:solidFill>
                  <a:srgbClr val="FFFF00"/>
                </a:solidFill>
                <a:sym typeface="Symbol" pitchFamily="18" charset="2"/>
              </a:rPr>
              <a:t>-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karboksil grubu ile di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erinin </a:t>
            </a:r>
            <a:r>
              <a:rPr lang="en-US" sz="3100">
                <a:solidFill>
                  <a:srgbClr val="FFFF00"/>
                </a:solidFill>
                <a:cs typeface="Arial" charset="0"/>
                <a:sym typeface="Symbol" pitchFamily="18" charset="2"/>
              </a:rPr>
              <a:t>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-amino grubu arasında bir molekül su çık</a:t>
            </a:r>
            <a:r>
              <a:rPr lang="tr-TR" sz="3100">
                <a:solidFill>
                  <a:srgbClr val="FFFF00"/>
                </a:solidFill>
              </a:rPr>
              <a:t>ışı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y</a:t>
            </a:r>
            <a:r>
              <a:rPr lang="tr-TR" sz="3100">
                <a:solidFill>
                  <a:srgbClr val="FFFF00"/>
                </a:solidFill>
              </a:rPr>
              <a:t>la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 kurulur.</a:t>
            </a:r>
            <a:endParaRPr lang="tr-TR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sz="3100">
                <a:solidFill>
                  <a:srgbClr val="FFFF00"/>
                </a:solidFill>
              </a:rPr>
              <a:t>3- 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Proteinleri denatüre eden s</a:t>
            </a:r>
            <a:r>
              <a:rPr lang="tr-TR" sz="3100">
                <a:solidFill>
                  <a:srgbClr val="FFFF00"/>
                </a:solidFill>
              </a:rPr>
              <a:t>ıcaklık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 ve yüksek üre</a:t>
            </a:r>
            <a:r>
              <a:rPr lang="tr-TR" sz="3100">
                <a:solidFill>
                  <a:srgbClr val="FFFF00"/>
                </a:solidFill>
              </a:rPr>
              <a:t> 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konsantrasyonu</a:t>
            </a:r>
            <a:r>
              <a:rPr lang="tr-TR" sz="3100">
                <a:solidFill>
                  <a:srgbClr val="FFFF00"/>
                </a:solidFill>
              </a:rPr>
              <a:t> 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gibi durumlarda k</a:t>
            </a:r>
            <a:r>
              <a:rPr lang="tr-TR" sz="3100">
                <a:solidFill>
                  <a:srgbClr val="FFFF00"/>
                </a:solidFill>
              </a:rPr>
              <a:t>ırılmaz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. Ancak çok yüksek s</a:t>
            </a:r>
            <a:r>
              <a:rPr lang="tr-TR" sz="3100">
                <a:solidFill>
                  <a:srgbClr val="FFFF00"/>
                </a:solidFill>
              </a:rPr>
              <a:t>ıcaklıkta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, uzun süre güçlü asit ve bazlarla muamele edildi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inde </a:t>
            </a:r>
            <a:r>
              <a:rPr lang="tr-TR" sz="3100">
                <a:solidFill>
                  <a:srgbClr val="FFFF00"/>
                </a:solidFill>
              </a:rPr>
              <a:t>veya enzimatik olarak 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k</a:t>
            </a:r>
            <a:r>
              <a:rPr lang="tr-TR" sz="3100">
                <a:solidFill>
                  <a:srgbClr val="FFFF00"/>
                </a:solidFill>
              </a:rPr>
              <a:t>ırı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labilir.</a:t>
            </a:r>
            <a:endParaRPr lang="tr-TR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3100">
              <a:solidFill>
                <a:srgbClr val="FFFF00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812088" y="6381750"/>
            <a:ext cx="1057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49275"/>
            <a:ext cx="7772400" cy="5546725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sz="3100">
                <a:solidFill>
                  <a:srgbClr val="FFFF00"/>
                </a:solidFill>
              </a:rPr>
              <a:t>4- İ</a:t>
            </a:r>
            <a:r>
              <a:rPr lang="de-DE" sz="3100">
                <a:solidFill>
                  <a:srgbClr val="FFFF00"/>
                </a:solidFill>
                <a:cs typeface="Arial" charset="0"/>
              </a:rPr>
              <a:t>nsan proteinlerinde genellikle trans </a:t>
            </a:r>
            <a:r>
              <a:rPr lang="tr-TR" sz="3100">
                <a:solidFill>
                  <a:srgbClr val="FFFF00"/>
                </a:solidFill>
              </a:rPr>
              <a:t>ş</a:t>
            </a:r>
            <a:r>
              <a:rPr lang="de-DE" sz="3100">
                <a:solidFill>
                  <a:srgbClr val="FFFF00"/>
                </a:solidFill>
                <a:cs typeface="Arial" charset="0"/>
              </a:rPr>
              <a:t>eklindedir.</a:t>
            </a:r>
            <a:endParaRPr lang="tr-TR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3100">
              <a:solidFill>
                <a:srgbClr val="FFFF00"/>
              </a:solidFill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sz="3100">
                <a:solidFill>
                  <a:srgbClr val="FFFF00"/>
                </a:solidFill>
              </a:rPr>
              <a:t>5- 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Ba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 etra</a:t>
            </a:r>
            <a:r>
              <a:rPr lang="tr-TR" sz="3100">
                <a:solidFill>
                  <a:srgbClr val="FFFF00"/>
                </a:solidFill>
              </a:rPr>
              <a:t>fında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 rotasyon olmaz</a:t>
            </a:r>
            <a:r>
              <a:rPr lang="tr-TR" sz="3100">
                <a:solidFill>
                  <a:srgbClr val="FFFF00"/>
                </a:solidFill>
                <a:cs typeface="Arial" charset="0"/>
              </a:rPr>
              <a:t> (Ancak ana karbonla amino ve karboksil grubunun yaptı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tr-TR" sz="3100">
                <a:solidFill>
                  <a:srgbClr val="FFFF00"/>
                </a:solidFill>
                <a:cs typeface="Arial" charset="0"/>
              </a:rPr>
              <a:t>ı ba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tr-TR" sz="3100">
                <a:solidFill>
                  <a:srgbClr val="FFFF00"/>
                </a:solidFill>
                <a:cs typeface="Arial" charset="0"/>
              </a:rPr>
              <a:t>da rotasyon olabilir)</a:t>
            </a:r>
            <a:r>
              <a:rPr lang="en-US" sz="3100">
                <a:solidFill>
                  <a:srgbClr val="FFFF00"/>
                </a:solidFill>
                <a:cs typeface="Arial" charset="0"/>
              </a:rPr>
              <a:t>.</a:t>
            </a:r>
            <a:endParaRPr lang="tr-TR" sz="3100">
              <a:solidFill>
                <a:srgbClr val="FFFF00"/>
              </a:solidFill>
              <a:cs typeface="Arial" charset="0"/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tr-TR" sz="3000">
              <a:solidFill>
                <a:srgbClr val="FFFF00"/>
              </a:solidFill>
              <a:cs typeface="Arial" charset="0"/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sz="3000">
                <a:solidFill>
                  <a:srgbClr val="FFFF00"/>
                </a:solidFill>
                <a:cs typeface="Arial" charset="0"/>
              </a:rPr>
              <a:t>6- Ba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tr-TR" sz="3000">
                <a:solidFill>
                  <a:srgbClr val="FFFF00"/>
                </a:solidFill>
                <a:cs typeface="Arial" charset="0"/>
              </a:rPr>
              <a:t> yapısındaki –CO ve –NH grupları yüksüzdür, proton alıp vermezler ancak polardırlar yani H </a:t>
            </a:r>
            <a:r>
              <a:rPr lang="tr-TR" sz="2600">
                <a:solidFill>
                  <a:srgbClr val="FFFF00"/>
                </a:solidFill>
                <a:cs typeface="Arial" charset="0"/>
              </a:rPr>
              <a:t>ba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tr-TR" sz="2600">
                <a:solidFill>
                  <a:srgbClr val="FFFF00"/>
                </a:solidFill>
                <a:cs typeface="Arial" charset="0"/>
              </a:rPr>
              <a:t>ı</a:t>
            </a:r>
            <a:r>
              <a:rPr lang="tr-TR" sz="3000">
                <a:solidFill>
                  <a:srgbClr val="FFFF00"/>
                </a:solidFill>
                <a:cs typeface="Arial" charset="0"/>
              </a:rPr>
              <a:t> oluşumuna kat</a:t>
            </a:r>
            <a:r>
              <a:rPr lang="tr-TR" sz="3000">
                <a:solidFill>
                  <a:srgbClr val="FFFF00"/>
                </a:solidFill>
                <a:latin typeface="Arial Narrow" pitchFamily="34" charset="0"/>
                <a:cs typeface="Arial" charset="0"/>
              </a:rPr>
              <a:t>ılı</a:t>
            </a:r>
            <a:r>
              <a:rPr lang="tr-TR" sz="3000">
                <a:solidFill>
                  <a:srgbClr val="FFFF00"/>
                </a:solidFill>
                <a:cs typeface="Arial" charset="0"/>
              </a:rPr>
              <a:t>rlar.Ör: </a:t>
            </a:r>
            <a:r>
              <a:rPr lang="en-US" sz="3100">
                <a:solidFill>
                  <a:srgbClr val="FFFF00"/>
                </a:solidFill>
                <a:cs typeface="Arial" charset="0"/>
                <a:sym typeface="Symbol" pitchFamily="18" charset="2"/>
              </a:rPr>
              <a:t></a:t>
            </a:r>
            <a:r>
              <a:rPr lang="tr-TR" sz="3100">
                <a:solidFill>
                  <a:srgbClr val="FFFF00"/>
                </a:solidFill>
                <a:cs typeface="Arial" charset="0"/>
                <a:sym typeface="Symbol" pitchFamily="18" charset="2"/>
              </a:rPr>
              <a:t>-heliks ve beta-tabaka yap</a:t>
            </a:r>
            <a:r>
              <a:rPr lang="tr-TR" sz="3100">
                <a:solidFill>
                  <a:srgbClr val="FFFF00"/>
                </a:solidFill>
                <a:latin typeface="Arial Narrow" pitchFamily="34" charset="0"/>
                <a:cs typeface="Arial" charset="0"/>
                <a:sym typeface="Symbol" pitchFamily="18" charset="2"/>
              </a:rPr>
              <a:t>ısı</a:t>
            </a:r>
            <a:r>
              <a:rPr lang="tr-TR" sz="3100">
                <a:solidFill>
                  <a:srgbClr val="FFFF00"/>
                </a:solidFill>
                <a:cs typeface="Arial" charset="0"/>
                <a:sym typeface="Symbol" pitchFamily="18" charset="2"/>
              </a:rPr>
              <a:t>nda oldu</a:t>
            </a:r>
            <a:r>
              <a:rPr lang="tr-TR" sz="3100">
                <a:solidFill>
                  <a:srgbClr val="FFFF00"/>
                </a:solidFill>
              </a:rPr>
              <a:t>ğ</a:t>
            </a:r>
            <a:r>
              <a:rPr lang="tr-TR" sz="3100">
                <a:solidFill>
                  <a:srgbClr val="FFFF00"/>
                </a:solidFill>
                <a:cs typeface="Arial" charset="0"/>
                <a:sym typeface="Symbol" pitchFamily="18" charset="2"/>
              </a:rPr>
              <a:t>u gibi.</a:t>
            </a:r>
            <a:endParaRPr lang="en-US" sz="3100">
              <a:solidFill>
                <a:srgbClr val="FFFF00"/>
              </a:solidFill>
              <a:cs typeface="Arial" charset="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tr-TR" sz="2800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7216775" y="6313488"/>
            <a:ext cx="1057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2625" y="0"/>
            <a:ext cx="7772400" cy="6096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tr-TR" sz="2800"/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Bu şekilde oluşan dallanmamış zincire </a:t>
            </a:r>
            <a:r>
              <a:rPr lang="tr-TR" i="1">
                <a:solidFill>
                  <a:schemeClr val="accent1"/>
                </a:solidFill>
              </a:rPr>
              <a:t>polipeptid</a:t>
            </a:r>
            <a:r>
              <a:rPr lang="tr-TR">
                <a:solidFill>
                  <a:srgbClr val="FFFF00"/>
                </a:solidFill>
              </a:rPr>
              <a:t>, her bir amino aside de </a:t>
            </a:r>
            <a:r>
              <a:rPr lang="tr-TR" i="1">
                <a:solidFill>
                  <a:schemeClr val="accent1"/>
                </a:solidFill>
              </a:rPr>
              <a:t>rezidü</a:t>
            </a:r>
            <a:r>
              <a:rPr lang="tr-TR">
                <a:solidFill>
                  <a:schemeClr val="accent1"/>
                </a:solidFill>
              </a:rPr>
              <a:t> (</a:t>
            </a:r>
            <a:r>
              <a:rPr lang="tr-TR" i="1">
                <a:solidFill>
                  <a:schemeClr val="accent1"/>
                </a:solidFill>
              </a:rPr>
              <a:t>bakiye</a:t>
            </a:r>
            <a:r>
              <a:rPr lang="tr-TR">
                <a:solidFill>
                  <a:schemeClr val="accent1"/>
                </a:solidFill>
              </a:rPr>
              <a:t>)</a:t>
            </a:r>
            <a:r>
              <a:rPr lang="tr-TR">
                <a:solidFill>
                  <a:srgbClr val="FFFF00"/>
                </a:solidFill>
              </a:rPr>
              <a:t> denir.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Her polipeptidin bir N-terminali (sola yazılır) ile bir C-terminali vardır.</a:t>
            </a:r>
          </a:p>
          <a:p>
            <a:pPr>
              <a:lnSpc>
                <a:spcPct val="90000"/>
              </a:lnSpc>
            </a:pPr>
            <a:endParaRPr lang="tr-TR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Peptid bağına katılan C=O ve –NH grupları proton alıp vermez. Bu nedenle bir polipeptidde yüklü gruplar, N-terminal amino, C-terminal karboksil ve amino asitlerin R gruplarıdır.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812088" y="6237288"/>
            <a:ext cx="1057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205</Words>
  <Application>Microsoft Office PowerPoint</Application>
  <PresentationFormat>Ekran Gösterisi (4:3)</PresentationFormat>
  <Paragraphs>22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Metro</vt:lpstr>
      <vt:lpstr>Slayt 1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ELGÜN</dc:creator>
  <cp:lastModifiedBy>user</cp:lastModifiedBy>
  <cp:revision>1</cp:revision>
  <dcterms:created xsi:type="dcterms:W3CDTF">2017-09-22T08:35:18Z</dcterms:created>
  <dcterms:modified xsi:type="dcterms:W3CDTF">2017-09-22T08:35:34Z</dcterms:modified>
</cp:coreProperties>
</file>