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61" r:id="rId4"/>
    <p:sldId id="262" r:id="rId5"/>
    <p:sldId id="258" r:id="rId6"/>
    <p:sldId id="263" r:id="rId7"/>
    <p:sldId id="264" r:id="rId8"/>
    <p:sldId id="265" r:id="rId9"/>
    <p:sldId id="259" r:id="rId10"/>
    <p:sldId id="266" r:id="rId11"/>
    <p:sldId id="267" r:id="rId12"/>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51" autoAdjust="0"/>
    <p:restoredTop sz="94270" autoAdjust="0"/>
  </p:normalViewPr>
  <p:slideViewPr>
    <p:cSldViewPr snapToGrid="0">
      <p:cViewPr varScale="1">
        <p:scale>
          <a:sx n="58" d="100"/>
          <a:sy n="58" d="100"/>
        </p:scale>
        <p:origin x="72" y="210"/>
      </p:cViewPr>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tr-TR" smtClean="0"/>
              <a:t>Asıl başlık stili için tıklatın</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3A9D8619-5CE2-45A3-A1BD-BEF4EE9FFC9D}" type="datetimeFigureOut">
              <a:rPr lang="tr-TR" smtClean="0"/>
              <a:t>5.2.2018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7D462F0-B0B6-4FF9-AE0C-A333D86CF5ED}" type="slidenum">
              <a:rPr lang="tr-TR" smtClean="0"/>
              <a:t>‹#›</a:t>
            </a:fld>
            <a:endParaRPr lang="tr-TR"/>
          </a:p>
        </p:txBody>
      </p:sp>
    </p:spTree>
    <p:extLst>
      <p:ext uri="{BB962C8B-B14F-4D97-AF65-F5344CB8AC3E}">
        <p14:creationId xmlns:p14="http://schemas.microsoft.com/office/powerpoint/2010/main" val="33757673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3A9D8619-5CE2-45A3-A1BD-BEF4EE9FFC9D}" type="datetimeFigureOut">
              <a:rPr lang="tr-TR" smtClean="0"/>
              <a:t>5.2.2018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87D462F0-B0B6-4FF9-AE0C-A333D86CF5ED}" type="slidenum">
              <a:rPr lang="tr-TR" smtClean="0"/>
              <a:t>‹#›</a:t>
            </a:fld>
            <a:endParaRPr lang="tr-TR"/>
          </a:p>
        </p:txBody>
      </p:sp>
    </p:spTree>
    <p:extLst>
      <p:ext uri="{BB962C8B-B14F-4D97-AF65-F5344CB8AC3E}">
        <p14:creationId xmlns:p14="http://schemas.microsoft.com/office/powerpoint/2010/main" val="6918405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tr-TR" smtClean="0"/>
              <a:t>Asıl başlık stili için tıklatın</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3A9D8619-5CE2-45A3-A1BD-BEF4EE9FFC9D}" type="datetimeFigureOut">
              <a:rPr lang="tr-TR" smtClean="0"/>
              <a:t>5.2.2018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7D462F0-B0B6-4FF9-AE0C-A333D86CF5ED}" type="slidenum">
              <a:rPr lang="tr-TR" smtClean="0"/>
              <a:t>‹#›</a:t>
            </a:fld>
            <a:endParaRPr lang="tr-TR"/>
          </a:p>
        </p:txBody>
      </p:sp>
    </p:spTree>
    <p:extLst>
      <p:ext uri="{BB962C8B-B14F-4D97-AF65-F5344CB8AC3E}">
        <p14:creationId xmlns:p14="http://schemas.microsoft.com/office/powerpoint/2010/main" val="35044891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tr-TR" smtClean="0"/>
              <a:t>Asıl başlık stili için tıklatın</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tr-TR" smtClean="0"/>
              <a:t>Asıl metin stillerini düzenlemek için tıklatın</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3A9D8619-5CE2-45A3-A1BD-BEF4EE9FFC9D}" type="datetimeFigureOut">
              <a:rPr lang="tr-TR" smtClean="0"/>
              <a:t>5.2.2018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7D462F0-B0B6-4FF9-AE0C-A333D86CF5ED}" type="slidenum">
              <a:rPr lang="tr-TR" smtClean="0"/>
              <a:t>‹#›</a:t>
            </a:fld>
            <a:endParaRPr lang="tr-TR"/>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374990708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3A9D8619-5CE2-45A3-A1BD-BEF4EE9FFC9D}" type="datetimeFigureOut">
              <a:rPr lang="tr-TR" smtClean="0"/>
              <a:t>5.2.2018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7D462F0-B0B6-4FF9-AE0C-A333D86CF5ED}" type="slidenum">
              <a:rPr lang="tr-TR" smtClean="0"/>
              <a:t>‹#›</a:t>
            </a:fld>
            <a:endParaRPr lang="tr-TR"/>
          </a:p>
        </p:txBody>
      </p:sp>
    </p:spTree>
    <p:extLst>
      <p:ext uri="{BB962C8B-B14F-4D97-AF65-F5344CB8AC3E}">
        <p14:creationId xmlns:p14="http://schemas.microsoft.com/office/powerpoint/2010/main" val="120960788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tr-TR" smtClean="0"/>
              <a:t>Asıl başlık stili için tıklatın</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3A9D8619-5CE2-45A3-A1BD-BEF4EE9FFC9D}" type="datetimeFigureOut">
              <a:rPr lang="tr-TR" smtClean="0"/>
              <a:t>5.2.2018</a:t>
            </a:fld>
            <a:endParaRPr lang="tr-TR"/>
          </a:p>
        </p:txBody>
      </p:sp>
      <p:sp>
        <p:nvSpPr>
          <p:cNvPr id="4"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7D462F0-B0B6-4FF9-AE0C-A333D86CF5ED}" type="slidenum">
              <a:rPr lang="tr-TR" smtClean="0"/>
              <a:t>‹#›</a:t>
            </a:fld>
            <a:endParaRPr lang="tr-TR"/>
          </a:p>
        </p:txBody>
      </p:sp>
    </p:spTree>
    <p:extLst>
      <p:ext uri="{BB962C8B-B14F-4D97-AF65-F5344CB8AC3E}">
        <p14:creationId xmlns:p14="http://schemas.microsoft.com/office/powerpoint/2010/main" val="289403821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tr-TR" smtClean="0"/>
              <a:t>Asıl başlık stili için tıklatın</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3A9D8619-5CE2-45A3-A1BD-BEF4EE9FFC9D}" type="datetimeFigureOut">
              <a:rPr lang="tr-TR" smtClean="0"/>
              <a:t>5.2.2018</a:t>
            </a:fld>
            <a:endParaRPr lang="tr-TR"/>
          </a:p>
        </p:txBody>
      </p:sp>
      <p:sp>
        <p:nvSpPr>
          <p:cNvPr id="4"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7D462F0-B0B6-4FF9-AE0C-A333D86CF5ED}" type="slidenum">
              <a:rPr lang="tr-TR" smtClean="0"/>
              <a:t>‹#›</a:t>
            </a:fld>
            <a:endParaRPr lang="tr-TR"/>
          </a:p>
        </p:txBody>
      </p:sp>
    </p:spTree>
    <p:extLst>
      <p:ext uri="{BB962C8B-B14F-4D97-AF65-F5344CB8AC3E}">
        <p14:creationId xmlns:p14="http://schemas.microsoft.com/office/powerpoint/2010/main" val="106516978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nchorCtr="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3A9D8619-5CE2-45A3-A1BD-BEF4EE9FFC9D}" type="datetimeFigureOut">
              <a:rPr lang="tr-TR" smtClean="0"/>
              <a:t>5.2.2018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7D462F0-B0B6-4FF9-AE0C-A333D86CF5ED}" type="slidenum">
              <a:rPr lang="tr-TR" smtClean="0"/>
              <a:t>‹#›</a:t>
            </a:fld>
            <a:endParaRPr lang="tr-TR"/>
          </a:p>
        </p:txBody>
      </p:sp>
    </p:spTree>
    <p:extLst>
      <p:ext uri="{BB962C8B-B14F-4D97-AF65-F5344CB8AC3E}">
        <p14:creationId xmlns:p14="http://schemas.microsoft.com/office/powerpoint/2010/main" val="378841333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3A9D8619-5CE2-45A3-A1BD-BEF4EE9FFC9D}" type="datetimeFigureOut">
              <a:rPr lang="tr-TR" smtClean="0"/>
              <a:t>5.2.2018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7D462F0-B0B6-4FF9-AE0C-A333D86CF5ED}" type="slidenum">
              <a:rPr lang="tr-TR" smtClean="0"/>
              <a:t>‹#›</a:t>
            </a:fld>
            <a:endParaRPr lang="tr-TR"/>
          </a:p>
        </p:txBody>
      </p:sp>
    </p:spTree>
    <p:extLst>
      <p:ext uri="{BB962C8B-B14F-4D97-AF65-F5344CB8AC3E}">
        <p14:creationId xmlns:p14="http://schemas.microsoft.com/office/powerpoint/2010/main" val="27800345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3"/>
          <p:cNvSpPr>
            <a:spLocks noGrp="1"/>
          </p:cNvSpPr>
          <p:nvPr>
            <p:ph type="dt" sz="half" idx="10"/>
          </p:nvPr>
        </p:nvSpPr>
        <p:spPr/>
        <p:txBody>
          <a:bodyPr/>
          <a:lstStyle/>
          <a:p>
            <a:fld id="{3A9D8619-5CE2-45A3-A1BD-BEF4EE9FFC9D}" type="datetimeFigureOut">
              <a:rPr lang="tr-TR" smtClean="0"/>
              <a:t>5.2.2018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7D462F0-B0B6-4FF9-AE0C-A333D86CF5ED}" type="slidenum">
              <a:rPr lang="tr-TR" smtClean="0"/>
              <a:t>‹#›</a:t>
            </a:fld>
            <a:endParaRPr lang="tr-TR"/>
          </a:p>
        </p:txBody>
      </p:sp>
    </p:spTree>
    <p:extLst>
      <p:ext uri="{BB962C8B-B14F-4D97-AF65-F5344CB8AC3E}">
        <p14:creationId xmlns:p14="http://schemas.microsoft.com/office/powerpoint/2010/main" val="17769851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3A9D8619-5CE2-45A3-A1BD-BEF4EE9FFC9D}" type="datetimeFigureOut">
              <a:rPr lang="tr-TR" smtClean="0"/>
              <a:t>5.2.2018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7D462F0-B0B6-4FF9-AE0C-A333D86CF5ED}" type="slidenum">
              <a:rPr lang="tr-TR" smtClean="0"/>
              <a:t>‹#›</a:t>
            </a:fld>
            <a:endParaRPr lang="tr-TR"/>
          </a:p>
        </p:txBody>
      </p:sp>
    </p:spTree>
    <p:extLst>
      <p:ext uri="{BB962C8B-B14F-4D97-AF65-F5344CB8AC3E}">
        <p14:creationId xmlns:p14="http://schemas.microsoft.com/office/powerpoint/2010/main" val="30359337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3A9D8619-5CE2-45A3-A1BD-BEF4EE9FFC9D}" type="datetimeFigureOut">
              <a:rPr lang="tr-TR" smtClean="0"/>
              <a:t>5.2.2018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87D462F0-B0B6-4FF9-AE0C-A333D86CF5ED}" type="slidenum">
              <a:rPr lang="tr-TR" smtClean="0"/>
              <a:t>‹#›</a:t>
            </a:fld>
            <a:endParaRPr lang="tr-TR"/>
          </a:p>
        </p:txBody>
      </p:sp>
    </p:spTree>
    <p:extLst>
      <p:ext uri="{BB962C8B-B14F-4D97-AF65-F5344CB8AC3E}">
        <p14:creationId xmlns:p14="http://schemas.microsoft.com/office/powerpoint/2010/main" val="30303801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3A9D8619-5CE2-45A3-A1BD-BEF4EE9FFC9D}" type="datetimeFigureOut">
              <a:rPr lang="tr-TR" smtClean="0"/>
              <a:t>5.2.2018</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87D462F0-B0B6-4FF9-AE0C-A333D86CF5ED}" type="slidenum">
              <a:rPr lang="tr-TR" smtClean="0"/>
              <a:t>‹#›</a:t>
            </a:fld>
            <a:endParaRPr lang="tr-TR"/>
          </a:p>
        </p:txBody>
      </p:sp>
    </p:spTree>
    <p:extLst>
      <p:ext uri="{BB962C8B-B14F-4D97-AF65-F5344CB8AC3E}">
        <p14:creationId xmlns:p14="http://schemas.microsoft.com/office/powerpoint/2010/main" val="23238552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7" name="Date Placeholder 2"/>
          <p:cNvSpPr>
            <a:spLocks noGrp="1"/>
          </p:cNvSpPr>
          <p:nvPr>
            <p:ph type="dt" sz="half" idx="10"/>
          </p:nvPr>
        </p:nvSpPr>
        <p:spPr/>
        <p:txBody>
          <a:bodyPr/>
          <a:lstStyle/>
          <a:p>
            <a:fld id="{3A9D8619-5CE2-45A3-A1BD-BEF4EE9FFC9D}" type="datetimeFigureOut">
              <a:rPr lang="tr-TR" smtClean="0"/>
              <a:t>5.2.2018</a:t>
            </a:fld>
            <a:endParaRPr lang="tr-TR"/>
          </a:p>
        </p:txBody>
      </p:sp>
      <p:sp>
        <p:nvSpPr>
          <p:cNvPr id="5" name="Footer Placeholder 3"/>
          <p:cNvSpPr>
            <a:spLocks noGrp="1"/>
          </p:cNvSpPr>
          <p:nvPr>
            <p:ph type="ftr" sz="quarter" idx="11"/>
          </p:nvPr>
        </p:nvSpPr>
        <p:spPr/>
        <p:txBody>
          <a:bodyPr/>
          <a:lstStyle/>
          <a:p>
            <a:endParaRPr lang="tr-TR"/>
          </a:p>
        </p:txBody>
      </p:sp>
      <p:sp>
        <p:nvSpPr>
          <p:cNvPr id="6" name="Slide Number Placeholder 4"/>
          <p:cNvSpPr>
            <a:spLocks noGrp="1"/>
          </p:cNvSpPr>
          <p:nvPr>
            <p:ph type="sldNum" sz="quarter" idx="12"/>
          </p:nvPr>
        </p:nvSpPr>
        <p:spPr/>
        <p:txBody>
          <a:bodyPr/>
          <a:lstStyle/>
          <a:p>
            <a:fld id="{87D462F0-B0B6-4FF9-AE0C-A333D86CF5ED}" type="slidenum">
              <a:rPr lang="tr-TR" smtClean="0"/>
              <a:t>‹#›</a:t>
            </a:fld>
            <a:endParaRPr lang="tr-TR"/>
          </a:p>
        </p:txBody>
      </p:sp>
    </p:spTree>
    <p:extLst>
      <p:ext uri="{BB962C8B-B14F-4D97-AF65-F5344CB8AC3E}">
        <p14:creationId xmlns:p14="http://schemas.microsoft.com/office/powerpoint/2010/main" val="36475451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3A9D8619-5CE2-45A3-A1BD-BEF4EE9FFC9D}" type="datetimeFigureOut">
              <a:rPr lang="tr-TR" smtClean="0"/>
              <a:t>5.2.2018</a:t>
            </a:fld>
            <a:endParaRPr lang="tr-TR"/>
          </a:p>
        </p:txBody>
      </p:sp>
      <p:sp>
        <p:nvSpPr>
          <p:cNvPr id="5" name="Footer Placeholder 2"/>
          <p:cNvSpPr>
            <a:spLocks noGrp="1"/>
          </p:cNvSpPr>
          <p:nvPr>
            <p:ph type="ftr" sz="quarter" idx="11"/>
          </p:nvPr>
        </p:nvSpPr>
        <p:spPr/>
        <p:txBody>
          <a:bodyPr/>
          <a:lstStyle/>
          <a:p>
            <a:endParaRPr lang="tr-TR"/>
          </a:p>
        </p:txBody>
      </p:sp>
      <p:sp>
        <p:nvSpPr>
          <p:cNvPr id="6" name="Slide Number Placeholder 3"/>
          <p:cNvSpPr>
            <a:spLocks noGrp="1"/>
          </p:cNvSpPr>
          <p:nvPr>
            <p:ph type="sldNum" sz="quarter" idx="12"/>
          </p:nvPr>
        </p:nvSpPr>
        <p:spPr/>
        <p:txBody>
          <a:bodyPr/>
          <a:lstStyle/>
          <a:p>
            <a:fld id="{87D462F0-B0B6-4FF9-AE0C-A333D86CF5ED}" type="slidenum">
              <a:rPr lang="tr-TR" smtClean="0"/>
              <a:t>‹#›</a:t>
            </a:fld>
            <a:endParaRPr lang="tr-TR"/>
          </a:p>
        </p:txBody>
      </p:sp>
    </p:spTree>
    <p:extLst>
      <p:ext uri="{BB962C8B-B14F-4D97-AF65-F5344CB8AC3E}">
        <p14:creationId xmlns:p14="http://schemas.microsoft.com/office/powerpoint/2010/main" val="3227797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tr-TR" smtClean="0"/>
              <a:t>Asıl başlık stili için tıklatın</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7" name="Date Placeholder 4"/>
          <p:cNvSpPr>
            <a:spLocks noGrp="1"/>
          </p:cNvSpPr>
          <p:nvPr>
            <p:ph type="dt" sz="half" idx="10"/>
          </p:nvPr>
        </p:nvSpPr>
        <p:spPr/>
        <p:txBody>
          <a:bodyPr/>
          <a:lstStyle/>
          <a:p>
            <a:fld id="{3A9D8619-5CE2-45A3-A1BD-BEF4EE9FFC9D}" type="datetimeFigureOut">
              <a:rPr lang="tr-TR" smtClean="0"/>
              <a:t>5.2.2018</a:t>
            </a:fld>
            <a:endParaRPr lang="tr-TR"/>
          </a:p>
        </p:txBody>
      </p:sp>
      <p:sp>
        <p:nvSpPr>
          <p:cNvPr id="5" name="Footer Placeholder 5"/>
          <p:cNvSpPr>
            <a:spLocks noGrp="1"/>
          </p:cNvSpPr>
          <p:nvPr>
            <p:ph type="ftr" sz="quarter" idx="11"/>
          </p:nvPr>
        </p:nvSpPr>
        <p:spPr/>
        <p:txBody>
          <a:bodyPr/>
          <a:lstStyle/>
          <a:p>
            <a:endParaRPr lang="tr-TR"/>
          </a:p>
        </p:txBody>
      </p:sp>
      <p:sp>
        <p:nvSpPr>
          <p:cNvPr id="6" name="Slide Number Placeholder 6"/>
          <p:cNvSpPr>
            <a:spLocks noGrp="1"/>
          </p:cNvSpPr>
          <p:nvPr>
            <p:ph type="sldNum" sz="quarter" idx="12"/>
          </p:nvPr>
        </p:nvSpPr>
        <p:spPr/>
        <p:txBody>
          <a:bodyPr/>
          <a:lstStyle/>
          <a:p>
            <a:fld id="{87D462F0-B0B6-4FF9-AE0C-A333D86CF5ED}" type="slidenum">
              <a:rPr lang="tr-TR" smtClean="0"/>
              <a:t>‹#›</a:t>
            </a:fld>
            <a:endParaRPr lang="tr-TR"/>
          </a:p>
        </p:txBody>
      </p:sp>
    </p:spTree>
    <p:extLst>
      <p:ext uri="{BB962C8B-B14F-4D97-AF65-F5344CB8AC3E}">
        <p14:creationId xmlns:p14="http://schemas.microsoft.com/office/powerpoint/2010/main" val="3136321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3A9D8619-5CE2-45A3-A1BD-BEF4EE9FFC9D}" type="datetimeFigureOut">
              <a:rPr lang="tr-TR" smtClean="0"/>
              <a:t>5.2.2018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87D462F0-B0B6-4FF9-AE0C-A333D86CF5ED}" type="slidenum">
              <a:rPr lang="tr-TR" smtClean="0"/>
              <a:t>‹#›</a:t>
            </a:fld>
            <a:endParaRPr lang="tr-TR"/>
          </a:p>
        </p:txBody>
      </p:sp>
    </p:spTree>
    <p:extLst>
      <p:ext uri="{BB962C8B-B14F-4D97-AF65-F5344CB8AC3E}">
        <p14:creationId xmlns:p14="http://schemas.microsoft.com/office/powerpoint/2010/main" val="22021412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3A9D8619-5CE2-45A3-A1BD-BEF4EE9FFC9D}" type="datetimeFigureOut">
              <a:rPr lang="tr-TR" smtClean="0"/>
              <a:t>5.2.2018</a:t>
            </a:fld>
            <a:endParaRPr lang="tr-TR"/>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tr-TR"/>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87D462F0-B0B6-4FF9-AE0C-A333D86CF5ED}" type="slidenum">
              <a:rPr lang="tr-TR" smtClean="0"/>
              <a:t>‹#›</a:t>
            </a:fld>
            <a:endParaRPr lang="tr-TR"/>
          </a:p>
        </p:txBody>
      </p:sp>
    </p:spTree>
    <p:extLst>
      <p:ext uri="{BB962C8B-B14F-4D97-AF65-F5344CB8AC3E}">
        <p14:creationId xmlns:p14="http://schemas.microsoft.com/office/powerpoint/2010/main" val="3392415086"/>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805820" y="2727960"/>
            <a:ext cx="8825658" cy="3329581"/>
          </a:xfrm>
        </p:spPr>
        <p:txBody>
          <a:bodyPr/>
          <a:lstStyle/>
          <a:p>
            <a:r>
              <a:rPr lang="tr-TR" sz="4400" b="1" dirty="0" smtClean="0"/>
              <a:t>RAPORLAŞTIRMA</a:t>
            </a:r>
            <a:endParaRPr lang="tr-TR" sz="4400" b="1" dirty="0"/>
          </a:p>
        </p:txBody>
      </p:sp>
    </p:spTree>
    <p:extLst>
      <p:ext uri="{BB962C8B-B14F-4D97-AF65-F5344CB8AC3E}">
        <p14:creationId xmlns:p14="http://schemas.microsoft.com/office/powerpoint/2010/main" val="322764689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834342" y="1173235"/>
            <a:ext cx="8822574" cy="4416465"/>
          </a:xfrm>
          <a:prstGeom prst="rect">
            <a:avLst/>
          </a:prstGeom>
        </p:spPr>
        <p:txBody>
          <a:bodyPr wrap="square">
            <a:spAutoFit/>
          </a:bodyPr>
          <a:lstStyle/>
          <a:p>
            <a:pPr marL="285750" indent="-285750">
              <a:lnSpc>
                <a:spcPct val="150000"/>
              </a:lnSpc>
              <a:spcAft>
                <a:spcPts val="800"/>
              </a:spcAft>
              <a:buFont typeface="Wingdings" panose="05000000000000000000" pitchFamily="2" charset="2"/>
              <a:buChar char="ü"/>
            </a:pPr>
            <a:r>
              <a:rPr lang="tr-TR" sz="2800" dirty="0" smtClean="0">
                <a:effectLst/>
                <a:latin typeface="Calibri" panose="020F0502020204030204" pitchFamily="34" charset="0"/>
                <a:ea typeface="Calibri" panose="020F0502020204030204" pitchFamily="34" charset="0"/>
                <a:cs typeface="Times New Roman" panose="02020603050405020304" pitchFamily="18" charset="0"/>
              </a:rPr>
              <a:t>Aktarmalar</a:t>
            </a:r>
          </a:p>
          <a:p>
            <a:pPr marL="285750" indent="-285750">
              <a:lnSpc>
                <a:spcPct val="150000"/>
              </a:lnSpc>
              <a:spcAft>
                <a:spcPts val="800"/>
              </a:spcAft>
              <a:buFont typeface="Wingdings" panose="05000000000000000000" pitchFamily="2" charset="2"/>
              <a:buChar char="ü"/>
            </a:pPr>
            <a:r>
              <a:rPr lang="tr-TR" sz="2800" dirty="0" smtClean="0">
                <a:effectLst/>
                <a:latin typeface="Calibri" panose="020F0502020204030204" pitchFamily="34" charset="0"/>
                <a:ea typeface="Calibri" panose="020F0502020204030204" pitchFamily="34" charset="0"/>
                <a:cs typeface="Times New Roman" panose="02020603050405020304" pitchFamily="18" charset="0"/>
              </a:rPr>
              <a:t>Kaynak Gösterme</a:t>
            </a:r>
          </a:p>
          <a:p>
            <a:pPr marL="285750" indent="-285750">
              <a:lnSpc>
                <a:spcPct val="150000"/>
              </a:lnSpc>
              <a:spcAft>
                <a:spcPts val="800"/>
              </a:spcAft>
              <a:buFont typeface="Wingdings" panose="05000000000000000000" pitchFamily="2" charset="2"/>
              <a:buChar char="ü"/>
            </a:pPr>
            <a:r>
              <a:rPr lang="tr-TR" sz="2800" dirty="0" smtClean="0">
                <a:effectLst/>
                <a:latin typeface="Calibri" panose="020F0502020204030204" pitchFamily="34" charset="0"/>
                <a:ea typeface="Calibri" panose="020F0502020204030204" pitchFamily="34" charset="0"/>
                <a:cs typeface="Times New Roman" panose="02020603050405020304" pitchFamily="18" charset="0"/>
              </a:rPr>
              <a:t>Kısaltmalar</a:t>
            </a:r>
          </a:p>
          <a:p>
            <a:pPr marL="285750" indent="-285750">
              <a:lnSpc>
                <a:spcPct val="150000"/>
              </a:lnSpc>
              <a:spcAft>
                <a:spcPts val="800"/>
              </a:spcAft>
              <a:buFont typeface="Wingdings" panose="05000000000000000000" pitchFamily="2" charset="2"/>
              <a:buChar char="ü"/>
            </a:pPr>
            <a:r>
              <a:rPr lang="tr-TR" sz="2800" dirty="0" smtClean="0">
                <a:effectLst/>
                <a:latin typeface="Calibri" panose="020F0502020204030204" pitchFamily="34" charset="0"/>
                <a:ea typeface="Calibri" panose="020F0502020204030204" pitchFamily="34" charset="0"/>
                <a:cs typeface="Times New Roman" panose="02020603050405020304" pitchFamily="18" charset="0"/>
              </a:rPr>
              <a:t>Metin İçinde Kaynak Gösterimi</a:t>
            </a:r>
          </a:p>
          <a:p>
            <a:pPr marL="285750" indent="-285750">
              <a:lnSpc>
                <a:spcPct val="150000"/>
              </a:lnSpc>
              <a:spcAft>
                <a:spcPts val="800"/>
              </a:spcAft>
              <a:buFont typeface="Wingdings" panose="05000000000000000000" pitchFamily="2" charset="2"/>
              <a:buChar char="ü"/>
            </a:pPr>
            <a:r>
              <a:rPr lang="tr-TR" sz="2800" dirty="0" smtClean="0">
                <a:effectLst/>
                <a:latin typeface="Calibri" panose="020F0502020204030204" pitchFamily="34" charset="0"/>
                <a:ea typeface="Calibri" panose="020F0502020204030204" pitchFamily="34" charset="0"/>
                <a:cs typeface="Times New Roman" panose="02020603050405020304" pitchFamily="18" charset="0"/>
              </a:rPr>
              <a:t>Kaynaklar Listesinde Yer Alacak Çalışmaların Sıralanması</a:t>
            </a:r>
          </a:p>
          <a:p>
            <a:pPr marL="285750" indent="-285750">
              <a:lnSpc>
                <a:spcPct val="150000"/>
              </a:lnSpc>
              <a:spcAft>
                <a:spcPts val="800"/>
              </a:spcAft>
              <a:buFont typeface="Wingdings" panose="05000000000000000000" pitchFamily="2" charset="2"/>
              <a:buChar char="ü"/>
            </a:pPr>
            <a:r>
              <a:rPr lang="tr-TR" sz="2800" dirty="0" smtClean="0">
                <a:effectLst/>
                <a:latin typeface="Calibri" panose="020F0502020204030204" pitchFamily="34" charset="0"/>
                <a:ea typeface="Calibri" panose="020F0502020204030204" pitchFamily="34" charset="0"/>
                <a:cs typeface="Times New Roman" panose="02020603050405020304" pitchFamily="18" charset="0"/>
              </a:rPr>
              <a:t>Kaynaklar Listesinin Hazırlanması</a:t>
            </a:r>
            <a:endParaRPr lang="tr-TR" sz="2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33586915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803562" y="1139984"/>
            <a:ext cx="10934007" cy="3268844"/>
          </a:xfrm>
          <a:prstGeom prst="rect">
            <a:avLst/>
          </a:prstGeom>
        </p:spPr>
        <p:txBody>
          <a:bodyPr wrap="square">
            <a:spAutoFit/>
          </a:bodyPr>
          <a:lstStyle/>
          <a:p>
            <a:pPr>
              <a:lnSpc>
                <a:spcPct val="107000"/>
              </a:lnSpc>
              <a:spcAft>
                <a:spcPts val="800"/>
              </a:spcAft>
            </a:pPr>
            <a:r>
              <a:rPr lang="tr-TR" sz="2800" b="1" dirty="0" smtClean="0">
                <a:effectLst/>
                <a:latin typeface="Calibri" panose="020F0502020204030204" pitchFamily="34" charset="0"/>
                <a:ea typeface="Calibri" panose="020F0502020204030204" pitchFamily="34" charset="0"/>
                <a:cs typeface="Times New Roman" panose="02020603050405020304" pitchFamily="18" charset="0"/>
              </a:rPr>
              <a:t>Yararlanılan Kaynaklar</a:t>
            </a:r>
          </a:p>
          <a:p>
            <a:pPr>
              <a:lnSpc>
                <a:spcPct val="107000"/>
              </a:lnSpc>
              <a:spcAft>
                <a:spcPts val="800"/>
              </a:spcAft>
            </a:pPr>
            <a:endParaRPr lang="tr-TR" sz="2800" dirty="0" smtClean="0"/>
          </a:p>
          <a:p>
            <a:pPr>
              <a:lnSpc>
                <a:spcPct val="107000"/>
              </a:lnSpc>
              <a:spcAft>
                <a:spcPts val="800"/>
              </a:spcAft>
            </a:pPr>
            <a:r>
              <a:rPr lang="tr-TR" sz="2800" dirty="0" smtClean="0"/>
              <a:t>Büyüköztürk</a:t>
            </a:r>
            <a:r>
              <a:rPr lang="tr-TR" sz="2800" dirty="0"/>
              <a:t>, Ş., Kılıç Çakmak, E., Akgün, Ö.E., Karadeniz, Ş. ve Demirel F. (2016). Bilimsel Araştırma Yöntemleri (20. Baskı), </a:t>
            </a:r>
            <a:r>
              <a:rPr lang="tr-TR" sz="2800" dirty="0" err="1"/>
              <a:t>Pegem</a:t>
            </a:r>
            <a:r>
              <a:rPr lang="tr-TR" sz="2800" dirty="0"/>
              <a:t> Akademi, Ankara.</a:t>
            </a:r>
          </a:p>
          <a:p>
            <a:pPr indent="449580">
              <a:lnSpc>
                <a:spcPct val="107000"/>
              </a:lnSpc>
              <a:spcAft>
                <a:spcPts val="800"/>
              </a:spcAft>
            </a:pPr>
            <a:endParaRPr lang="tr-TR" sz="2800" dirty="0" smtClean="0">
              <a:effectLst/>
              <a:latin typeface="Calibri" panose="020F0502020204030204" pitchFamily="34" charset="0"/>
              <a:ea typeface="Calibri" panose="020F0502020204030204" pitchFamily="34" charset="0"/>
              <a:cs typeface="Times New Roman" panose="02020603050405020304" pitchFamily="18" charset="0"/>
            </a:endParaRPr>
          </a:p>
          <a:p>
            <a:pPr indent="449580">
              <a:lnSpc>
                <a:spcPct val="107000"/>
              </a:lnSpc>
              <a:spcAft>
                <a:spcPts val="800"/>
              </a:spcAft>
            </a:pPr>
            <a:endParaRPr lang="tr-TR" sz="2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3541079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276951" y="993772"/>
            <a:ext cx="9745726" cy="5318123"/>
          </a:xfrm>
          <a:prstGeom prst="rect">
            <a:avLst/>
          </a:prstGeom>
        </p:spPr>
        <p:txBody>
          <a:bodyPr wrap="square">
            <a:spAutoFit/>
          </a:bodyPr>
          <a:lstStyle/>
          <a:p>
            <a:pPr>
              <a:lnSpc>
                <a:spcPct val="107000"/>
              </a:lnSpc>
              <a:spcAft>
                <a:spcPts val="800"/>
              </a:spcAft>
            </a:pPr>
            <a:r>
              <a:rPr lang="tr-TR" sz="2800" b="1" dirty="0" smtClean="0">
                <a:effectLst/>
                <a:latin typeface="Calibri" panose="020F0502020204030204" pitchFamily="34" charset="0"/>
                <a:ea typeface="Calibri" panose="020F0502020204030204" pitchFamily="34" charset="0"/>
                <a:cs typeface="Times New Roman" panose="02020603050405020304" pitchFamily="18" charset="0"/>
              </a:rPr>
              <a:t>Bilimsel Bir Yazının Düzenlenmesi</a:t>
            </a:r>
          </a:p>
          <a:p>
            <a:pPr>
              <a:lnSpc>
                <a:spcPct val="107000"/>
              </a:lnSpc>
              <a:spcAft>
                <a:spcPts val="800"/>
              </a:spcAft>
            </a:pPr>
            <a:r>
              <a:rPr lang="tr-TR" sz="2800" dirty="0" smtClean="0">
                <a:effectLst/>
                <a:latin typeface="Calibri" panose="020F0502020204030204" pitchFamily="34" charset="0"/>
                <a:ea typeface="Calibri" panose="020F0502020204030204" pitchFamily="34" charset="0"/>
                <a:cs typeface="Times New Roman" panose="02020603050405020304" pitchFamily="18" charset="0"/>
              </a:rPr>
              <a:t>Makale Türleri</a:t>
            </a:r>
          </a:p>
          <a:p>
            <a:pPr marL="285750" indent="-285750">
              <a:lnSpc>
                <a:spcPct val="107000"/>
              </a:lnSpc>
              <a:spcAft>
                <a:spcPts val="800"/>
              </a:spcAft>
              <a:buFont typeface="Wingdings" panose="05000000000000000000" pitchFamily="2" charset="2"/>
              <a:buChar char="ü"/>
            </a:pPr>
            <a:r>
              <a:rPr lang="tr-TR" sz="2800" i="1" dirty="0" smtClean="0">
                <a:latin typeface="Calibri" panose="020F0502020204030204" pitchFamily="34" charset="0"/>
                <a:ea typeface="Calibri" panose="020F0502020204030204" pitchFamily="34" charset="0"/>
                <a:cs typeface="Times New Roman" panose="02020603050405020304" pitchFamily="18" charset="0"/>
              </a:rPr>
              <a:t>Deneysel Çalışma</a:t>
            </a:r>
          </a:p>
          <a:p>
            <a:pPr>
              <a:lnSpc>
                <a:spcPct val="107000"/>
              </a:lnSpc>
              <a:spcAft>
                <a:spcPts val="800"/>
              </a:spcAft>
            </a:pPr>
            <a:r>
              <a:rPr lang="tr-TR" sz="2800" dirty="0" smtClean="0">
                <a:latin typeface="Calibri" panose="020F0502020204030204" pitchFamily="34" charset="0"/>
                <a:ea typeface="Calibri" panose="020F0502020204030204" pitchFamily="34" charset="0"/>
                <a:cs typeface="Times New Roman" panose="02020603050405020304" pitchFamily="18" charset="0"/>
              </a:rPr>
              <a:t>     Araştırma sürecinde, giriş, yöntem, sonuçlar ve tartışma gibi belli aşamalar vardır.</a:t>
            </a:r>
          </a:p>
          <a:p>
            <a:pPr marL="457200" indent="-457200">
              <a:lnSpc>
                <a:spcPct val="107000"/>
              </a:lnSpc>
              <a:spcAft>
                <a:spcPts val="800"/>
              </a:spcAft>
              <a:buFont typeface="Wingdings" panose="05000000000000000000" pitchFamily="2" charset="2"/>
              <a:buChar char="ü"/>
            </a:pPr>
            <a:r>
              <a:rPr lang="tr-TR" sz="2800" dirty="0" smtClean="0">
                <a:latin typeface="Calibri" panose="020F0502020204030204" pitchFamily="34" charset="0"/>
                <a:ea typeface="Calibri" panose="020F0502020204030204" pitchFamily="34" charset="0"/>
                <a:cs typeface="Times New Roman" panose="02020603050405020304" pitchFamily="18" charset="0"/>
              </a:rPr>
              <a:t>Tarama Makaleleri</a:t>
            </a:r>
          </a:p>
          <a:p>
            <a:pPr lvl="1">
              <a:lnSpc>
                <a:spcPct val="107000"/>
              </a:lnSpc>
              <a:spcAft>
                <a:spcPts val="800"/>
              </a:spcAft>
            </a:pPr>
            <a:r>
              <a:rPr lang="tr-TR" sz="2800" dirty="0" smtClean="0">
                <a:latin typeface="Calibri" panose="020F0502020204030204" pitchFamily="34" charset="0"/>
                <a:ea typeface="Calibri" panose="020F0502020204030204" pitchFamily="34" charset="0"/>
                <a:cs typeface="Times New Roman" panose="02020603050405020304" pitchFamily="18" charset="0"/>
              </a:rPr>
              <a:t>Daha önce basılmış olan materyal düzenlenerek, tamamlanarak ve değerlendirilerek problemin tanımlanmaya çalışıldığı meta analizleri içerir</a:t>
            </a:r>
          </a:p>
          <a:p>
            <a:pPr>
              <a:lnSpc>
                <a:spcPct val="107000"/>
              </a:lnSpc>
              <a:spcAft>
                <a:spcPts val="800"/>
              </a:spcAft>
            </a:pPr>
            <a:r>
              <a:rPr lang="tr-TR" sz="2800" dirty="0">
                <a:latin typeface="Calibri" panose="020F0502020204030204" pitchFamily="34" charset="0"/>
                <a:ea typeface="Calibri" panose="020F0502020204030204" pitchFamily="34" charset="0"/>
                <a:cs typeface="Times New Roman" panose="02020603050405020304" pitchFamily="18" charset="0"/>
              </a:rPr>
              <a:t>	</a:t>
            </a:r>
          </a:p>
        </p:txBody>
      </p:sp>
    </p:spTree>
    <p:extLst>
      <p:ext uri="{BB962C8B-B14F-4D97-AF65-F5344CB8AC3E}">
        <p14:creationId xmlns:p14="http://schemas.microsoft.com/office/powerpoint/2010/main" val="35511292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05937" y="489434"/>
            <a:ext cx="11148754" cy="6800827"/>
          </a:xfrm>
        </p:spPr>
        <p:txBody>
          <a:bodyPr>
            <a:noAutofit/>
          </a:bodyPr>
          <a:lstStyle/>
          <a:p>
            <a:pPr marL="266700"/>
            <a:r>
              <a:rPr lang="tr-TR" sz="2800" b="1" dirty="0" smtClean="0">
                <a:latin typeface="+mn-lt"/>
              </a:rPr>
              <a:t>Kuramsal </a:t>
            </a:r>
            <a:r>
              <a:rPr lang="tr-TR" sz="2800" b="1" dirty="0" smtClean="0">
                <a:latin typeface="+mn-lt"/>
              </a:rPr>
              <a:t>makaleler</a:t>
            </a:r>
            <a:r>
              <a:rPr lang="tr-TR" sz="2800" dirty="0" smtClean="0">
                <a:latin typeface="+mn-lt"/>
              </a:rPr>
              <a:t/>
            </a:r>
            <a:br>
              <a:rPr lang="tr-TR" sz="2800" dirty="0" smtClean="0">
                <a:latin typeface="+mn-lt"/>
              </a:rPr>
            </a:br>
            <a:r>
              <a:rPr lang="tr-TR" sz="2800" dirty="0" smtClean="0">
                <a:latin typeface="+mn-lt"/>
              </a:rPr>
              <a:t>Mevcut araştırma literatürü, sosyal bilimlerin herhangi bir alanında daha ileri bir kurama çekilir. </a:t>
            </a:r>
            <a:br>
              <a:rPr lang="tr-TR" sz="2800" dirty="0" smtClean="0">
                <a:latin typeface="+mn-lt"/>
              </a:rPr>
            </a:br>
            <a:r>
              <a:rPr lang="tr-TR" sz="2800" dirty="0">
                <a:latin typeface="+mn-lt"/>
              </a:rPr>
              <a:t/>
            </a:r>
            <a:br>
              <a:rPr lang="tr-TR" sz="2800" dirty="0">
                <a:latin typeface="+mn-lt"/>
              </a:rPr>
            </a:br>
            <a:r>
              <a:rPr lang="tr-TR" sz="2800" b="1" dirty="0" smtClean="0">
                <a:latin typeface="+mn-lt"/>
              </a:rPr>
              <a:t>Yöntemsel Makaleler</a:t>
            </a:r>
            <a:br>
              <a:rPr lang="tr-TR" sz="2800" b="1" dirty="0" smtClean="0">
                <a:latin typeface="+mn-lt"/>
              </a:rPr>
            </a:br>
            <a:r>
              <a:rPr lang="tr-TR" sz="2800" dirty="0" smtClean="0">
                <a:latin typeface="+mn-lt"/>
              </a:rPr>
              <a:t>Yeni yöntemsel yaklaşımları, mevcut yöntemlerdeki değişiklikleri, nicel ve veri analitik yaklaşımlarının tartışılmasını sunan yazılardır.</a:t>
            </a:r>
            <a:r>
              <a:rPr lang="tr-TR" sz="2800" b="1" dirty="0" smtClean="0">
                <a:latin typeface="+mn-lt"/>
              </a:rPr>
              <a:t/>
            </a:r>
            <a:br>
              <a:rPr lang="tr-TR" sz="2800" b="1" dirty="0" smtClean="0">
                <a:latin typeface="+mn-lt"/>
              </a:rPr>
            </a:br>
            <a:r>
              <a:rPr lang="tr-TR" sz="2800" b="1" dirty="0" smtClean="0">
                <a:latin typeface="+mn-lt"/>
              </a:rPr>
              <a:t/>
            </a:r>
            <a:br>
              <a:rPr lang="tr-TR" sz="2800" b="1" dirty="0" smtClean="0">
                <a:latin typeface="+mn-lt"/>
              </a:rPr>
            </a:br>
            <a:r>
              <a:rPr lang="tr-TR" sz="2800" b="1" dirty="0" smtClean="0">
                <a:latin typeface="+mn-lt"/>
              </a:rPr>
              <a:t>Durum Çalışmaları</a:t>
            </a:r>
            <a:br>
              <a:rPr lang="tr-TR" sz="2800" b="1" dirty="0" smtClean="0">
                <a:latin typeface="+mn-lt"/>
              </a:rPr>
            </a:br>
            <a:r>
              <a:rPr lang="tr-TR" sz="2800" dirty="0" smtClean="0">
                <a:latin typeface="+mn-lt"/>
              </a:rPr>
              <a:t>Bir birey ya da kurumla çalışılırken elde edilen durum materyallerinin anlatılmasıdır. </a:t>
            </a:r>
            <a:r>
              <a:rPr lang="tr-TR" sz="2800" b="1" dirty="0" smtClean="0">
                <a:latin typeface="+mn-lt"/>
              </a:rPr>
              <a:t/>
            </a:r>
            <a:br>
              <a:rPr lang="tr-TR" sz="2800" b="1" dirty="0" smtClean="0">
                <a:latin typeface="+mn-lt"/>
              </a:rPr>
            </a:br>
            <a:r>
              <a:rPr lang="tr-TR" sz="2800" b="1" dirty="0" smtClean="0">
                <a:latin typeface="+mn-lt"/>
              </a:rPr>
              <a:t/>
            </a:r>
            <a:br>
              <a:rPr lang="tr-TR" sz="2800" b="1" dirty="0" smtClean="0">
                <a:latin typeface="+mn-lt"/>
              </a:rPr>
            </a:br>
            <a:r>
              <a:rPr lang="tr-TR" sz="2800" dirty="0" smtClean="0">
                <a:latin typeface="+mn-lt"/>
              </a:rPr>
              <a:t/>
            </a:r>
            <a:br>
              <a:rPr lang="tr-TR" sz="2800" dirty="0" smtClean="0">
                <a:latin typeface="+mn-lt"/>
              </a:rPr>
            </a:br>
            <a:r>
              <a:rPr lang="tr-TR" sz="2800" dirty="0" smtClean="0">
                <a:latin typeface="+mn-lt"/>
              </a:rPr>
              <a:t/>
            </a:r>
            <a:br>
              <a:rPr lang="tr-TR" sz="2800" dirty="0" smtClean="0">
                <a:latin typeface="+mn-lt"/>
              </a:rPr>
            </a:br>
            <a:r>
              <a:rPr lang="tr-TR" sz="2800" dirty="0" smtClean="0">
                <a:latin typeface="+mn-lt"/>
              </a:rPr>
              <a:t/>
            </a:r>
            <a:br>
              <a:rPr lang="tr-TR" sz="2800" dirty="0" smtClean="0">
                <a:latin typeface="+mn-lt"/>
              </a:rPr>
            </a:br>
            <a:r>
              <a:rPr lang="tr-TR" sz="2800" dirty="0" smtClean="0">
                <a:latin typeface="+mn-lt"/>
              </a:rPr>
              <a:t/>
            </a:r>
            <a:br>
              <a:rPr lang="tr-TR" sz="2800" dirty="0" smtClean="0">
                <a:latin typeface="+mn-lt"/>
              </a:rPr>
            </a:br>
            <a:r>
              <a:rPr lang="tr-TR" sz="2800" dirty="0" smtClean="0">
                <a:latin typeface="+mn-lt"/>
              </a:rPr>
              <a:t/>
            </a:r>
            <a:br>
              <a:rPr lang="tr-TR" sz="2800" dirty="0" smtClean="0">
                <a:latin typeface="+mn-lt"/>
              </a:rPr>
            </a:br>
            <a:r>
              <a:rPr lang="tr-TR" sz="2800" dirty="0" smtClean="0">
                <a:latin typeface="+mn-lt"/>
              </a:rPr>
              <a:t/>
            </a:r>
            <a:br>
              <a:rPr lang="tr-TR" sz="2800" dirty="0" smtClean="0">
                <a:latin typeface="+mn-lt"/>
              </a:rPr>
            </a:br>
            <a:r>
              <a:rPr lang="tr-TR" sz="2800" dirty="0" smtClean="0">
                <a:latin typeface="+mn-lt"/>
              </a:rPr>
              <a:t/>
            </a:r>
            <a:br>
              <a:rPr lang="tr-TR" sz="2800" dirty="0" smtClean="0">
                <a:latin typeface="+mn-lt"/>
              </a:rPr>
            </a:br>
            <a:endParaRPr lang="tr-TR" sz="2800" dirty="0">
              <a:latin typeface="+mn-lt"/>
            </a:endParaRPr>
          </a:p>
        </p:txBody>
      </p:sp>
    </p:spTree>
    <p:extLst>
      <p:ext uri="{BB962C8B-B14F-4D97-AF65-F5344CB8AC3E}">
        <p14:creationId xmlns:p14="http://schemas.microsoft.com/office/powerpoint/2010/main" val="33727749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864523" y="724237"/>
            <a:ext cx="10108276" cy="4170437"/>
          </a:xfrm>
          <a:prstGeom prst="rect">
            <a:avLst/>
          </a:prstGeom>
        </p:spPr>
        <p:txBody>
          <a:bodyPr wrap="square">
            <a:spAutoFit/>
          </a:bodyPr>
          <a:lstStyle/>
          <a:p>
            <a:pPr algn="just">
              <a:lnSpc>
                <a:spcPct val="107000"/>
              </a:lnSpc>
              <a:spcAft>
                <a:spcPts val="800"/>
              </a:spcAft>
            </a:pPr>
            <a:endParaRPr lang="tr-TR" sz="2800" dirty="0" smtClean="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tr-TR" sz="2800" b="1" dirty="0" smtClean="0">
                <a:effectLst/>
                <a:latin typeface="Calibri" panose="020F0502020204030204" pitchFamily="34" charset="0"/>
                <a:ea typeface="Calibri" panose="020F0502020204030204" pitchFamily="34" charset="0"/>
                <a:cs typeface="Times New Roman" panose="02020603050405020304" pitchFamily="18" charset="0"/>
              </a:rPr>
              <a:t>Uzunluk ve Başlıklar</a:t>
            </a:r>
          </a:p>
          <a:p>
            <a:pPr algn="just">
              <a:lnSpc>
                <a:spcPct val="107000"/>
              </a:lnSpc>
              <a:spcAft>
                <a:spcPts val="800"/>
              </a:spcAft>
            </a:pPr>
            <a:endParaRPr lang="tr-TR" sz="2800" b="1" dirty="0" smtClean="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tr-TR" sz="2800" dirty="0" smtClean="0">
                <a:latin typeface="Calibri" panose="020F0502020204030204" pitchFamily="34" charset="0"/>
                <a:ea typeface="Calibri" panose="020F0502020204030204" pitchFamily="34" charset="0"/>
                <a:cs typeface="Times New Roman" panose="02020603050405020304" pitchFamily="18" charset="0"/>
              </a:rPr>
              <a:t>Bir çalışmanın, gönderilmesi düşünülen yayınevi ya da derginin belirlediği sayfa sınırlaması göz önünde bulundurularak sınırlandırılması gerekir.</a:t>
            </a:r>
          </a:p>
          <a:p>
            <a:pPr algn="just">
              <a:lnSpc>
                <a:spcPct val="107000"/>
              </a:lnSpc>
              <a:spcAft>
                <a:spcPts val="800"/>
              </a:spcAft>
            </a:pPr>
            <a:r>
              <a:rPr lang="tr-TR" sz="2800" dirty="0" smtClean="0">
                <a:effectLst/>
                <a:latin typeface="Calibri" panose="020F0502020204030204" pitchFamily="34" charset="0"/>
                <a:ea typeface="Calibri" panose="020F0502020204030204" pitchFamily="34" charset="0"/>
                <a:cs typeface="Times New Roman" panose="02020603050405020304" pitchFamily="18" charset="0"/>
              </a:rPr>
              <a:t>Çalışma, hiyerarşik olarak planlanmalı ve önem sırası ve planlanan yapıya göre başlıklar kullanılmalıdır. </a:t>
            </a:r>
            <a:endParaRPr lang="tr-TR" sz="2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8347701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330036" y="1206625"/>
            <a:ext cx="9626137" cy="4293483"/>
          </a:xfrm>
          <a:prstGeom prst="rect">
            <a:avLst/>
          </a:prstGeom>
        </p:spPr>
        <p:txBody>
          <a:bodyPr wrap="square">
            <a:spAutoFit/>
          </a:bodyPr>
          <a:lstStyle/>
          <a:p>
            <a:pPr>
              <a:lnSpc>
                <a:spcPct val="107000"/>
              </a:lnSpc>
              <a:spcAft>
                <a:spcPts val="800"/>
              </a:spcAft>
            </a:pPr>
            <a:r>
              <a:rPr lang="tr-TR" sz="2800" b="1" dirty="0" smtClean="0">
                <a:effectLst/>
                <a:latin typeface="Calibri" panose="020F0502020204030204" pitchFamily="34" charset="0"/>
                <a:ea typeface="Calibri" panose="020F0502020204030204" pitchFamily="34" charset="0"/>
                <a:cs typeface="Times New Roman" panose="02020603050405020304" pitchFamily="18" charset="0"/>
              </a:rPr>
              <a:t>Bilimsel Bir Yazının Bölümleri</a:t>
            </a:r>
          </a:p>
          <a:p>
            <a:pPr>
              <a:lnSpc>
                <a:spcPct val="107000"/>
              </a:lnSpc>
              <a:spcAft>
                <a:spcPts val="800"/>
              </a:spcAft>
            </a:pPr>
            <a:endParaRPr lang="tr-TR" sz="2800" b="1" dirty="0" smtClean="0">
              <a:effectLst/>
              <a:latin typeface="Calibri" panose="020F0502020204030204" pitchFamily="34" charset="0"/>
              <a:ea typeface="Calibri" panose="020F0502020204030204" pitchFamily="34" charset="0"/>
              <a:cs typeface="Times New Roman" panose="02020603050405020304" pitchFamily="18" charset="0"/>
            </a:endParaRPr>
          </a:p>
          <a:p>
            <a:pPr marL="457200" indent="-457200">
              <a:lnSpc>
                <a:spcPct val="107000"/>
              </a:lnSpc>
              <a:spcAft>
                <a:spcPts val="800"/>
              </a:spcAft>
              <a:buFont typeface="Wingdings" panose="05000000000000000000" pitchFamily="2" charset="2"/>
              <a:buChar char="ü"/>
            </a:pPr>
            <a:r>
              <a:rPr lang="tr-TR" sz="2800" b="1" i="1" dirty="0" smtClean="0">
                <a:effectLst/>
                <a:latin typeface="Calibri" panose="020F0502020204030204" pitchFamily="34" charset="0"/>
                <a:ea typeface="Calibri" panose="020F0502020204030204" pitchFamily="34" charset="0"/>
                <a:cs typeface="Times New Roman" panose="02020603050405020304" pitchFamily="18" charset="0"/>
              </a:rPr>
              <a:t>Başlık Sayfası</a:t>
            </a:r>
          </a:p>
          <a:p>
            <a:pPr>
              <a:lnSpc>
                <a:spcPct val="107000"/>
              </a:lnSpc>
              <a:spcAft>
                <a:spcPts val="800"/>
              </a:spcAft>
            </a:pPr>
            <a:r>
              <a:rPr lang="tr-TR" sz="2800" i="1" dirty="0" smtClean="0">
                <a:latin typeface="Calibri" panose="020F0502020204030204" pitchFamily="34" charset="0"/>
                <a:ea typeface="Calibri" panose="020F0502020204030204" pitchFamily="34" charset="0"/>
                <a:cs typeface="Times New Roman" panose="02020603050405020304" pitchFamily="18" charset="0"/>
              </a:rPr>
              <a:t>Başlık çalışmanın ana fikrini özetlemelidir. Çalışmayı kısa biçimde ifade etmelidir.</a:t>
            </a:r>
            <a:endParaRPr lang="tr-TR" sz="2800" i="1" dirty="0" smtClean="0">
              <a:effectLst/>
              <a:latin typeface="Calibri" panose="020F0502020204030204" pitchFamily="34" charset="0"/>
              <a:ea typeface="Calibri" panose="020F0502020204030204" pitchFamily="34" charset="0"/>
              <a:cs typeface="Times New Roman" panose="02020603050405020304" pitchFamily="18" charset="0"/>
            </a:endParaRPr>
          </a:p>
          <a:p>
            <a:pPr marL="457200" indent="-457200">
              <a:lnSpc>
                <a:spcPct val="107000"/>
              </a:lnSpc>
              <a:spcAft>
                <a:spcPts val="800"/>
              </a:spcAft>
              <a:buFont typeface="Wingdings" panose="05000000000000000000" pitchFamily="2" charset="2"/>
              <a:buChar char="ü"/>
            </a:pPr>
            <a:r>
              <a:rPr lang="tr-TR" sz="2800" b="1" dirty="0" smtClean="0">
                <a:effectLst/>
                <a:latin typeface="Calibri" panose="020F0502020204030204" pitchFamily="34" charset="0"/>
                <a:ea typeface="Calibri" panose="020F0502020204030204" pitchFamily="34" charset="0"/>
                <a:cs typeface="Times New Roman" panose="02020603050405020304" pitchFamily="18" charset="0"/>
              </a:rPr>
              <a:t>Özet</a:t>
            </a:r>
          </a:p>
          <a:p>
            <a:pPr>
              <a:lnSpc>
                <a:spcPct val="107000"/>
              </a:lnSpc>
              <a:spcAft>
                <a:spcPts val="800"/>
              </a:spcAft>
            </a:pPr>
            <a:r>
              <a:rPr lang="tr-TR" sz="2800" dirty="0" smtClean="0">
                <a:latin typeface="Calibri" panose="020F0502020204030204" pitchFamily="34" charset="0"/>
                <a:ea typeface="Calibri" panose="020F0502020204030204" pitchFamily="34" charset="0"/>
                <a:cs typeface="Times New Roman" panose="02020603050405020304" pitchFamily="18" charset="0"/>
              </a:rPr>
              <a:t>Çalışmanın kısa, ayrıntılı ve çok yönlü özetini içermelidir. Makale içeriğinin hızlıca taranabilmesi için bir araçtır.</a:t>
            </a:r>
            <a:endParaRPr lang="tr-TR" sz="2800" dirty="0" smtClean="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6141448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820188" y="1073538"/>
            <a:ext cx="11371812" cy="5550237"/>
          </a:xfrm>
          <a:prstGeom prst="rect">
            <a:avLst/>
          </a:prstGeom>
        </p:spPr>
        <p:txBody>
          <a:bodyPr wrap="square">
            <a:spAutoFit/>
          </a:bodyPr>
          <a:lstStyle/>
          <a:p>
            <a:pPr marL="457200" indent="-457200">
              <a:spcAft>
                <a:spcPts val="800"/>
              </a:spcAft>
              <a:buFont typeface="Wingdings" panose="05000000000000000000" pitchFamily="2" charset="2"/>
              <a:buChar char="ü"/>
            </a:pPr>
            <a:r>
              <a:rPr lang="tr-TR" sz="2800" b="1" dirty="0" smtClean="0">
                <a:effectLst/>
                <a:latin typeface="Calibri" panose="020F0502020204030204" pitchFamily="34" charset="0"/>
                <a:ea typeface="Calibri" panose="020F0502020204030204" pitchFamily="34" charset="0"/>
                <a:cs typeface="Times New Roman" panose="02020603050405020304" pitchFamily="18" charset="0"/>
              </a:rPr>
              <a:t>Giriş</a:t>
            </a:r>
          </a:p>
          <a:p>
            <a:pPr>
              <a:spcAft>
                <a:spcPts val="800"/>
              </a:spcAft>
            </a:pPr>
            <a:r>
              <a:rPr lang="tr-TR" sz="2800" dirty="0" smtClean="0">
                <a:latin typeface="Calibri" panose="020F0502020204030204" pitchFamily="34" charset="0"/>
                <a:ea typeface="Calibri" panose="020F0502020204030204" pitchFamily="34" charset="0"/>
                <a:cs typeface="Times New Roman" panose="02020603050405020304" pitchFamily="18" charset="0"/>
              </a:rPr>
              <a:t>Araştırmanın probleminin sunulduğu ve araştırma stratejisinin tanıtıldığı bölümdür.</a:t>
            </a:r>
          </a:p>
          <a:p>
            <a:pPr>
              <a:spcAft>
                <a:spcPts val="800"/>
              </a:spcAft>
            </a:pPr>
            <a:r>
              <a:rPr lang="tr-TR" sz="2800" dirty="0" smtClean="0">
                <a:effectLst/>
                <a:latin typeface="Calibri" panose="020F0502020204030204" pitchFamily="34" charset="0"/>
                <a:ea typeface="Calibri" panose="020F0502020204030204" pitchFamily="34" charset="0"/>
                <a:cs typeface="Times New Roman" panose="02020603050405020304" pitchFamily="18" charset="0"/>
              </a:rPr>
              <a:t>Araştırmaya ilişkin altyapı oluşturulur, literatür tartışılır.</a:t>
            </a:r>
          </a:p>
          <a:p>
            <a:pPr marL="457200" indent="-457200">
              <a:spcAft>
                <a:spcPts val="800"/>
              </a:spcAft>
              <a:buFont typeface="Wingdings" panose="05000000000000000000" pitchFamily="2" charset="2"/>
              <a:buChar char="ü"/>
            </a:pPr>
            <a:r>
              <a:rPr lang="tr-TR" sz="2800" b="1" dirty="0" smtClean="0">
                <a:effectLst/>
                <a:latin typeface="Calibri" panose="020F0502020204030204" pitchFamily="34" charset="0"/>
                <a:ea typeface="Calibri" panose="020F0502020204030204" pitchFamily="34" charset="0"/>
                <a:cs typeface="Times New Roman" panose="02020603050405020304" pitchFamily="18" charset="0"/>
              </a:rPr>
              <a:t>Yöntem</a:t>
            </a:r>
          </a:p>
          <a:p>
            <a:pPr>
              <a:spcAft>
                <a:spcPts val="800"/>
              </a:spcAft>
            </a:pPr>
            <a:r>
              <a:rPr lang="tr-TR" sz="2800" dirty="0" smtClean="0">
                <a:latin typeface="Calibri" panose="020F0502020204030204" pitchFamily="34" charset="0"/>
                <a:ea typeface="Calibri" panose="020F0502020204030204" pitchFamily="34" charset="0"/>
                <a:cs typeface="Times New Roman" panose="02020603050405020304" pitchFamily="18" charset="0"/>
              </a:rPr>
              <a:t>Araştırmanın nasıl yürütüldüğüne ilişkin detayları tanıtır. Katılımcılar, çalışma grubu, araçlar ve uygulama aşamaları tanıtılır.</a:t>
            </a:r>
            <a:endParaRPr lang="tr-TR" sz="2800" dirty="0" smtClean="0">
              <a:effectLst/>
              <a:latin typeface="Calibri" panose="020F0502020204030204" pitchFamily="34" charset="0"/>
              <a:ea typeface="Calibri" panose="020F0502020204030204" pitchFamily="34" charset="0"/>
              <a:cs typeface="Times New Roman" panose="02020603050405020304" pitchFamily="18" charset="0"/>
            </a:endParaRPr>
          </a:p>
          <a:p>
            <a:pPr marL="457200" indent="-457200">
              <a:spcAft>
                <a:spcPts val="800"/>
              </a:spcAft>
              <a:buFont typeface="Wingdings" panose="05000000000000000000" pitchFamily="2" charset="2"/>
              <a:buChar char="ü"/>
            </a:pPr>
            <a:r>
              <a:rPr lang="tr-TR" sz="2800" b="1" dirty="0" smtClean="0">
                <a:effectLst/>
                <a:latin typeface="Calibri" panose="020F0502020204030204" pitchFamily="34" charset="0"/>
                <a:ea typeface="Calibri" panose="020F0502020204030204" pitchFamily="34" charset="0"/>
                <a:cs typeface="Times New Roman" panose="02020603050405020304" pitchFamily="18" charset="0"/>
              </a:rPr>
              <a:t>Bulgular</a:t>
            </a:r>
          </a:p>
          <a:p>
            <a:pPr>
              <a:spcAft>
                <a:spcPts val="800"/>
              </a:spcAft>
            </a:pPr>
            <a:r>
              <a:rPr lang="tr-TR" sz="2800" dirty="0" smtClean="0">
                <a:latin typeface="Calibri" panose="020F0502020204030204" pitchFamily="34" charset="0"/>
                <a:ea typeface="Calibri" panose="020F0502020204030204" pitchFamily="34" charset="0"/>
                <a:cs typeface="Times New Roman" panose="02020603050405020304" pitchFamily="18" charset="0"/>
              </a:rPr>
              <a:t>Toplanan verilerin analizine ilişkin istatistiksel sonuçlar özetlenir. Sonuç bölümünü destekleyecek şekilde bulgular raporlanır.</a:t>
            </a:r>
            <a:endParaRPr lang="tr-TR" sz="2800" dirty="0" smtClean="0">
              <a:effectLst/>
              <a:latin typeface="Calibri" panose="020F0502020204030204" pitchFamily="34" charset="0"/>
              <a:ea typeface="Calibri" panose="020F0502020204030204" pitchFamily="34" charset="0"/>
              <a:cs typeface="Times New Roman" panose="02020603050405020304" pitchFamily="18" charset="0"/>
            </a:endParaRPr>
          </a:p>
          <a:p>
            <a:pPr>
              <a:spcAft>
                <a:spcPts val="800"/>
              </a:spcAft>
            </a:pPr>
            <a:endParaRPr lang="tr-TR" sz="2800" b="1" dirty="0" smtClean="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4063666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080655" y="674441"/>
            <a:ext cx="9975273" cy="5775940"/>
          </a:xfrm>
          <a:prstGeom prst="rect">
            <a:avLst/>
          </a:prstGeom>
        </p:spPr>
        <p:txBody>
          <a:bodyPr wrap="square">
            <a:spAutoFit/>
          </a:bodyPr>
          <a:lstStyle/>
          <a:p>
            <a:pPr marL="457200" indent="-457200">
              <a:lnSpc>
                <a:spcPct val="150000"/>
              </a:lnSpc>
              <a:spcAft>
                <a:spcPts val="800"/>
              </a:spcAft>
              <a:buFont typeface="Wingdings" panose="05000000000000000000" pitchFamily="2" charset="2"/>
              <a:buChar char="ü"/>
            </a:pPr>
            <a:r>
              <a:rPr lang="tr-TR" sz="2800" b="1" dirty="0" smtClean="0">
                <a:effectLst/>
                <a:latin typeface="Calibri" panose="020F0502020204030204" pitchFamily="34" charset="0"/>
                <a:ea typeface="Calibri" panose="020F0502020204030204" pitchFamily="34" charset="0"/>
                <a:cs typeface="Times New Roman" panose="02020603050405020304" pitchFamily="18" charset="0"/>
              </a:rPr>
              <a:t>Tartışma</a:t>
            </a:r>
          </a:p>
          <a:p>
            <a:pPr>
              <a:lnSpc>
                <a:spcPct val="150000"/>
              </a:lnSpc>
              <a:spcAft>
                <a:spcPts val="800"/>
              </a:spcAft>
            </a:pPr>
            <a:r>
              <a:rPr lang="tr-TR" sz="2800" dirty="0" smtClean="0">
                <a:latin typeface="Calibri" panose="020F0502020204030204" pitchFamily="34" charset="0"/>
                <a:ea typeface="Calibri" panose="020F0502020204030204" pitchFamily="34" charset="0"/>
                <a:cs typeface="Times New Roman" panose="02020603050405020304" pitchFamily="18" charset="0"/>
              </a:rPr>
              <a:t>Çalışmanın hipotezleri ile ilgili değerlendirme ve yorumlar yapılır. </a:t>
            </a:r>
            <a:endParaRPr lang="tr-TR" sz="2800" dirty="0" smtClean="0">
              <a:effectLst/>
              <a:latin typeface="Calibri" panose="020F0502020204030204" pitchFamily="34" charset="0"/>
              <a:ea typeface="Calibri" panose="020F0502020204030204" pitchFamily="34" charset="0"/>
              <a:cs typeface="Times New Roman" panose="02020603050405020304" pitchFamily="18" charset="0"/>
            </a:endParaRPr>
          </a:p>
          <a:p>
            <a:pPr marL="457200" indent="-457200">
              <a:lnSpc>
                <a:spcPct val="150000"/>
              </a:lnSpc>
              <a:spcAft>
                <a:spcPts val="800"/>
              </a:spcAft>
              <a:buFont typeface="Wingdings" panose="05000000000000000000" pitchFamily="2" charset="2"/>
              <a:buChar char="ü"/>
            </a:pPr>
            <a:r>
              <a:rPr lang="tr-TR" sz="2800" b="1" dirty="0" smtClean="0">
                <a:effectLst/>
                <a:latin typeface="Calibri" panose="020F0502020204030204" pitchFamily="34" charset="0"/>
                <a:ea typeface="Calibri" panose="020F0502020204030204" pitchFamily="34" charset="0"/>
                <a:cs typeface="Times New Roman" panose="02020603050405020304" pitchFamily="18" charset="0"/>
              </a:rPr>
              <a:t>Kaynaklar</a:t>
            </a:r>
          </a:p>
          <a:p>
            <a:pPr>
              <a:lnSpc>
                <a:spcPct val="150000"/>
              </a:lnSpc>
              <a:spcAft>
                <a:spcPts val="800"/>
              </a:spcAft>
            </a:pPr>
            <a:r>
              <a:rPr lang="tr-TR" sz="2800" dirty="0" smtClean="0">
                <a:latin typeface="Calibri" panose="020F0502020204030204" pitchFamily="34" charset="0"/>
                <a:ea typeface="Calibri" panose="020F0502020204030204" pitchFamily="34" charset="0"/>
                <a:cs typeface="Times New Roman" panose="02020603050405020304" pitchFamily="18" charset="0"/>
              </a:rPr>
              <a:t>Çalışmada kullanılan kaynakların tamamı kaynaklar listesinde yer alır ve listedeki her kaynağa metin içinde atıf yapılır.</a:t>
            </a:r>
            <a:endParaRPr lang="tr-TR" sz="2800" dirty="0" smtClean="0">
              <a:effectLst/>
              <a:latin typeface="Calibri" panose="020F0502020204030204" pitchFamily="34" charset="0"/>
              <a:ea typeface="Calibri" panose="020F0502020204030204" pitchFamily="34" charset="0"/>
              <a:cs typeface="Times New Roman" panose="02020603050405020304" pitchFamily="18" charset="0"/>
            </a:endParaRPr>
          </a:p>
          <a:p>
            <a:pPr marL="457200" indent="-457200">
              <a:lnSpc>
                <a:spcPct val="150000"/>
              </a:lnSpc>
              <a:spcAft>
                <a:spcPts val="800"/>
              </a:spcAft>
              <a:buFont typeface="Wingdings" panose="05000000000000000000" pitchFamily="2" charset="2"/>
              <a:buChar char="ü"/>
            </a:pPr>
            <a:r>
              <a:rPr lang="tr-TR" sz="2800" b="1" dirty="0" smtClean="0">
                <a:effectLst/>
                <a:latin typeface="Calibri" panose="020F0502020204030204" pitchFamily="34" charset="0"/>
                <a:ea typeface="Calibri" panose="020F0502020204030204" pitchFamily="34" charset="0"/>
                <a:cs typeface="Times New Roman" panose="02020603050405020304" pitchFamily="18" charset="0"/>
              </a:rPr>
              <a:t>Ekler</a:t>
            </a:r>
          </a:p>
          <a:p>
            <a:pPr>
              <a:lnSpc>
                <a:spcPct val="150000"/>
              </a:lnSpc>
              <a:spcAft>
                <a:spcPts val="800"/>
              </a:spcAft>
            </a:pPr>
            <a:r>
              <a:rPr lang="tr-TR" sz="2800" dirty="0" smtClean="0">
                <a:latin typeface="Calibri" panose="020F0502020204030204" pitchFamily="34" charset="0"/>
                <a:ea typeface="Calibri" panose="020F0502020204030204" pitchFamily="34" charset="0"/>
                <a:cs typeface="Times New Roman" panose="02020603050405020304" pitchFamily="18" charset="0"/>
              </a:rPr>
              <a:t>Araştırmaya özel hazırlanmış programlar, yayınlanmamış bir test ve kullanılan araçların detaylarının verildiği bölümdür. </a:t>
            </a:r>
            <a:endParaRPr lang="tr-TR" sz="2800" dirty="0" smtClean="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31334491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130531" y="857239"/>
            <a:ext cx="9825643" cy="4960204"/>
          </a:xfrm>
          <a:prstGeom prst="rect">
            <a:avLst/>
          </a:prstGeom>
        </p:spPr>
        <p:txBody>
          <a:bodyPr wrap="square">
            <a:spAutoFit/>
          </a:bodyPr>
          <a:lstStyle/>
          <a:p>
            <a:pPr marL="457200" indent="-457200">
              <a:lnSpc>
                <a:spcPct val="150000"/>
              </a:lnSpc>
              <a:spcAft>
                <a:spcPts val="800"/>
              </a:spcAft>
              <a:buFont typeface="Wingdings" panose="05000000000000000000" pitchFamily="2" charset="2"/>
              <a:buChar char="ü"/>
            </a:pPr>
            <a:r>
              <a:rPr lang="tr-TR" sz="2800" b="1" dirty="0" smtClean="0">
                <a:effectLst/>
                <a:latin typeface="Calibri" panose="020F0502020204030204" pitchFamily="34" charset="0"/>
                <a:ea typeface="Calibri" panose="020F0502020204030204" pitchFamily="34" charset="0"/>
                <a:cs typeface="Times New Roman" panose="02020603050405020304" pitchFamily="18" charset="0"/>
              </a:rPr>
              <a:t>Yazar Notu</a:t>
            </a:r>
          </a:p>
          <a:p>
            <a:pPr>
              <a:lnSpc>
                <a:spcPct val="150000"/>
              </a:lnSpc>
              <a:spcAft>
                <a:spcPts val="800"/>
              </a:spcAft>
            </a:pPr>
            <a:r>
              <a:rPr lang="tr-TR" sz="2800" dirty="0" smtClean="0">
                <a:latin typeface="Calibri" panose="020F0502020204030204" pitchFamily="34" charset="0"/>
                <a:ea typeface="Calibri" panose="020F0502020204030204" pitchFamily="34" charset="0"/>
                <a:cs typeface="Times New Roman" panose="02020603050405020304" pitchFamily="18" charset="0"/>
              </a:rPr>
              <a:t>Her bir yazara ilişkin kuramsal bilginin, finansal desteğin kaynağının ve çalışmaya destek verenlerin belirtildiği bölümdür.</a:t>
            </a:r>
          </a:p>
          <a:p>
            <a:pPr>
              <a:lnSpc>
                <a:spcPct val="150000"/>
              </a:lnSpc>
              <a:spcAft>
                <a:spcPts val="800"/>
              </a:spcAft>
            </a:pPr>
            <a:r>
              <a:rPr lang="tr-TR" sz="2800" dirty="0" smtClean="0">
                <a:latin typeface="Calibri" panose="020F0502020204030204" pitchFamily="34" charset="0"/>
                <a:ea typeface="Calibri" panose="020F0502020204030204" pitchFamily="34" charset="0"/>
                <a:cs typeface="Times New Roman" panose="02020603050405020304" pitchFamily="18" charset="0"/>
              </a:rPr>
              <a:t> </a:t>
            </a:r>
            <a:endParaRPr lang="tr-TR" sz="2800" dirty="0" smtClean="0">
              <a:effectLst/>
              <a:latin typeface="Calibri" panose="020F0502020204030204" pitchFamily="34" charset="0"/>
              <a:ea typeface="Calibri" panose="020F0502020204030204" pitchFamily="34" charset="0"/>
              <a:cs typeface="Times New Roman" panose="02020603050405020304" pitchFamily="18" charset="0"/>
            </a:endParaRPr>
          </a:p>
          <a:p>
            <a:pPr marL="457200" indent="-457200">
              <a:lnSpc>
                <a:spcPct val="150000"/>
              </a:lnSpc>
              <a:spcAft>
                <a:spcPts val="800"/>
              </a:spcAft>
              <a:buFont typeface="Wingdings" panose="05000000000000000000" pitchFamily="2" charset="2"/>
              <a:buChar char="ü"/>
            </a:pPr>
            <a:r>
              <a:rPr lang="tr-TR" sz="2800" b="1" dirty="0" smtClean="0">
                <a:effectLst/>
                <a:latin typeface="Calibri" panose="020F0502020204030204" pitchFamily="34" charset="0"/>
                <a:ea typeface="Calibri" panose="020F0502020204030204" pitchFamily="34" charset="0"/>
                <a:cs typeface="Times New Roman" panose="02020603050405020304" pitchFamily="18" charset="0"/>
              </a:rPr>
              <a:t>Kontrol Listesi</a:t>
            </a:r>
          </a:p>
          <a:p>
            <a:pPr>
              <a:lnSpc>
                <a:spcPct val="150000"/>
              </a:lnSpc>
              <a:spcAft>
                <a:spcPts val="800"/>
              </a:spcAft>
            </a:pPr>
            <a:r>
              <a:rPr lang="tr-TR" sz="2800" dirty="0" smtClean="0">
                <a:latin typeface="Calibri" panose="020F0502020204030204" pitchFamily="34" charset="0"/>
                <a:ea typeface="Calibri" panose="020F0502020204030204" pitchFamily="34" charset="0"/>
                <a:cs typeface="Times New Roman" panose="02020603050405020304" pitchFamily="18" charset="0"/>
              </a:rPr>
              <a:t>Çalışmayı kontrol etmek amacıyla, çalışmanın yukarıda bahsi geçen konularda değerlendirilmesini kapsar.</a:t>
            </a:r>
            <a:endParaRPr lang="tr-TR" sz="2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0902984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529542" y="724569"/>
            <a:ext cx="8711738" cy="4498667"/>
          </a:xfrm>
          <a:prstGeom prst="rect">
            <a:avLst/>
          </a:prstGeom>
        </p:spPr>
        <p:txBody>
          <a:bodyPr wrap="square">
            <a:spAutoFit/>
          </a:bodyPr>
          <a:lstStyle/>
          <a:p>
            <a:pPr>
              <a:lnSpc>
                <a:spcPct val="107000"/>
              </a:lnSpc>
              <a:spcAft>
                <a:spcPts val="800"/>
              </a:spcAft>
            </a:pPr>
            <a:r>
              <a:rPr lang="tr-TR" sz="2800" b="1" dirty="0" smtClean="0">
                <a:effectLst/>
                <a:latin typeface="Calibri" panose="020F0502020204030204" pitchFamily="34" charset="0"/>
                <a:ea typeface="Calibri" panose="020F0502020204030204" pitchFamily="34" charset="0"/>
                <a:cs typeface="Times New Roman" panose="02020603050405020304" pitchFamily="18" charset="0"/>
              </a:rPr>
              <a:t>Genel Yazım Kuralları</a:t>
            </a:r>
          </a:p>
          <a:p>
            <a:pPr marL="457200" indent="-457200">
              <a:lnSpc>
                <a:spcPct val="107000"/>
              </a:lnSpc>
              <a:spcAft>
                <a:spcPts val="800"/>
              </a:spcAft>
              <a:buFont typeface="Wingdings" panose="05000000000000000000" pitchFamily="2" charset="2"/>
              <a:buChar char="ü"/>
            </a:pPr>
            <a:r>
              <a:rPr lang="tr-TR" sz="2800" dirty="0" smtClean="0">
                <a:effectLst/>
                <a:latin typeface="Calibri" panose="020F0502020204030204" pitchFamily="34" charset="0"/>
                <a:ea typeface="Calibri" panose="020F0502020204030204" pitchFamily="34" charset="0"/>
                <a:cs typeface="Times New Roman" panose="02020603050405020304" pitchFamily="18" charset="0"/>
              </a:rPr>
              <a:t>Sayfa Ayarlarının Düzenlenmesi</a:t>
            </a:r>
          </a:p>
          <a:p>
            <a:pPr marL="457200" indent="-457200">
              <a:lnSpc>
                <a:spcPct val="107000"/>
              </a:lnSpc>
              <a:spcAft>
                <a:spcPts val="800"/>
              </a:spcAft>
              <a:buFont typeface="Wingdings" panose="05000000000000000000" pitchFamily="2" charset="2"/>
              <a:buChar char="ü"/>
            </a:pPr>
            <a:r>
              <a:rPr lang="tr-TR" sz="2800" dirty="0" smtClean="0">
                <a:effectLst/>
                <a:latin typeface="Calibri" panose="020F0502020204030204" pitchFamily="34" charset="0"/>
                <a:ea typeface="Calibri" panose="020F0502020204030204" pitchFamily="34" charset="0"/>
                <a:cs typeface="Times New Roman" panose="02020603050405020304" pitchFamily="18" charset="0"/>
              </a:rPr>
              <a:t>İstatistiksel ve Matematiksel Gösterimler</a:t>
            </a:r>
          </a:p>
          <a:p>
            <a:pPr marL="457200" indent="-457200">
              <a:lnSpc>
                <a:spcPct val="107000"/>
              </a:lnSpc>
              <a:spcAft>
                <a:spcPts val="800"/>
              </a:spcAft>
              <a:buFont typeface="Wingdings" panose="05000000000000000000" pitchFamily="2" charset="2"/>
              <a:buChar char="ü"/>
            </a:pPr>
            <a:r>
              <a:rPr lang="tr-TR" sz="2800" dirty="0" smtClean="0">
                <a:effectLst/>
                <a:latin typeface="Calibri" panose="020F0502020204030204" pitchFamily="34" charset="0"/>
                <a:ea typeface="Calibri" panose="020F0502020204030204" pitchFamily="34" charset="0"/>
                <a:cs typeface="Times New Roman" panose="02020603050405020304" pitchFamily="18" charset="0"/>
              </a:rPr>
              <a:t>Boşluklar, Hizalama ve Noktalama</a:t>
            </a:r>
          </a:p>
          <a:p>
            <a:pPr marL="457200" indent="-457200">
              <a:lnSpc>
                <a:spcPct val="107000"/>
              </a:lnSpc>
              <a:spcAft>
                <a:spcPts val="800"/>
              </a:spcAft>
              <a:buFont typeface="Wingdings" panose="05000000000000000000" pitchFamily="2" charset="2"/>
              <a:buChar char="ü"/>
            </a:pPr>
            <a:r>
              <a:rPr lang="tr-TR" sz="2800" dirty="0" smtClean="0">
                <a:effectLst/>
                <a:latin typeface="Calibri" panose="020F0502020204030204" pitchFamily="34" charset="0"/>
                <a:ea typeface="Calibri" panose="020F0502020204030204" pitchFamily="34" charset="0"/>
                <a:cs typeface="Times New Roman" panose="02020603050405020304" pitchFamily="18" charset="0"/>
              </a:rPr>
              <a:t>Tablolar</a:t>
            </a:r>
          </a:p>
          <a:p>
            <a:pPr marL="457200" indent="-457200">
              <a:lnSpc>
                <a:spcPct val="107000"/>
              </a:lnSpc>
              <a:spcAft>
                <a:spcPts val="800"/>
              </a:spcAft>
              <a:buFont typeface="Wingdings" panose="05000000000000000000" pitchFamily="2" charset="2"/>
              <a:buChar char="ü"/>
            </a:pPr>
            <a:r>
              <a:rPr lang="tr-TR" sz="2800" dirty="0" smtClean="0">
                <a:effectLst/>
                <a:latin typeface="Calibri" panose="020F0502020204030204" pitchFamily="34" charset="0"/>
                <a:ea typeface="Calibri" panose="020F0502020204030204" pitchFamily="34" charset="0"/>
                <a:cs typeface="Times New Roman" panose="02020603050405020304" pitchFamily="18" charset="0"/>
              </a:rPr>
              <a:t>Şekiller</a:t>
            </a:r>
          </a:p>
          <a:p>
            <a:pPr marL="457200" indent="-457200">
              <a:lnSpc>
                <a:spcPct val="107000"/>
              </a:lnSpc>
              <a:spcAft>
                <a:spcPts val="800"/>
              </a:spcAft>
              <a:buFont typeface="Wingdings" panose="05000000000000000000" pitchFamily="2" charset="2"/>
              <a:buChar char="ü"/>
            </a:pPr>
            <a:r>
              <a:rPr lang="tr-TR" sz="2800" dirty="0" smtClean="0">
                <a:effectLst/>
                <a:latin typeface="Calibri" panose="020F0502020204030204" pitchFamily="34" charset="0"/>
                <a:ea typeface="Calibri" panose="020F0502020204030204" pitchFamily="34" charset="0"/>
                <a:cs typeface="Times New Roman" panose="02020603050405020304" pitchFamily="18" charset="0"/>
              </a:rPr>
              <a:t>Dipnotlar ve Notlar</a:t>
            </a:r>
          </a:p>
          <a:p>
            <a:pPr marL="457200" indent="-457200">
              <a:lnSpc>
                <a:spcPct val="107000"/>
              </a:lnSpc>
              <a:spcAft>
                <a:spcPts val="800"/>
              </a:spcAft>
              <a:buFont typeface="Wingdings" panose="05000000000000000000" pitchFamily="2" charset="2"/>
              <a:buChar char="ü"/>
            </a:pPr>
            <a:r>
              <a:rPr lang="tr-TR" sz="2800" dirty="0" smtClean="0">
                <a:effectLst/>
                <a:latin typeface="Calibri" panose="020F0502020204030204" pitchFamily="34" charset="0"/>
                <a:ea typeface="Calibri" panose="020F0502020204030204" pitchFamily="34" charset="0"/>
                <a:cs typeface="Times New Roman" panose="02020603050405020304" pitchFamily="18" charset="0"/>
              </a:rPr>
              <a:t>Ekler</a:t>
            </a:r>
          </a:p>
        </p:txBody>
      </p:sp>
    </p:spTree>
    <p:extLst>
      <p:ext uri="{BB962C8B-B14F-4D97-AF65-F5344CB8AC3E}">
        <p14:creationId xmlns:p14="http://schemas.microsoft.com/office/powerpoint/2010/main" val="248618127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yon">
  <a:themeElements>
    <a:clrScheme name="İy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y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y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152</TotalTime>
  <Words>327</Words>
  <Application>Microsoft Office PowerPoint</Application>
  <PresentationFormat>Geniş ekran</PresentationFormat>
  <Paragraphs>55</Paragraphs>
  <Slides>11</Slides>
  <Notes>0</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11</vt:i4>
      </vt:variant>
    </vt:vector>
  </HeadingPairs>
  <TitlesOfParts>
    <vt:vector size="18" baseType="lpstr">
      <vt:lpstr>Arial</vt:lpstr>
      <vt:lpstr>Calibri</vt:lpstr>
      <vt:lpstr>Century Gothic</vt:lpstr>
      <vt:lpstr>Times New Roman</vt:lpstr>
      <vt:lpstr>Wingdings</vt:lpstr>
      <vt:lpstr>Wingdings 3</vt:lpstr>
      <vt:lpstr>İyon</vt:lpstr>
      <vt:lpstr>RAPORLAŞTIRMA</vt:lpstr>
      <vt:lpstr>PowerPoint Sunusu</vt:lpstr>
      <vt:lpstr>Kuramsal makaleler Mevcut araştırma literatürü, sosyal bilimlerin herhangi bir alanında daha ileri bir kurama çekilir.   Yöntemsel Makaleler Yeni yöntemsel yaklaşımları, mevcut yöntemlerdeki değişiklikleri, nicel ve veri analitik yaklaşımlarının tartışılmasını sunan yazılardır.  Durum Çalışmaları Bir birey ya da kurumla çalışılırken elde edilen durum materyallerinin anlatılmasıdır.          </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RAPORLAŞTIRMA</dc:title>
  <dc:creator>Guv</dc:creator>
  <cp:lastModifiedBy>Guv</cp:lastModifiedBy>
  <cp:revision>8</cp:revision>
  <dcterms:created xsi:type="dcterms:W3CDTF">2018-02-01T08:30:14Z</dcterms:created>
  <dcterms:modified xsi:type="dcterms:W3CDTF">2018-02-05T13:03:18Z</dcterms:modified>
</cp:coreProperties>
</file>