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58" r:id="rId6"/>
    <p:sldId id="263" r:id="rId7"/>
    <p:sldId id="264" r:id="rId8"/>
    <p:sldId id="265" r:id="rId9"/>
    <p:sldId id="259"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270" autoAdjust="0"/>
  </p:normalViewPr>
  <p:slideViewPr>
    <p:cSldViewPr snapToGrid="0">
      <p:cViewPr varScale="1">
        <p:scale>
          <a:sx n="58" d="100"/>
          <a:sy n="58" d="100"/>
        </p:scale>
        <p:origin x="72" y="21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3375767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A9D8619-5CE2-45A3-A1BD-BEF4EE9FFC9D}" type="datetimeFigureOut">
              <a:rPr lang="tr-TR" smtClean="0"/>
              <a:t>5.2.2018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691840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3504489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D462F0-B0B6-4FF9-AE0C-A333D86CF5ED}"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49907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1209607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A9D8619-5CE2-45A3-A1BD-BEF4EE9FFC9D}" type="datetimeFigureOut">
              <a:rPr lang="tr-TR" smtClean="0"/>
              <a:t>5.2.2018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2894038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A9D8619-5CE2-45A3-A1BD-BEF4EE9FFC9D}" type="datetimeFigureOut">
              <a:rPr lang="tr-TR" smtClean="0"/>
              <a:t>5.2.2018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10651697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3788413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278003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177698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303593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A9D8619-5CE2-45A3-A1BD-BEF4EE9FFC9D}" type="datetimeFigureOut">
              <a:rPr lang="tr-TR" smtClean="0"/>
              <a:t>5.2.2018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3030380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A9D8619-5CE2-45A3-A1BD-BEF4EE9FFC9D}" type="datetimeFigureOut">
              <a:rPr lang="tr-TR" smtClean="0"/>
              <a:t>5.2.2018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2323855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3647545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322779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3A9D8619-5CE2-45A3-A1BD-BEF4EE9FFC9D}" type="datetimeFigureOut">
              <a:rPr lang="tr-TR" smtClean="0"/>
              <a:t>5.2.2018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31363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A9D8619-5CE2-45A3-A1BD-BEF4EE9FFC9D}" type="datetimeFigureOut">
              <a:rPr lang="tr-TR" smtClean="0"/>
              <a:t>5.2.2018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7D462F0-B0B6-4FF9-AE0C-A333D86CF5ED}" type="slidenum">
              <a:rPr lang="tr-TR" smtClean="0"/>
              <a:t>‹#›</a:t>
            </a:fld>
            <a:endParaRPr lang="tr-TR"/>
          </a:p>
        </p:txBody>
      </p:sp>
    </p:spTree>
    <p:extLst>
      <p:ext uri="{BB962C8B-B14F-4D97-AF65-F5344CB8AC3E}">
        <p14:creationId xmlns:p14="http://schemas.microsoft.com/office/powerpoint/2010/main" val="2202141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A9D8619-5CE2-45A3-A1BD-BEF4EE9FFC9D}" type="datetimeFigureOut">
              <a:rPr lang="tr-TR" smtClean="0"/>
              <a:t>5.2.2018</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7D462F0-B0B6-4FF9-AE0C-A333D86CF5ED}" type="slidenum">
              <a:rPr lang="tr-TR" smtClean="0"/>
              <a:t>‹#›</a:t>
            </a:fld>
            <a:endParaRPr lang="tr-TR"/>
          </a:p>
        </p:txBody>
      </p:sp>
    </p:spTree>
    <p:extLst>
      <p:ext uri="{BB962C8B-B14F-4D97-AF65-F5344CB8AC3E}">
        <p14:creationId xmlns:p14="http://schemas.microsoft.com/office/powerpoint/2010/main" val="33924150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05820" y="2727960"/>
            <a:ext cx="8825658" cy="3329581"/>
          </a:xfrm>
        </p:spPr>
        <p:txBody>
          <a:bodyPr/>
          <a:lstStyle/>
          <a:p>
            <a:r>
              <a:rPr lang="tr-TR" sz="4400" b="1" dirty="0" smtClean="0"/>
              <a:t>RAPORLAŞTIRMA</a:t>
            </a:r>
            <a:endParaRPr lang="tr-TR" sz="4400" b="1" dirty="0"/>
          </a:p>
        </p:txBody>
      </p:sp>
    </p:spTree>
    <p:extLst>
      <p:ext uri="{BB962C8B-B14F-4D97-AF65-F5344CB8AC3E}">
        <p14:creationId xmlns:p14="http://schemas.microsoft.com/office/powerpoint/2010/main" val="3227646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34342" y="1173235"/>
            <a:ext cx="8822574" cy="4416465"/>
          </a:xfrm>
          <a:prstGeom prst="rect">
            <a:avLst/>
          </a:prstGeom>
        </p:spPr>
        <p:txBody>
          <a:bodyPr wrap="square">
            <a:spAutoFit/>
          </a:bodyPr>
          <a:lstStyle/>
          <a:p>
            <a:pPr marL="285750" indent="-285750">
              <a:lnSpc>
                <a:spcPct val="150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Aktarmalar</a:t>
            </a:r>
          </a:p>
          <a:p>
            <a:pPr marL="285750" indent="-285750">
              <a:lnSpc>
                <a:spcPct val="150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Kaynak Gösterme</a:t>
            </a:r>
          </a:p>
          <a:p>
            <a:pPr marL="285750" indent="-285750">
              <a:lnSpc>
                <a:spcPct val="150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Kısaltmalar</a:t>
            </a:r>
          </a:p>
          <a:p>
            <a:pPr marL="285750" indent="-285750">
              <a:lnSpc>
                <a:spcPct val="150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Metin İçinde Kaynak Gösterimi</a:t>
            </a:r>
          </a:p>
          <a:p>
            <a:pPr marL="285750" indent="-285750">
              <a:lnSpc>
                <a:spcPct val="150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Kaynaklar Listesinde Yer Alacak Çalışmaların Sıralanması</a:t>
            </a:r>
          </a:p>
          <a:p>
            <a:pPr marL="285750" indent="-285750">
              <a:lnSpc>
                <a:spcPct val="150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Kaynaklar Listesinin Hazırlanması</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5869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03562" y="1139984"/>
            <a:ext cx="10934007" cy="3268844"/>
          </a:xfrm>
          <a:prstGeom prst="rect">
            <a:avLst/>
          </a:prstGeom>
        </p:spPr>
        <p:txBody>
          <a:bodyPr wrap="square">
            <a:spAutoFit/>
          </a:bodyPr>
          <a:lstStyle/>
          <a:p>
            <a:pPr>
              <a:lnSpc>
                <a:spcPct val="107000"/>
              </a:lnSpc>
              <a:spcAft>
                <a:spcPts val="800"/>
              </a:spcAft>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Yararlanılan Kaynaklar</a:t>
            </a:r>
          </a:p>
          <a:p>
            <a:pPr>
              <a:lnSpc>
                <a:spcPct val="107000"/>
              </a:lnSpc>
              <a:spcAft>
                <a:spcPts val="800"/>
              </a:spcAft>
            </a:pPr>
            <a:endParaRPr lang="tr-TR" sz="2800" dirty="0" smtClean="0"/>
          </a:p>
          <a:p>
            <a:pPr>
              <a:lnSpc>
                <a:spcPct val="107000"/>
              </a:lnSpc>
              <a:spcAft>
                <a:spcPts val="800"/>
              </a:spcAft>
            </a:pPr>
            <a:r>
              <a:rPr lang="tr-TR" sz="2800" dirty="0" smtClean="0"/>
              <a:t>Büyüköztürk</a:t>
            </a:r>
            <a:r>
              <a:rPr lang="tr-TR" sz="2800" dirty="0"/>
              <a:t>, Ş., Kılıç Çakmak, E., Akgün, Ö.E., Karadeniz, Ş. ve Demirel F. (2016). Bilimsel Araştırma Yöntemleri (20. Baskı), </a:t>
            </a:r>
            <a:r>
              <a:rPr lang="tr-TR" sz="2800" dirty="0" err="1"/>
              <a:t>Pegem</a:t>
            </a:r>
            <a:r>
              <a:rPr lang="tr-TR" sz="2800" dirty="0"/>
              <a:t> Akademi, Ankara.</a:t>
            </a:r>
          </a:p>
          <a:p>
            <a:pPr indent="449580">
              <a:lnSpc>
                <a:spcPct val="107000"/>
              </a:lnSpc>
              <a:spcAft>
                <a:spcPts val="800"/>
              </a:spcAft>
            </a:pP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9580">
              <a:lnSpc>
                <a:spcPct val="107000"/>
              </a:lnSpc>
              <a:spcAft>
                <a:spcPts val="800"/>
              </a:spcAft>
            </a:pP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4107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76951" y="993772"/>
            <a:ext cx="9745726" cy="5318123"/>
          </a:xfrm>
          <a:prstGeom prst="rect">
            <a:avLst/>
          </a:prstGeom>
        </p:spPr>
        <p:txBody>
          <a:bodyPr wrap="square">
            <a:spAutoFit/>
          </a:bodyPr>
          <a:lstStyle/>
          <a:p>
            <a:pPr>
              <a:lnSpc>
                <a:spcPct val="107000"/>
              </a:lnSpc>
              <a:spcAft>
                <a:spcPts val="800"/>
              </a:spcAft>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Bilimsel Bir Yazının Düzenlenmesi</a:t>
            </a:r>
          </a:p>
          <a:p>
            <a:pPr>
              <a:lnSpc>
                <a:spcPct val="107000"/>
              </a:lnSpc>
              <a:spcAft>
                <a:spcPts val="800"/>
              </a:spcAft>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Makale Türleri</a:t>
            </a:r>
          </a:p>
          <a:p>
            <a:pPr marL="285750" indent="-285750">
              <a:lnSpc>
                <a:spcPct val="107000"/>
              </a:lnSpc>
              <a:spcAft>
                <a:spcPts val="800"/>
              </a:spcAft>
              <a:buFont typeface="Wingdings" panose="05000000000000000000" pitchFamily="2" charset="2"/>
              <a:buChar char="ü"/>
            </a:pPr>
            <a:r>
              <a:rPr lang="tr-TR" sz="2800" i="1" dirty="0" smtClean="0">
                <a:latin typeface="Calibri" panose="020F0502020204030204" pitchFamily="34" charset="0"/>
                <a:ea typeface="Calibri" panose="020F0502020204030204" pitchFamily="34" charset="0"/>
                <a:cs typeface="Times New Roman" panose="02020603050405020304" pitchFamily="18" charset="0"/>
              </a:rPr>
              <a:t>Deneysel Çalışma</a:t>
            </a: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     Araştırma sürecinde, giriş, yöntem, sonuçlar ve tartışma gibi belli aşamalar vardır.</a:t>
            </a:r>
          </a:p>
          <a:p>
            <a:pPr marL="457200" indent="-457200">
              <a:lnSpc>
                <a:spcPct val="107000"/>
              </a:lnSpc>
              <a:spcAft>
                <a:spcPts val="800"/>
              </a:spcAft>
              <a:buFont typeface="Wingdings" panose="05000000000000000000" pitchFamily="2" charset="2"/>
              <a:buChar char="ü"/>
            </a:pPr>
            <a:r>
              <a:rPr lang="tr-TR" sz="2800" dirty="0" smtClean="0">
                <a:latin typeface="Calibri" panose="020F0502020204030204" pitchFamily="34" charset="0"/>
                <a:ea typeface="Calibri" panose="020F0502020204030204" pitchFamily="34" charset="0"/>
                <a:cs typeface="Times New Roman" panose="02020603050405020304" pitchFamily="18" charset="0"/>
              </a:rPr>
              <a:t>Tarama Makaleleri</a:t>
            </a:r>
          </a:p>
          <a:p>
            <a:pPr lvl="1">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Daha önce basılmış olan materyal düzenlenerek, tamamlanarak ve değerlendirilerek problemin tanımlanmaya çalışıldığı meta analizleri içerir</a:t>
            </a:r>
          </a:p>
          <a:p>
            <a:pPr>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55112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5937" y="489434"/>
            <a:ext cx="11148754" cy="6800827"/>
          </a:xfrm>
        </p:spPr>
        <p:txBody>
          <a:bodyPr>
            <a:noAutofit/>
          </a:bodyPr>
          <a:lstStyle/>
          <a:p>
            <a:pPr marL="266700"/>
            <a:r>
              <a:rPr lang="tr-TR" sz="2800" b="1" dirty="0" smtClean="0">
                <a:latin typeface="+mn-lt"/>
              </a:rPr>
              <a:t>Kuramsal </a:t>
            </a:r>
            <a:r>
              <a:rPr lang="tr-TR" sz="2800" b="1" dirty="0" smtClean="0">
                <a:latin typeface="+mn-lt"/>
              </a:rPr>
              <a:t>makaleler</a:t>
            </a:r>
            <a:r>
              <a:rPr lang="tr-TR" sz="2800" dirty="0" smtClean="0">
                <a:latin typeface="+mn-lt"/>
              </a:rPr>
              <a:t/>
            </a:r>
            <a:br>
              <a:rPr lang="tr-TR" sz="2800" dirty="0" smtClean="0">
                <a:latin typeface="+mn-lt"/>
              </a:rPr>
            </a:br>
            <a:r>
              <a:rPr lang="tr-TR" sz="2800" dirty="0" smtClean="0">
                <a:latin typeface="+mn-lt"/>
              </a:rPr>
              <a:t>Mevcut araştırma literatürü, sosyal bilimlerin herhangi bir alanında daha ileri bir kurama çekilir. </a:t>
            </a:r>
            <a:br>
              <a:rPr lang="tr-TR" sz="2800" dirty="0" smtClean="0">
                <a:latin typeface="+mn-lt"/>
              </a:rPr>
            </a:br>
            <a:r>
              <a:rPr lang="tr-TR" sz="2800" dirty="0">
                <a:latin typeface="+mn-lt"/>
              </a:rPr>
              <a:t/>
            </a:r>
            <a:br>
              <a:rPr lang="tr-TR" sz="2800" dirty="0">
                <a:latin typeface="+mn-lt"/>
              </a:rPr>
            </a:br>
            <a:r>
              <a:rPr lang="tr-TR" sz="2800" b="1" dirty="0" smtClean="0">
                <a:latin typeface="+mn-lt"/>
              </a:rPr>
              <a:t>Yöntemsel Makaleler</a:t>
            </a:r>
            <a:br>
              <a:rPr lang="tr-TR" sz="2800" b="1" dirty="0" smtClean="0">
                <a:latin typeface="+mn-lt"/>
              </a:rPr>
            </a:br>
            <a:r>
              <a:rPr lang="tr-TR" sz="2800" dirty="0" smtClean="0">
                <a:latin typeface="+mn-lt"/>
              </a:rPr>
              <a:t>Yeni yöntemsel yaklaşımları, mevcut yöntemlerdeki değişiklikleri, nicel ve veri analitik yaklaşımlarının tartışılmasını sunan yazılardır.</a:t>
            </a:r>
            <a:r>
              <a:rPr lang="tr-TR" sz="2800" b="1" dirty="0" smtClean="0">
                <a:latin typeface="+mn-lt"/>
              </a:rPr>
              <a:t/>
            </a:r>
            <a:br>
              <a:rPr lang="tr-TR" sz="2800" b="1" dirty="0" smtClean="0">
                <a:latin typeface="+mn-lt"/>
              </a:rPr>
            </a:br>
            <a:r>
              <a:rPr lang="tr-TR" sz="2800" b="1" dirty="0" smtClean="0">
                <a:latin typeface="+mn-lt"/>
              </a:rPr>
              <a:t/>
            </a:r>
            <a:br>
              <a:rPr lang="tr-TR" sz="2800" b="1" dirty="0" smtClean="0">
                <a:latin typeface="+mn-lt"/>
              </a:rPr>
            </a:br>
            <a:r>
              <a:rPr lang="tr-TR" sz="2800" b="1" dirty="0" smtClean="0">
                <a:latin typeface="+mn-lt"/>
              </a:rPr>
              <a:t>Durum Çalışmaları</a:t>
            </a:r>
            <a:br>
              <a:rPr lang="tr-TR" sz="2800" b="1" dirty="0" smtClean="0">
                <a:latin typeface="+mn-lt"/>
              </a:rPr>
            </a:br>
            <a:r>
              <a:rPr lang="tr-TR" sz="2800" dirty="0" smtClean="0">
                <a:latin typeface="+mn-lt"/>
              </a:rPr>
              <a:t>Bir birey ya da kurumla çalışılırken elde edilen durum materyallerinin anlatılmasıdır. </a:t>
            </a:r>
            <a:r>
              <a:rPr lang="tr-TR" sz="2800" b="1" dirty="0" smtClean="0">
                <a:latin typeface="+mn-lt"/>
              </a:rPr>
              <a:t/>
            </a:r>
            <a:br>
              <a:rPr lang="tr-TR" sz="2800" b="1" dirty="0" smtClean="0">
                <a:latin typeface="+mn-lt"/>
              </a:rPr>
            </a:br>
            <a:r>
              <a:rPr lang="tr-TR" sz="2800" b="1" dirty="0" smtClean="0">
                <a:latin typeface="+mn-lt"/>
              </a:rPr>
              <a:t/>
            </a:r>
            <a:br>
              <a:rPr lang="tr-TR" sz="2800" b="1" dirty="0" smtClean="0">
                <a:latin typeface="+mn-lt"/>
              </a:rPr>
            </a:br>
            <a:r>
              <a:rPr lang="tr-TR" sz="2800" dirty="0" smtClean="0">
                <a:latin typeface="+mn-lt"/>
              </a:rPr>
              <a:t/>
            </a:r>
            <a:br>
              <a:rPr lang="tr-TR" sz="2800" dirty="0" smtClean="0">
                <a:latin typeface="+mn-lt"/>
              </a:rPr>
            </a:br>
            <a:r>
              <a:rPr lang="tr-TR" sz="2800" dirty="0" smtClean="0">
                <a:latin typeface="+mn-lt"/>
              </a:rPr>
              <a:t/>
            </a:r>
            <a:br>
              <a:rPr lang="tr-TR" sz="2800" dirty="0" smtClean="0">
                <a:latin typeface="+mn-lt"/>
              </a:rPr>
            </a:br>
            <a:r>
              <a:rPr lang="tr-TR" sz="2800" dirty="0" smtClean="0">
                <a:latin typeface="+mn-lt"/>
              </a:rPr>
              <a:t/>
            </a:r>
            <a:br>
              <a:rPr lang="tr-TR" sz="2800" dirty="0" smtClean="0">
                <a:latin typeface="+mn-lt"/>
              </a:rPr>
            </a:br>
            <a:r>
              <a:rPr lang="tr-TR" sz="2800" dirty="0" smtClean="0">
                <a:latin typeface="+mn-lt"/>
              </a:rPr>
              <a:t/>
            </a:r>
            <a:br>
              <a:rPr lang="tr-TR" sz="2800" dirty="0" smtClean="0">
                <a:latin typeface="+mn-lt"/>
              </a:rPr>
            </a:br>
            <a:r>
              <a:rPr lang="tr-TR" sz="2800" dirty="0" smtClean="0">
                <a:latin typeface="+mn-lt"/>
              </a:rPr>
              <a:t/>
            </a:r>
            <a:br>
              <a:rPr lang="tr-TR" sz="2800" dirty="0" smtClean="0">
                <a:latin typeface="+mn-lt"/>
              </a:rPr>
            </a:br>
            <a:r>
              <a:rPr lang="tr-TR" sz="2800" dirty="0" smtClean="0">
                <a:latin typeface="+mn-lt"/>
              </a:rPr>
              <a:t/>
            </a:r>
            <a:br>
              <a:rPr lang="tr-TR" sz="2800" dirty="0" smtClean="0">
                <a:latin typeface="+mn-lt"/>
              </a:rPr>
            </a:br>
            <a:r>
              <a:rPr lang="tr-TR" sz="2800" dirty="0" smtClean="0">
                <a:latin typeface="+mn-lt"/>
              </a:rPr>
              <a:t/>
            </a:r>
            <a:br>
              <a:rPr lang="tr-TR" sz="2800" dirty="0" smtClean="0">
                <a:latin typeface="+mn-lt"/>
              </a:rPr>
            </a:br>
            <a:endParaRPr lang="tr-TR" sz="2800" dirty="0">
              <a:latin typeface="+mn-lt"/>
            </a:endParaRPr>
          </a:p>
        </p:txBody>
      </p:sp>
    </p:spTree>
    <p:extLst>
      <p:ext uri="{BB962C8B-B14F-4D97-AF65-F5344CB8AC3E}">
        <p14:creationId xmlns:p14="http://schemas.microsoft.com/office/powerpoint/2010/main" val="3372774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64523" y="724237"/>
            <a:ext cx="10108276" cy="4170437"/>
          </a:xfrm>
          <a:prstGeom prst="rect">
            <a:avLst/>
          </a:prstGeom>
        </p:spPr>
        <p:txBody>
          <a:bodyPr wrap="square">
            <a:spAutoFit/>
          </a:bodyPr>
          <a:lstStyle/>
          <a:p>
            <a:pPr algn="just">
              <a:lnSpc>
                <a:spcPct val="107000"/>
              </a:lnSpc>
              <a:spcAft>
                <a:spcPts val="800"/>
              </a:spcAft>
            </a:pP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Uzunluk ve Başlıklar</a:t>
            </a:r>
          </a:p>
          <a:p>
            <a:pPr algn="just">
              <a:lnSpc>
                <a:spcPct val="107000"/>
              </a:lnSpc>
              <a:spcAft>
                <a:spcPts val="800"/>
              </a:spcAft>
            </a:pPr>
            <a:endParaRPr lang="tr-TR" sz="28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Bir çalışmanın, gönderilmesi düşünülen yayınevi ya da derginin belirlediği sayfa sınırlaması göz önünde bulundurularak sınırlandırılması gerekir.</a:t>
            </a:r>
          </a:p>
          <a:p>
            <a:pPr algn="just">
              <a:lnSpc>
                <a:spcPct val="107000"/>
              </a:lnSpc>
              <a:spcAft>
                <a:spcPts val="800"/>
              </a:spcAft>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Çalışma, hiyerarşik olarak planlanmalı ve önem sırası ve planlanan yapıya göre başlıklar kullanılmalıdır.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4770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30036" y="1206625"/>
            <a:ext cx="9626137" cy="4293483"/>
          </a:xfrm>
          <a:prstGeom prst="rect">
            <a:avLst/>
          </a:prstGeom>
        </p:spPr>
        <p:txBody>
          <a:bodyPr wrap="square">
            <a:spAutoFit/>
          </a:bodyPr>
          <a:lstStyle/>
          <a:p>
            <a:pPr>
              <a:lnSpc>
                <a:spcPct val="107000"/>
              </a:lnSpc>
              <a:spcAft>
                <a:spcPts val="800"/>
              </a:spcAft>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Bilimsel Bir Yazının Bölümleri</a:t>
            </a:r>
          </a:p>
          <a:p>
            <a:pPr>
              <a:lnSpc>
                <a:spcPct val="107000"/>
              </a:lnSpc>
              <a:spcAft>
                <a:spcPts val="800"/>
              </a:spcAft>
            </a:pPr>
            <a:endParaRPr lang="tr-TR" sz="2800" b="1"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ü"/>
            </a:pPr>
            <a:r>
              <a:rPr lang="tr-TR" sz="2800" b="1" i="1" dirty="0" smtClean="0">
                <a:effectLst/>
                <a:latin typeface="Calibri" panose="020F0502020204030204" pitchFamily="34" charset="0"/>
                <a:ea typeface="Calibri" panose="020F0502020204030204" pitchFamily="34" charset="0"/>
                <a:cs typeface="Times New Roman" panose="02020603050405020304" pitchFamily="18" charset="0"/>
              </a:rPr>
              <a:t>Başlık Sayfası</a:t>
            </a:r>
          </a:p>
          <a:p>
            <a:pPr>
              <a:lnSpc>
                <a:spcPct val="107000"/>
              </a:lnSpc>
              <a:spcAft>
                <a:spcPts val="800"/>
              </a:spcAft>
            </a:pPr>
            <a:r>
              <a:rPr lang="tr-TR" sz="2800" i="1" dirty="0" smtClean="0">
                <a:latin typeface="Calibri" panose="020F0502020204030204" pitchFamily="34" charset="0"/>
                <a:ea typeface="Calibri" panose="020F0502020204030204" pitchFamily="34" charset="0"/>
                <a:cs typeface="Times New Roman" panose="02020603050405020304" pitchFamily="18" charset="0"/>
              </a:rPr>
              <a:t>Başlık çalışmanın ana fikrini özetlemelidir. Çalışmayı kısa biçimde ifade etmelidir.</a:t>
            </a:r>
            <a:endParaRPr lang="tr-TR" sz="2800" i="1"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Wingdings" panose="05000000000000000000" pitchFamily="2" charset="2"/>
              <a:buChar char="ü"/>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Özet</a:t>
            </a: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Çalışmanın kısa, ayrıntılı ve çok yönlü özetini içermelidir. Makale içeriğinin hızlıca taranabilmesi için bir araçtır.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4144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20188" y="1073538"/>
            <a:ext cx="11371812" cy="5550237"/>
          </a:xfrm>
          <a:prstGeom prst="rect">
            <a:avLst/>
          </a:prstGeom>
        </p:spPr>
        <p:txBody>
          <a:bodyPr wrap="square">
            <a:spAutoFit/>
          </a:bodyPr>
          <a:lstStyle/>
          <a:p>
            <a:pPr marL="457200" indent="-457200">
              <a:spcAft>
                <a:spcPts val="800"/>
              </a:spcAft>
              <a:buFont typeface="Wingdings" panose="05000000000000000000" pitchFamily="2" charset="2"/>
              <a:buChar char="ü"/>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Giriş</a:t>
            </a:r>
          </a:p>
          <a:p>
            <a:pPr>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Araştırmanın probleminin sunulduğu ve araştırma stratejisinin tanıtıldığı bölümdür.</a:t>
            </a:r>
          </a:p>
          <a:p>
            <a:pPr>
              <a:spcAft>
                <a:spcPts val="800"/>
              </a:spcAft>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Araştırmaya ilişkin altyapı oluşturulur, literatür tartışılır.</a:t>
            </a:r>
          </a:p>
          <a:p>
            <a:pPr marL="457200" indent="-457200">
              <a:spcAft>
                <a:spcPts val="800"/>
              </a:spcAft>
              <a:buFont typeface="Wingdings" panose="05000000000000000000" pitchFamily="2" charset="2"/>
              <a:buChar char="ü"/>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Yöntem</a:t>
            </a:r>
          </a:p>
          <a:p>
            <a:pPr>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Araştırmanın nasıl yürütüldüğüne ilişkin detayları tanıtır. Katılımcılar, çalışma grubu, araçlar ve uygulama aşamaları tanıtılır.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spcAft>
                <a:spcPts val="800"/>
              </a:spcAft>
              <a:buFont typeface="Wingdings" panose="05000000000000000000" pitchFamily="2" charset="2"/>
              <a:buChar char="ü"/>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Bulgular</a:t>
            </a:r>
          </a:p>
          <a:p>
            <a:pPr>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Toplanan verilerin analizine ilişkin istatistiksel sonuçlar özetlenir. Sonuç bölümünü destekleyecek şekilde bulgular raporlanır.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endParaRPr lang="tr-TR" sz="2800" b="1"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6366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80655" y="674441"/>
            <a:ext cx="9975273" cy="5775940"/>
          </a:xfrm>
          <a:prstGeom prst="rect">
            <a:avLst/>
          </a:prstGeom>
        </p:spPr>
        <p:txBody>
          <a:bodyPr wrap="square">
            <a:spAutoFit/>
          </a:bodyPr>
          <a:lstStyle/>
          <a:p>
            <a:pPr marL="457200" indent="-457200">
              <a:lnSpc>
                <a:spcPct val="150000"/>
              </a:lnSpc>
              <a:spcAft>
                <a:spcPts val="800"/>
              </a:spcAft>
              <a:buFont typeface="Wingdings" panose="05000000000000000000" pitchFamily="2" charset="2"/>
              <a:buChar char="ü"/>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Tartışma</a:t>
            </a:r>
          </a:p>
          <a:p>
            <a:pPr>
              <a:lnSpc>
                <a:spcPct val="150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Çalışmanın hipotezleri ile ilgili değerlendirme ve yorumlar yapılır. </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50000"/>
              </a:lnSpc>
              <a:spcAft>
                <a:spcPts val="800"/>
              </a:spcAft>
              <a:buFont typeface="Wingdings" panose="05000000000000000000" pitchFamily="2" charset="2"/>
              <a:buChar char="ü"/>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Kaynaklar</a:t>
            </a:r>
          </a:p>
          <a:p>
            <a:pPr>
              <a:lnSpc>
                <a:spcPct val="150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Çalışmada kullanılan kaynakların tamamı kaynaklar listesinde yer alır ve listedeki her kaynağa metin içinde atıf yapılır.</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50000"/>
              </a:lnSpc>
              <a:spcAft>
                <a:spcPts val="800"/>
              </a:spcAft>
              <a:buFont typeface="Wingdings" panose="05000000000000000000" pitchFamily="2" charset="2"/>
              <a:buChar char="ü"/>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Ekler</a:t>
            </a:r>
          </a:p>
          <a:p>
            <a:pPr>
              <a:lnSpc>
                <a:spcPct val="150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Araştırmaya özel hazırlanmış programlar, yayınlanmamış bir test ve kullanılan araçların detaylarının verildiği bölümdür. </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3344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30531" y="857239"/>
            <a:ext cx="9825643" cy="4960204"/>
          </a:xfrm>
          <a:prstGeom prst="rect">
            <a:avLst/>
          </a:prstGeom>
        </p:spPr>
        <p:txBody>
          <a:bodyPr wrap="square">
            <a:spAutoFit/>
          </a:bodyPr>
          <a:lstStyle/>
          <a:p>
            <a:pPr marL="457200" indent="-457200">
              <a:lnSpc>
                <a:spcPct val="150000"/>
              </a:lnSpc>
              <a:spcAft>
                <a:spcPts val="800"/>
              </a:spcAft>
              <a:buFont typeface="Wingdings" panose="05000000000000000000" pitchFamily="2" charset="2"/>
              <a:buChar char="ü"/>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Yazar Notu</a:t>
            </a:r>
          </a:p>
          <a:p>
            <a:pPr>
              <a:lnSpc>
                <a:spcPct val="150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Her bir yazara ilişkin kuramsal bilginin, finansal desteğin kaynağının ve çalışmaya destek verenlerin belirtildiği bölümdür.</a:t>
            </a:r>
          </a:p>
          <a:p>
            <a:pPr>
              <a:lnSpc>
                <a:spcPct val="150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 </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50000"/>
              </a:lnSpc>
              <a:spcAft>
                <a:spcPts val="800"/>
              </a:spcAft>
              <a:buFont typeface="Wingdings" panose="05000000000000000000" pitchFamily="2" charset="2"/>
              <a:buChar char="ü"/>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Kontrol Listesi</a:t>
            </a:r>
          </a:p>
          <a:p>
            <a:pPr>
              <a:lnSpc>
                <a:spcPct val="150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Çalışmayı kontrol etmek amacıyla, çalışmanın yukarıda bahsi geçen konularda değerlendirilmesini kapsar.</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0298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9542" y="724569"/>
            <a:ext cx="8711738" cy="4498667"/>
          </a:xfrm>
          <a:prstGeom prst="rect">
            <a:avLst/>
          </a:prstGeom>
        </p:spPr>
        <p:txBody>
          <a:bodyPr wrap="square">
            <a:spAutoFit/>
          </a:bodyPr>
          <a:lstStyle/>
          <a:p>
            <a:pPr>
              <a:lnSpc>
                <a:spcPct val="107000"/>
              </a:lnSpc>
              <a:spcAft>
                <a:spcPts val="800"/>
              </a:spcAft>
            </a:pPr>
            <a:r>
              <a:rPr lang="tr-TR" sz="2800" b="1" dirty="0" smtClean="0">
                <a:effectLst/>
                <a:latin typeface="Calibri" panose="020F0502020204030204" pitchFamily="34" charset="0"/>
                <a:ea typeface="Calibri" panose="020F0502020204030204" pitchFamily="34" charset="0"/>
                <a:cs typeface="Times New Roman" panose="02020603050405020304" pitchFamily="18" charset="0"/>
              </a:rPr>
              <a:t>Genel Yazım Kuralları</a:t>
            </a:r>
          </a:p>
          <a:p>
            <a:pPr marL="457200" indent="-457200">
              <a:lnSpc>
                <a:spcPct val="107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Sayfa Ayarlarının Düzenlenmesi</a:t>
            </a:r>
          </a:p>
          <a:p>
            <a:pPr marL="457200" indent="-457200">
              <a:lnSpc>
                <a:spcPct val="107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İstatistiksel ve Matematiksel Gösterimler</a:t>
            </a:r>
          </a:p>
          <a:p>
            <a:pPr marL="457200" indent="-457200">
              <a:lnSpc>
                <a:spcPct val="107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Boşluklar, Hizalama ve Noktalama</a:t>
            </a:r>
          </a:p>
          <a:p>
            <a:pPr marL="457200" indent="-457200">
              <a:lnSpc>
                <a:spcPct val="107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Tablolar</a:t>
            </a:r>
          </a:p>
          <a:p>
            <a:pPr marL="457200" indent="-457200">
              <a:lnSpc>
                <a:spcPct val="107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Şekiller</a:t>
            </a:r>
          </a:p>
          <a:p>
            <a:pPr marL="457200" indent="-457200">
              <a:lnSpc>
                <a:spcPct val="107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Dipnotlar ve Notlar</a:t>
            </a:r>
          </a:p>
          <a:p>
            <a:pPr marL="457200" indent="-457200">
              <a:lnSpc>
                <a:spcPct val="107000"/>
              </a:lnSpc>
              <a:spcAft>
                <a:spcPts val="800"/>
              </a:spcAft>
              <a:buFont typeface="Wingdings" panose="05000000000000000000" pitchFamily="2" charset="2"/>
              <a:buChar char="ü"/>
            </a:pPr>
            <a:r>
              <a:rPr lang="tr-TR" sz="2800" dirty="0" smtClean="0">
                <a:effectLst/>
                <a:latin typeface="Calibri" panose="020F0502020204030204" pitchFamily="34" charset="0"/>
                <a:ea typeface="Calibri" panose="020F0502020204030204" pitchFamily="34" charset="0"/>
                <a:cs typeface="Times New Roman" panose="02020603050405020304" pitchFamily="18" charset="0"/>
              </a:rPr>
              <a:t>Ekler</a:t>
            </a:r>
          </a:p>
        </p:txBody>
      </p:sp>
    </p:spTree>
    <p:extLst>
      <p:ext uri="{BB962C8B-B14F-4D97-AF65-F5344CB8AC3E}">
        <p14:creationId xmlns:p14="http://schemas.microsoft.com/office/powerpoint/2010/main" val="24861812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152</TotalTime>
  <Words>327</Words>
  <Application>Microsoft Office PowerPoint</Application>
  <PresentationFormat>Geniş ekran</PresentationFormat>
  <Paragraphs>55</Paragraphs>
  <Slides>11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Calibri</vt:lpstr>
      <vt:lpstr>Century Gothic</vt:lpstr>
      <vt:lpstr>Times New Roman</vt:lpstr>
      <vt:lpstr>Wingdings</vt:lpstr>
      <vt:lpstr>Wingdings 3</vt:lpstr>
      <vt:lpstr>İyon</vt:lpstr>
      <vt:lpstr>RAPORLAŞTIRMA</vt:lpstr>
      <vt:lpstr>PowerPoint Sunusu</vt:lpstr>
      <vt:lpstr>Kuramsal makaleler Mevcut araştırma literatürü, sosyal bilimlerin herhangi bir alanında daha ileri bir kurama çekilir.   Yöntemsel Makaleler Yeni yöntemsel yaklaşımları, mevcut yöntemlerdeki değişiklikleri, nicel ve veri analitik yaklaşımlarının tartışılmasını sunan yazılardır.  Durum Çalışmaları Bir birey ya da kurumla çalışılırken elde edilen durum materyallerinin anlatılmasıdır.          </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RAPORLAŞTIRMA</dc:title>
  <dc:creator>Guv</dc:creator>
  <cp:lastModifiedBy>Guv</cp:lastModifiedBy>
  <cp:revision>8</cp:revision>
  <dcterms:created xsi:type="dcterms:W3CDTF">2018-02-01T08:30:14Z</dcterms:created>
  <dcterms:modified xsi:type="dcterms:W3CDTF">2018-02-05T13:03:18Z</dcterms:modified>
</cp:coreProperties>
</file>