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EBDFCE6-6538-4015-93C4-596A531F7449}"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964990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BDFCE6-6538-4015-93C4-596A531F7449}"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4051248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BDFCE6-6538-4015-93C4-596A531F7449}"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99472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BDFCE6-6538-4015-93C4-596A531F7449}"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719710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EBDFCE6-6538-4015-93C4-596A531F7449}" type="datetimeFigureOut">
              <a:rPr lang="tr-TR" smtClean="0"/>
              <a:t>12.02.2020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024781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EBDFCE6-6538-4015-93C4-596A531F7449}"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608302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EBDFCE6-6538-4015-93C4-596A531F7449}" type="datetimeFigureOut">
              <a:rPr lang="tr-TR" smtClean="0"/>
              <a:t>12.02.2020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2002014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BDFCE6-6538-4015-93C4-596A531F7449}" type="datetimeFigureOut">
              <a:rPr lang="tr-TR" smtClean="0"/>
              <a:t>12.02.2020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34619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EBDFCE6-6538-4015-93C4-596A531F7449}" type="datetimeFigureOut">
              <a:rPr lang="tr-TR" smtClean="0"/>
              <a:t>12.02.2020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2140489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EBDFCE6-6538-4015-93C4-596A531F7449}"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749673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EBDFCE6-6538-4015-93C4-596A531F7449}" type="datetimeFigureOut">
              <a:rPr lang="tr-TR" smtClean="0"/>
              <a:t>12.02.2020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6F373B-EE6B-4AE6-9866-80E6BF1775E3}" type="slidenum">
              <a:rPr lang="tr-TR" smtClean="0"/>
              <a:t>‹#›</a:t>
            </a:fld>
            <a:endParaRPr lang="tr-TR"/>
          </a:p>
        </p:txBody>
      </p:sp>
    </p:spTree>
    <p:extLst>
      <p:ext uri="{BB962C8B-B14F-4D97-AF65-F5344CB8AC3E}">
        <p14:creationId xmlns:p14="http://schemas.microsoft.com/office/powerpoint/2010/main" val="379329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BDFCE6-6538-4015-93C4-596A531F7449}" type="datetimeFigureOut">
              <a:rPr lang="tr-TR" smtClean="0"/>
              <a:t>12.02.2020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F373B-EE6B-4AE6-9866-80E6BF1775E3}" type="slidenum">
              <a:rPr lang="tr-TR" smtClean="0"/>
              <a:t>‹#›</a:t>
            </a:fld>
            <a:endParaRPr lang="tr-TR"/>
          </a:p>
        </p:txBody>
      </p:sp>
    </p:spTree>
    <p:extLst>
      <p:ext uri="{BB962C8B-B14F-4D97-AF65-F5344CB8AC3E}">
        <p14:creationId xmlns:p14="http://schemas.microsoft.com/office/powerpoint/2010/main" val="1345560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r>
              <a:rPr lang="tr-TR" altLang="tr-TR" sz="3732" dirty="0"/>
              <a:t>Gazetecilikte geleneksel emek örgütlenmesi: TGS</a:t>
            </a:r>
          </a:p>
        </p:txBody>
      </p:sp>
      <p:sp>
        <p:nvSpPr>
          <p:cNvPr id="3075" name="Rectangle 3"/>
          <p:cNvSpPr>
            <a:spLocks noGrp="1" noChangeArrowheads="1"/>
          </p:cNvSpPr>
          <p:nvPr>
            <p:ph type="body" idx="1"/>
          </p:nvPr>
        </p:nvSpPr>
        <p:spPr>
          <a:xfrm>
            <a:off x="1982471" y="1601825"/>
            <a:ext cx="7065369" cy="4524037"/>
          </a:xfrm>
        </p:spPr>
        <p:txBody>
          <a:bodyPr/>
          <a:lstStyle/>
          <a:p>
            <a:pPr>
              <a:lnSpc>
                <a:spcPct val="80000"/>
              </a:lnSpc>
            </a:pPr>
            <a:endParaRPr lang="tr-TR" altLang="tr-TR" sz="2399" dirty="0"/>
          </a:p>
          <a:p>
            <a:pPr>
              <a:lnSpc>
                <a:spcPct val="80000"/>
              </a:lnSpc>
            </a:pPr>
            <a:r>
              <a:rPr lang="tr-TR" altLang="tr-TR" sz="2399" dirty="0"/>
              <a:t>1952’de çıkan 5983 Sayılı Basın İş Kanunu ile gazetecilerin sendika kurabilmesinin önü açıldı.</a:t>
            </a:r>
          </a:p>
          <a:p>
            <a:pPr>
              <a:lnSpc>
                <a:spcPct val="80000"/>
              </a:lnSpc>
            </a:pPr>
            <a:endParaRPr lang="tr-TR" altLang="tr-TR" sz="2399" dirty="0"/>
          </a:p>
          <a:p>
            <a:pPr>
              <a:lnSpc>
                <a:spcPct val="80000"/>
              </a:lnSpc>
            </a:pPr>
            <a:r>
              <a:rPr lang="tr-TR" altLang="tr-TR" sz="2399" dirty="0"/>
              <a:t>Yasanın çıkmasının ardından daha sonra Türkiye Gazeteciler </a:t>
            </a:r>
            <a:r>
              <a:rPr lang="tr-TR" altLang="tr-TR" sz="2399" dirty="0"/>
              <a:t>Sendikası kuruldu.</a:t>
            </a:r>
          </a:p>
          <a:p>
            <a:pPr marL="0" indent="0">
              <a:lnSpc>
                <a:spcPct val="80000"/>
              </a:lnSpc>
              <a:buNone/>
            </a:pPr>
            <a:endParaRPr lang="tr-TR" altLang="tr-TR" sz="2399" dirty="0"/>
          </a:p>
          <a:p>
            <a:pPr>
              <a:lnSpc>
                <a:spcPct val="80000"/>
              </a:lnSpc>
            </a:pPr>
            <a:r>
              <a:rPr lang="tr-TR" altLang="tr-TR" sz="2399" dirty="0"/>
              <a:t>Basın İş Kanunu, 212 Sayılı Yasa değişikliğiyle (1961) gazetecilerin işverenler karşısında elini güçlendirdi ve gazetecilik örgütlenmesinde yeni bir dönemin tohumlarını atacak hareketlenmelere neden oldu.</a:t>
            </a:r>
          </a:p>
        </p:txBody>
      </p:sp>
    </p:spTree>
    <p:extLst>
      <p:ext uri="{BB962C8B-B14F-4D97-AF65-F5344CB8AC3E}">
        <p14:creationId xmlns:p14="http://schemas.microsoft.com/office/powerpoint/2010/main" val="94393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smtClean="0"/>
              <a:t>TGS</a:t>
            </a:r>
            <a:br>
              <a:rPr lang="tr-TR" dirty="0" smtClean="0"/>
            </a:br>
            <a:r>
              <a:rPr lang="tr-TR" dirty="0" smtClean="0"/>
              <a:t>1960-1980 arası dönem</a:t>
            </a:r>
            <a:endParaRPr lang="tr-TR" dirty="0"/>
          </a:p>
        </p:txBody>
      </p:sp>
      <p:sp>
        <p:nvSpPr>
          <p:cNvPr id="3" name="İçerik Yer Tutucusu 2"/>
          <p:cNvSpPr>
            <a:spLocks noGrp="1"/>
          </p:cNvSpPr>
          <p:nvPr>
            <p:ph idx="1"/>
          </p:nvPr>
        </p:nvSpPr>
        <p:spPr/>
        <p:txBody>
          <a:bodyPr/>
          <a:lstStyle/>
          <a:p>
            <a:r>
              <a:rPr lang="tr-TR" altLang="tr-TR" dirty="0" smtClean="0"/>
              <a:t>1960-1980 arası basın iş kolunda 116 toplu iş sözleşmesi (107’si TGS tarafından) yapıldı. </a:t>
            </a:r>
          </a:p>
          <a:p>
            <a:endParaRPr lang="tr-TR" dirty="0"/>
          </a:p>
        </p:txBody>
      </p:sp>
    </p:spTree>
    <p:extLst>
      <p:ext uri="{BB962C8B-B14F-4D97-AF65-F5344CB8AC3E}">
        <p14:creationId xmlns:p14="http://schemas.microsoft.com/office/powerpoint/2010/main" val="27464623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ctr"/>
            <a:r>
              <a:rPr lang="tr-TR" altLang="tr-TR" sz="3732" dirty="0"/>
              <a:t>TGS </a:t>
            </a:r>
            <a:br>
              <a:rPr lang="tr-TR" altLang="tr-TR" sz="3732" dirty="0"/>
            </a:br>
            <a:r>
              <a:rPr lang="tr-TR" altLang="tr-TR" sz="3732" dirty="0"/>
              <a:t>1980 sonrası dönem</a:t>
            </a:r>
            <a:endParaRPr lang="tr-TR" altLang="tr-TR" sz="3732" dirty="0"/>
          </a:p>
        </p:txBody>
      </p:sp>
      <p:sp>
        <p:nvSpPr>
          <p:cNvPr id="6148" name="Rectangle 4"/>
          <p:cNvSpPr>
            <a:spLocks noGrp="1" noChangeArrowheads="1"/>
          </p:cNvSpPr>
          <p:nvPr>
            <p:ph type="body" idx="1"/>
          </p:nvPr>
        </p:nvSpPr>
        <p:spPr>
          <a:xfrm>
            <a:off x="2064994" y="1606057"/>
            <a:ext cx="7136786" cy="4524037"/>
          </a:xfrm>
        </p:spPr>
        <p:txBody>
          <a:bodyPr/>
          <a:lstStyle/>
          <a:p>
            <a:pPr marL="0" indent="0">
              <a:lnSpc>
                <a:spcPct val="80000"/>
              </a:lnSpc>
              <a:buNone/>
            </a:pPr>
            <a:endParaRPr lang="tr-TR" altLang="tr-TR" sz="2133" dirty="0"/>
          </a:p>
          <a:p>
            <a:pPr>
              <a:lnSpc>
                <a:spcPct val="80000"/>
              </a:lnSpc>
            </a:pPr>
            <a:r>
              <a:rPr lang="tr-TR" altLang="tr-TR" sz="2133" dirty="0"/>
              <a:t>1980 sonrası getirilen Sendikalar Kanunu, basın yayın ve gazetecilik iş kolunu ayırdı, bunun sonucunda matbaalarda çalışan üyeler TGS’den ayrılmak zorunda kaldı. </a:t>
            </a:r>
          </a:p>
          <a:p>
            <a:pPr>
              <a:lnSpc>
                <a:spcPct val="80000"/>
              </a:lnSpc>
            </a:pPr>
            <a:endParaRPr lang="tr-TR" altLang="tr-TR" sz="2133" dirty="0"/>
          </a:p>
          <a:p>
            <a:pPr>
              <a:lnSpc>
                <a:spcPct val="80000"/>
              </a:lnSpc>
            </a:pPr>
            <a:r>
              <a:rPr lang="tr-TR" altLang="tr-TR" sz="2133" dirty="0"/>
              <a:t>İşveren kesimi de sendikasızlaşma için uygun olan iklimi iyi değerlendirmiş, gazeteciler de örgütlenmeye ilgisiz kalmıştır. </a:t>
            </a:r>
            <a:endParaRPr lang="tr-TR" altLang="tr-TR" sz="2133" dirty="0"/>
          </a:p>
          <a:p>
            <a:pPr>
              <a:lnSpc>
                <a:spcPct val="80000"/>
              </a:lnSpc>
            </a:pPr>
            <a:endParaRPr lang="tr-TR" altLang="tr-TR" sz="2133" dirty="0"/>
          </a:p>
          <a:p>
            <a:pPr>
              <a:lnSpc>
                <a:spcPct val="80000"/>
              </a:lnSpc>
            </a:pPr>
            <a:r>
              <a:rPr lang="tr-TR" altLang="tr-TR" sz="2133" dirty="0"/>
              <a:t>Bu </a:t>
            </a:r>
            <a:r>
              <a:rPr lang="tr-TR" altLang="tr-TR" sz="2133" dirty="0"/>
              <a:t>dönemde TGS sadece AA ve Cumhuriyet gazetesinde örgütlü duruma düşmüştür.</a:t>
            </a:r>
          </a:p>
        </p:txBody>
      </p:sp>
    </p:spTree>
    <p:extLst>
      <p:ext uri="{BB962C8B-B14F-4D97-AF65-F5344CB8AC3E}">
        <p14:creationId xmlns:p14="http://schemas.microsoft.com/office/powerpoint/2010/main" val="242377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lgn="ctr"/>
            <a:r>
              <a:rPr lang="tr-TR" altLang="tr-TR" sz="3732" dirty="0"/>
              <a:t>TGS</a:t>
            </a:r>
            <a:br>
              <a:rPr lang="tr-TR" altLang="tr-TR" sz="3732" dirty="0"/>
            </a:br>
            <a:r>
              <a:rPr lang="tr-TR" altLang="tr-TR" sz="3732" dirty="0"/>
              <a:t>1980 sonrası dönem</a:t>
            </a:r>
            <a:endParaRPr lang="tr-TR" altLang="tr-TR" sz="3732" dirty="0"/>
          </a:p>
        </p:txBody>
      </p:sp>
      <p:sp>
        <p:nvSpPr>
          <p:cNvPr id="8195" name="Rectangle 3"/>
          <p:cNvSpPr>
            <a:spLocks noGrp="1" noChangeArrowheads="1"/>
          </p:cNvSpPr>
          <p:nvPr>
            <p:ph type="body" idx="1"/>
          </p:nvPr>
        </p:nvSpPr>
        <p:spPr>
          <a:xfrm>
            <a:off x="1982471" y="1601825"/>
            <a:ext cx="7641455" cy="4524037"/>
          </a:xfrm>
        </p:spPr>
        <p:txBody>
          <a:bodyPr>
            <a:normAutofit fontScale="92500" lnSpcReduction="20000"/>
          </a:bodyPr>
          <a:lstStyle/>
          <a:p>
            <a:pPr>
              <a:lnSpc>
                <a:spcPct val="80000"/>
              </a:lnSpc>
            </a:pPr>
            <a:endParaRPr lang="tr-TR" altLang="tr-TR" sz="2399" dirty="0"/>
          </a:p>
          <a:p>
            <a:pPr>
              <a:lnSpc>
                <a:spcPct val="80000"/>
              </a:lnSpc>
            </a:pPr>
            <a:r>
              <a:rPr lang="tr-TR" altLang="tr-TR" sz="2399" dirty="0"/>
              <a:t>1990’larda gazetecilik iş kolunda çalışan sayısı arttı, ancak TGS üye sayısını arttıramadı.</a:t>
            </a:r>
          </a:p>
          <a:p>
            <a:pPr>
              <a:lnSpc>
                <a:spcPct val="80000"/>
              </a:lnSpc>
            </a:pPr>
            <a:endParaRPr lang="tr-TR" altLang="tr-TR" sz="2399" dirty="0"/>
          </a:p>
          <a:p>
            <a:pPr>
              <a:lnSpc>
                <a:spcPct val="80000"/>
              </a:lnSpc>
            </a:pPr>
            <a:r>
              <a:rPr lang="tr-TR" altLang="tr-TR" sz="2399" dirty="0"/>
              <a:t>2000’li yılların başında TGS’nin tam anlamıyla toplu sözleşme yaptığı tek mecra: AA</a:t>
            </a:r>
          </a:p>
          <a:p>
            <a:pPr>
              <a:lnSpc>
                <a:spcPct val="80000"/>
              </a:lnSpc>
            </a:pPr>
            <a:endParaRPr lang="tr-TR" altLang="tr-TR" sz="2399" dirty="0"/>
          </a:p>
          <a:p>
            <a:pPr>
              <a:lnSpc>
                <a:spcPct val="80000"/>
              </a:lnSpc>
            </a:pPr>
            <a:r>
              <a:rPr lang="tr-TR" altLang="tr-TR" sz="2399" dirty="0"/>
              <a:t>1980 sonrası gazetecilik kolunda ilk grev 2008’de Sabah-ATV grevi</a:t>
            </a:r>
          </a:p>
          <a:p>
            <a:pPr>
              <a:lnSpc>
                <a:spcPct val="80000"/>
              </a:lnSpc>
            </a:pPr>
            <a:endParaRPr lang="tr-TR" altLang="tr-TR" sz="2399" dirty="0"/>
          </a:p>
          <a:p>
            <a:pPr>
              <a:lnSpc>
                <a:spcPct val="80000"/>
              </a:lnSpc>
            </a:pPr>
            <a:r>
              <a:rPr lang="tr-TR" altLang="tr-TR" sz="2399" dirty="0"/>
              <a:t>2012’de AA’daki TGS üyelerinin tamamına yakınını Medya İş’e geçti.</a:t>
            </a:r>
          </a:p>
          <a:p>
            <a:pPr>
              <a:lnSpc>
                <a:spcPct val="80000"/>
              </a:lnSpc>
            </a:pPr>
            <a:endParaRPr lang="tr-TR" altLang="tr-TR" sz="2399" dirty="0"/>
          </a:p>
          <a:p>
            <a:pPr>
              <a:lnSpc>
                <a:spcPct val="80000"/>
              </a:lnSpc>
            </a:pPr>
            <a:r>
              <a:rPr lang="tr-TR" altLang="tr-TR" sz="2399" dirty="0"/>
              <a:t>TGS, gelirlerinin neredeyse tümünü sağladığı AA çalışanı üyelerini kaybetti, hem ekonomik hem de yönetimsel bir krize girdi. </a:t>
            </a:r>
          </a:p>
        </p:txBody>
      </p:sp>
    </p:spTree>
    <p:extLst>
      <p:ext uri="{BB962C8B-B14F-4D97-AF65-F5344CB8AC3E}">
        <p14:creationId xmlns:p14="http://schemas.microsoft.com/office/powerpoint/2010/main" val="3292532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Sendika Dışı Dernekler</a:t>
            </a:r>
            <a:endParaRPr lang="tr-TR" dirty="0"/>
          </a:p>
        </p:txBody>
      </p:sp>
      <p:sp>
        <p:nvSpPr>
          <p:cNvPr id="3" name="İçerik Yer Tutucusu 2"/>
          <p:cNvSpPr>
            <a:spLocks noGrp="1"/>
          </p:cNvSpPr>
          <p:nvPr>
            <p:ph idx="1"/>
          </p:nvPr>
        </p:nvSpPr>
        <p:spPr/>
        <p:txBody>
          <a:bodyPr/>
          <a:lstStyle/>
          <a:p>
            <a:r>
              <a:rPr lang="tr-TR" dirty="0" smtClean="0"/>
              <a:t>Türkiye Gazeteciler Federasyonu</a:t>
            </a:r>
          </a:p>
          <a:p>
            <a:r>
              <a:rPr lang="tr-TR" dirty="0" smtClean="0"/>
              <a:t>Çağdaş Gazeteciler Derneği</a:t>
            </a:r>
          </a:p>
          <a:p>
            <a:r>
              <a:rPr lang="tr-TR" dirty="0" smtClean="0"/>
              <a:t>Çağdaş Sinema Oyuncuları Derneği</a:t>
            </a:r>
          </a:p>
          <a:p>
            <a:r>
              <a:rPr lang="tr-TR" dirty="0" smtClean="0"/>
              <a:t>BİROY Sinema Oyuncuları Meslek Birliği</a:t>
            </a:r>
          </a:p>
          <a:p>
            <a:r>
              <a:rPr lang="tr-TR" dirty="0" smtClean="0"/>
              <a:t>Parlamento Muhabirleri Derneği</a:t>
            </a:r>
            <a:endParaRPr lang="tr-TR" dirty="0"/>
          </a:p>
        </p:txBody>
      </p:sp>
    </p:spTree>
    <p:extLst>
      <p:ext uri="{BB962C8B-B14F-4D97-AF65-F5344CB8AC3E}">
        <p14:creationId xmlns:p14="http://schemas.microsoft.com/office/powerpoint/2010/main" val="381762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Platformlar</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G-9 Platformu</a:t>
            </a:r>
          </a:p>
          <a:p>
            <a:r>
              <a:rPr lang="tr-TR" dirty="0" smtClean="0"/>
              <a:t>Avrupa </a:t>
            </a:r>
            <a:r>
              <a:rPr lang="tr-TR" dirty="0"/>
              <a:t>Gazeteciler Birliği (AEJ) Türkiye Temsilciliği, Basın Yayın ve İletişim Emekçileri Sendikası (Haber-Sen), Çağdaş Gazeteciler Derneği (ÇGD), Diplomasi Muhabirleri Derneği (DMD), Ekonomi Muhabirleri Derneği, DİSK Basın-İş, (EMD), Parlamento Muhabirleri Derneği (PMD), Profesyonel Haber Kameramanları Derneği (PHKD), Türkiye Foto Muhabirleri Derneği (TFMD), Türkiye Gazeteciler Cemiyeti (TGC) Ankara Temsilciliği, Türkiye Gazeteciler Sendikası (TGS) ve Turizm ve Çevre Gazetecileri Derneği (TURÇEV)</a:t>
            </a:r>
          </a:p>
        </p:txBody>
      </p:sp>
    </p:spTree>
    <p:extLst>
      <p:ext uri="{BB962C8B-B14F-4D97-AF65-F5344CB8AC3E}">
        <p14:creationId xmlns:p14="http://schemas.microsoft.com/office/powerpoint/2010/main" val="3246777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tr-TR" altLang="tr-TR" sz="3732" dirty="0"/>
              <a:t>Platformlar</a:t>
            </a:r>
            <a:endParaRPr lang="tr-TR" altLang="tr-TR" sz="3732" dirty="0"/>
          </a:p>
        </p:txBody>
      </p:sp>
      <p:sp>
        <p:nvSpPr>
          <p:cNvPr id="9219" name="Rectangle 3"/>
          <p:cNvSpPr>
            <a:spLocks noGrp="1" noChangeArrowheads="1"/>
          </p:cNvSpPr>
          <p:nvPr>
            <p:ph type="body" idx="1"/>
          </p:nvPr>
        </p:nvSpPr>
        <p:spPr>
          <a:xfrm>
            <a:off x="1982471" y="1601825"/>
            <a:ext cx="7641455" cy="4524037"/>
          </a:xfrm>
        </p:spPr>
        <p:txBody>
          <a:bodyPr>
            <a:normAutofit fontScale="92500" lnSpcReduction="10000"/>
          </a:bodyPr>
          <a:lstStyle/>
          <a:p>
            <a:pPr>
              <a:lnSpc>
                <a:spcPct val="80000"/>
              </a:lnSpc>
            </a:pPr>
            <a:r>
              <a:rPr lang="tr-TR" altLang="tr-TR" sz="2399" dirty="0"/>
              <a:t>2010’ların başı sendika dışı örgütlenme ve platformların daha çok göründüğü bir dönem</a:t>
            </a:r>
          </a:p>
          <a:p>
            <a:pPr>
              <a:lnSpc>
                <a:spcPct val="80000"/>
              </a:lnSpc>
            </a:pPr>
            <a:endParaRPr lang="tr-TR" altLang="tr-TR" sz="2399" dirty="0"/>
          </a:p>
          <a:p>
            <a:pPr>
              <a:lnSpc>
                <a:spcPct val="80000"/>
              </a:lnSpc>
            </a:pPr>
            <a:r>
              <a:rPr lang="tr-TR" altLang="tr-TR" sz="2399" dirty="0"/>
              <a:t>Tutuklanan gazetecilerle dayanışma için seferber edilen örgütlü yapılar ve dönemsel olarak oluşturulan platformlar bu dönemdeki basın özgürlüğü ihlallerine karşı yürütülen siyasal mücadelenin yürütücüsü oldu.</a:t>
            </a:r>
          </a:p>
          <a:p>
            <a:pPr>
              <a:lnSpc>
                <a:spcPct val="80000"/>
              </a:lnSpc>
            </a:pPr>
            <a:endParaRPr lang="tr-TR" altLang="tr-TR" sz="2399" dirty="0"/>
          </a:p>
          <a:p>
            <a:pPr>
              <a:lnSpc>
                <a:spcPct val="80000"/>
              </a:lnSpc>
            </a:pPr>
            <a:r>
              <a:rPr lang="tr-TR" altLang="tr-TR" sz="2399" dirty="0"/>
              <a:t>Tutuklu Gazetecilerle Dayanışma Platformu, Ahmet ve Nedim’in Gazeteci Arkadaşları, Can ve Erdem’in Gazeteci Arkadaşları</a:t>
            </a:r>
          </a:p>
          <a:p>
            <a:pPr>
              <a:lnSpc>
                <a:spcPct val="80000"/>
              </a:lnSpc>
            </a:pPr>
            <a:endParaRPr lang="tr-TR" altLang="tr-TR" sz="2399" dirty="0"/>
          </a:p>
          <a:p>
            <a:pPr>
              <a:lnSpc>
                <a:spcPct val="80000"/>
              </a:lnSpc>
            </a:pPr>
            <a:r>
              <a:rPr lang="tr-TR" altLang="tr-TR" sz="2399" dirty="0"/>
              <a:t>Fakat bu platformlar, tutuklu gazeteci sayısının azalması ve kimi isimlerin tutukluluk hallerinin kalkmasıyla ya dağıldılar ya da etkisizleştiler</a:t>
            </a:r>
          </a:p>
        </p:txBody>
      </p:sp>
    </p:spTree>
    <p:extLst>
      <p:ext uri="{BB962C8B-B14F-4D97-AF65-F5344CB8AC3E}">
        <p14:creationId xmlns:p14="http://schemas.microsoft.com/office/powerpoint/2010/main" val="206356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389</Words>
  <Application>Microsoft Office PowerPoint</Application>
  <PresentationFormat>Geniş ekran</PresentationFormat>
  <Paragraphs>44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Gazetecilikte geleneksel emek örgütlenmesi: TGS</vt:lpstr>
      <vt:lpstr>TGS 1960-1980 arası dönem</vt:lpstr>
      <vt:lpstr>TGS  1980 sonrası dönem</vt:lpstr>
      <vt:lpstr>TGS 1980 sonrası dönem</vt:lpstr>
      <vt:lpstr>Sendika Dışı Dernekler</vt:lpstr>
      <vt:lpstr>Platformlar</vt:lpstr>
      <vt:lpstr>Platformlar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Gazetecilikte geleneksel emek örgütlenmesi: TGS</dc:title>
  <dc:creator>Windows Kullanıcısı</dc:creator>
  <cp:lastModifiedBy>Windows Kullanıcısı</cp:lastModifiedBy>
  <cp:revision>1</cp:revision>
  <dcterms:created xsi:type="dcterms:W3CDTF">2020-02-12T14:16:44Z</dcterms:created>
  <dcterms:modified xsi:type="dcterms:W3CDTF">2020-02-12T14:16:50Z</dcterms:modified>
</cp:coreProperties>
</file>