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D644C-FFD9-4BE8-BDDE-1D53528D38C1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7C6F4C-7B86-49F5-AB7A-5FCD3A6E1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9347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vitro processes attempt to mimic the in vivo processes of embryo development in the female reproductive </a:t>
            </a:r>
            <a:r>
              <a:rPr lang="en-US" sz="1200" i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trac</a:t>
            </a:r>
            <a:r>
              <a:rPr lang="tr-TR" sz="1200" i="1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t.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E543-8D74-49BA-99A0-A5D3B592968F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03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24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963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728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966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65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072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67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70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5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56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CFC8C-C026-46AC-8EA5-A37E163D236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50355-4B73-4942-A829-70ED1EA8813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920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-</a:t>
            </a:r>
            <a:r>
              <a:rPr lang="tr-TR" dirty="0" err="1" smtClean="0"/>
              <a:t>vitro</a:t>
            </a:r>
            <a:r>
              <a:rPr lang="tr-TR" dirty="0" smtClean="0"/>
              <a:t> </a:t>
            </a:r>
            <a:r>
              <a:rPr lang="tr-TR" dirty="0" err="1" smtClean="0"/>
              <a:t>Embryo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(IVP)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Method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obtain</a:t>
            </a:r>
            <a:r>
              <a:rPr lang="tr-TR" dirty="0" smtClean="0"/>
              <a:t> </a:t>
            </a:r>
            <a:r>
              <a:rPr lang="tr-TR" dirty="0" err="1" smtClean="0"/>
              <a:t>transferable</a:t>
            </a:r>
            <a:r>
              <a:rPr lang="tr-TR" dirty="0" smtClean="0"/>
              <a:t> </a:t>
            </a:r>
            <a:r>
              <a:rPr lang="tr-TR" dirty="0" err="1" smtClean="0"/>
              <a:t>embryos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of a body,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laboratory</a:t>
            </a:r>
            <a:r>
              <a:rPr lang="tr-TR" dirty="0" smtClean="0"/>
              <a:t> </a:t>
            </a:r>
            <a:r>
              <a:rPr lang="tr-TR" dirty="0" err="1" smtClean="0"/>
              <a:t>conditions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Requires</a:t>
            </a:r>
            <a:r>
              <a:rPr lang="tr-TR" dirty="0" smtClean="0"/>
              <a:t>;</a:t>
            </a:r>
          </a:p>
          <a:p>
            <a:pPr>
              <a:buNone/>
            </a:pPr>
            <a:r>
              <a:rPr lang="tr-TR" dirty="0" smtClean="0"/>
              <a:t>	- </a:t>
            </a:r>
            <a:r>
              <a:rPr lang="tr-TR" dirty="0" err="1" smtClean="0"/>
              <a:t>Ovum</a:t>
            </a:r>
            <a:r>
              <a:rPr lang="tr-TR" dirty="0" smtClean="0"/>
              <a:t> </a:t>
            </a:r>
            <a:r>
              <a:rPr lang="tr-TR" dirty="0" err="1" smtClean="0"/>
              <a:t>Pick</a:t>
            </a:r>
            <a:r>
              <a:rPr lang="tr-TR" dirty="0" smtClean="0"/>
              <a:t>-</a:t>
            </a:r>
            <a:r>
              <a:rPr lang="tr-TR" dirty="0" err="1" smtClean="0"/>
              <a:t>Up</a:t>
            </a:r>
            <a:r>
              <a:rPr lang="tr-TR" dirty="0" smtClean="0"/>
              <a:t> (OPU)</a:t>
            </a:r>
          </a:p>
          <a:p>
            <a:pPr>
              <a:buNone/>
            </a:pPr>
            <a:r>
              <a:rPr lang="tr-TR" dirty="0" smtClean="0"/>
              <a:t>	- </a:t>
            </a:r>
            <a:r>
              <a:rPr lang="tr-TR" dirty="0" err="1" smtClean="0"/>
              <a:t>In</a:t>
            </a:r>
            <a:r>
              <a:rPr lang="tr-TR" dirty="0" smtClean="0"/>
              <a:t>-</a:t>
            </a:r>
            <a:r>
              <a:rPr lang="tr-TR" dirty="0" err="1" smtClean="0"/>
              <a:t>vitro</a:t>
            </a:r>
            <a:r>
              <a:rPr lang="tr-TR" dirty="0" smtClean="0"/>
              <a:t> </a:t>
            </a:r>
            <a:r>
              <a:rPr lang="tr-TR" dirty="0" err="1" smtClean="0"/>
              <a:t>Maturation</a:t>
            </a:r>
            <a:r>
              <a:rPr lang="tr-TR" dirty="0" smtClean="0"/>
              <a:t> (IVM)</a:t>
            </a:r>
          </a:p>
          <a:p>
            <a:pPr>
              <a:buNone/>
            </a:pPr>
            <a:r>
              <a:rPr lang="tr-TR" dirty="0" smtClean="0"/>
              <a:t>	- </a:t>
            </a:r>
            <a:r>
              <a:rPr lang="tr-TR" dirty="0" err="1" smtClean="0"/>
              <a:t>In</a:t>
            </a:r>
            <a:r>
              <a:rPr lang="tr-TR" dirty="0" smtClean="0"/>
              <a:t>-</a:t>
            </a:r>
            <a:r>
              <a:rPr lang="tr-TR" dirty="0" err="1" smtClean="0"/>
              <a:t>vitro</a:t>
            </a:r>
            <a:r>
              <a:rPr lang="tr-TR" dirty="0" smtClean="0"/>
              <a:t> </a:t>
            </a:r>
            <a:r>
              <a:rPr lang="tr-TR" dirty="0" err="1" smtClean="0"/>
              <a:t>Fertilization</a:t>
            </a:r>
            <a:r>
              <a:rPr lang="tr-TR" dirty="0" smtClean="0"/>
              <a:t> (IVF)</a:t>
            </a:r>
          </a:p>
          <a:p>
            <a:pPr>
              <a:buNone/>
            </a:pPr>
            <a:r>
              <a:rPr lang="tr-TR" dirty="0" smtClean="0"/>
              <a:t>	- </a:t>
            </a:r>
            <a:r>
              <a:rPr lang="tr-TR" dirty="0" err="1" smtClean="0"/>
              <a:t>In</a:t>
            </a:r>
            <a:r>
              <a:rPr lang="tr-TR" dirty="0" smtClean="0"/>
              <a:t>-</a:t>
            </a:r>
            <a:r>
              <a:rPr lang="tr-TR" dirty="0" err="1" smtClean="0"/>
              <a:t>vitro</a:t>
            </a:r>
            <a:r>
              <a:rPr lang="tr-TR" dirty="0" smtClean="0"/>
              <a:t> </a:t>
            </a:r>
            <a:r>
              <a:rPr lang="tr-TR" dirty="0" err="1" smtClean="0"/>
              <a:t>Culture</a:t>
            </a:r>
            <a:r>
              <a:rPr lang="tr-TR" dirty="0" smtClean="0"/>
              <a:t> (IVC)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692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Ovum</a:t>
            </a:r>
            <a:r>
              <a:rPr lang="tr-TR" dirty="0" smtClean="0"/>
              <a:t> </a:t>
            </a:r>
            <a:r>
              <a:rPr lang="tr-TR" dirty="0" err="1" smtClean="0"/>
              <a:t>Pick</a:t>
            </a:r>
            <a:r>
              <a:rPr lang="tr-TR" dirty="0" smtClean="0"/>
              <a:t>-</a:t>
            </a:r>
            <a:r>
              <a:rPr lang="tr-TR" dirty="0" err="1" smtClean="0"/>
              <a:t>Up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is </a:t>
            </a:r>
            <a:r>
              <a:rPr lang="tr-TR" dirty="0" err="1" smtClean="0"/>
              <a:t>collection</a:t>
            </a:r>
            <a:r>
              <a:rPr lang="tr-TR" dirty="0" smtClean="0"/>
              <a:t> of </a:t>
            </a:r>
            <a:r>
              <a:rPr lang="tr-TR" dirty="0" err="1" smtClean="0"/>
              <a:t>immature</a:t>
            </a:r>
            <a:r>
              <a:rPr lang="tr-TR" dirty="0" smtClean="0"/>
              <a:t> </a:t>
            </a:r>
            <a:r>
              <a:rPr lang="tr-TR" dirty="0" err="1" smtClean="0"/>
              <a:t>oocytes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slaughtered</a:t>
            </a:r>
            <a:r>
              <a:rPr lang="tr-TR" dirty="0" smtClean="0"/>
              <a:t> </a:t>
            </a:r>
            <a:r>
              <a:rPr lang="tr-TR" dirty="0" err="1" smtClean="0"/>
              <a:t>animal’s</a:t>
            </a:r>
            <a:r>
              <a:rPr lang="tr-TR" dirty="0" smtClean="0"/>
              <a:t> </a:t>
            </a:r>
            <a:r>
              <a:rPr lang="tr-TR" dirty="0" err="1" smtClean="0"/>
              <a:t>ovary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aspiration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					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slicing</a:t>
            </a:r>
            <a:r>
              <a:rPr lang="tr-TR" dirty="0" smtClean="0"/>
              <a:t>,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</a:t>
            </a:r>
            <a:r>
              <a:rPr lang="tr-TR" dirty="0" err="1" smtClean="0"/>
              <a:t>live</a:t>
            </a:r>
            <a:r>
              <a:rPr lang="tr-TR" dirty="0" smtClean="0"/>
              <a:t> </a:t>
            </a:r>
            <a:r>
              <a:rPr lang="tr-TR" dirty="0" err="1" smtClean="0"/>
              <a:t>animals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surgical</a:t>
            </a:r>
            <a:r>
              <a:rPr lang="tr-TR" dirty="0" smtClean="0"/>
              <a:t> (</a:t>
            </a:r>
            <a:r>
              <a:rPr lang="tr-TR" dirty="0" err="1" smtClean="0"/>
              <a:t>Laparotomy</a:t>
            </a:r>
            <a:r>
              <a:rPr lang="tr-TR" dirty="0" smtClean="0"/>
              <a:t>)</a:t>
            </a:r>
          </a:p>
          <a:p>
            <a:pPr>
              <a:buNone/>
            </a:pPr>
            <a:r>
              <a:rPr lang="tr-TR" dirty="0" smtClean="0"/>
              <a:t>				        </a:t>
            </a:r>
            <a:r>
              <a:rPr lang="tr-TR" dirty="0" err="1" smtClean="0"/>
              <a:t>laparoscopy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			        ?</a:t>
            </a:r>
            <a:r>
              <a:rPr lang="tr-TR" dirty="0" err="1" smtClean="0"/>
              <a:t>ultrasound</a:t>
            </a:r>
            <a:r>
              <a:rPr lang="tr-TR" dirty="0" smtClean="0"/>
              <a:t> </a:t>
            </a:r>
            <a:r>
              <a:rPr lang="tr-TR" dirty="0" err="1" smtClean="0"/>
              <a:t>guided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278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499360" y="1600201"/>
            <a:ext cx="3686172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Animal</a:t>
            </a:r>
            <a:r>
              <a:rPr lang="tr-TR" dirty="0" smtClean="0"/>
              <a:t> </a:t>
            </a:r>
            <a:r>
              <a:rPr lang="tr-TR" dirty="0" err="1" smtClean="0"/>
              <a:t>recovery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Repeatability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Oocyte</a:t>
            </a:r>
            <a:r>
              <a:rPr lang="tr-TR" dirty="0" smtClean="0"/>
              <a:t> </a:t>
            </a:r>
            <a:r>
              <a:rPr lang="tr-TR" dirty="0" err="1" smtClean="0"/>
              <a:t>quality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Oocyte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>
            <a:normAutofit/>
          </a:bodyPr>
          <a:lstStyle/>
          <a:p>
            <a:r>
              <a:rPr lang="tr-TR" dirty="0" err="1" smtClean="0"/>
              <a:t>Ovum</a:t>
            </a:r>
            <a:r>
              <a:rPr lang="tr-TR" dirty="0" smtClean="0"/>
              <a:t> </a:t>
            </a:r>
            <a:r>
              <a:rPr lang="tr-TR" dirty="0" err="1" smtClean="0"/>
              <a:t>Pick</a:t>
            </a:r>
            <a:r>
              <a:rPr lang="tr-TR" dirty="0" smtClean="0"/>
              <a:t>-</a:t>
            </a:r>
            <a:r>
              <a:rPr lang="tr-TR" dirty="0" err="1" smtClean="0"/>
              <a:t>Up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7239008" y="3643315"/>
            <a:ext cx="14370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400" dirty="0"/>
              <a:t>LOPU</a:t>
            </a:r>
          </a:p>
        </p:txBody>
      </p:sp>
      <p:sp>
        <p:nvSpPr>
          <p:cNvPr id="6" name="5 Sağ Ayraç"/>
          <p:cNvSpPr/>
          <p:nvPr/>
        </p:nvSpPr>
        <p:spPr>
          <a:xfrm>
            <a:off x="6042656" y="2857496"/>
            <a:ext cx="941266" cy="2357454"/>
          </a:xfrm>
          <a:prstGeom prst="rightBrace">
            <a:avLst>
              <a:gd name="adj1" fmla="val 4879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>
              <a:ln w="76200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409369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IVM, IVF, IVC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In</a:t>
            </a:r>
            <a:r>
              <a:rPr lang="tr-TR" dirty="0" smtClean="0"/>
              <a:t>-</a:t>
            </a:r>
            <a:r>
              <a:rPr lang="tr-TR" dirty="0" err="1" smtClean="0"/>
              <a:t>vitro</a:t>
            </a:r>
            <a:r>
              <a:rPr lang="tr-TR" dirty="0" smtClean="0"/>
              <a:t> </a:t>
            </a:r>
            <a:r>
              <a:rPr lang="tr-TR" dirty="0" err="1" smtClean="0"/>
              <a:t>Maturation</a:t>
            </a:r>
            <a:r>
              <a:rPr lang="tr-TR" dirty="0" smtClean="0"/>
              <a:t> (IVM)</a:t>
            </a:r>
          </a:p>
          <a:p>
            <a:pPr lvl="1"/>
            <a:r>
              <a:rPr lang="tr-TR" dirty="0" err="1" smtClean="0"/>
              <a:t>Maturate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oocyte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metaphase</a:t>
            </a:r>
            <a:r>
              <a:rPr lang="tr-TR" dirty="0" smtClean="0"/>
              <a:t> II </a:t>
            </a:r>
            <a:r>
              <a:rPr lang="tr-TR" dirty="0" err="1" smtClean="0"/>
              <a:t>stage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is </a:t>
            </a:r>
            <a:r>
              <a:rPr lang="tr-TR" dirty="0" err="1" smtClean="0"/>
              <a:t>fertilizable</a:t>
            </a:r>
            <a:r>
              <a:rPr lang="tr-TR" dirty="0" smtClean="0"/>
              <a:t> </a:t>
            </a:r>
            <a:r>
              <a:rPr lang="tr-TR" dirty="0" err="1" smtClean="0"/>
              <a:t>stage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oocyte</a:t>
            </a:r>
            <a:r>
              <a:rPr lang="tr-TR" dirty="0" smtClean="0"/>
              <a:t> </a:t>
            </a:r>
            <a:r>
              <a:rPr lang="tr-TR" dirty="0" err="1" smtClean="0"/>
              <a:t>evolution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-</a:t>
            </a:r>
            <a:r>
              <a:rPr lang="tr-TR" dirty="0" err="1" smtClean="0"/>
              <a:t>vitro</a:t>
            </a:r>
            <a:r>
              <a:rPr lang="tr-TR" dirty="0" smtClean="0"/>
              <a:t> </a:t>
            </a:r>
            <a:r>
              <a:rPr lang="tr-TR" dirty="0" err="1" smtClean="0"/>
              <a:t>Fertilization</a:t>
            </a:r>
            <a:r>
              <a:rPr lang="tr-TR" dirty="0" smtClean="0"/>
              <a:t> (IVF)</a:t>
            </a:r>
          </a:p>
          <a:p>
            <a:pPr lvl="1"/>
            <a:r>
              <a:rPr lang="tr-TR" dirty="0" err="1" smtClean="0"/>
              <a:t>Fertilize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mature</a:t>
            </a:r>
            <a:r>
              <a:rPr lang="tr-TR" dirty="0" smtClean="0"/>
              <a:t> </a:t>
            </a:r>
            <a:r>
              <a:rPr lang="tr-TR" dirty="0" err="1" smtClean="0"/>
              <a:t>oocyte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capasitated</a:t>
            </a:r>
            <a:r>
              <a:rPr lang="tr-TR" dirty="0" smtClean="0"/>
              <a:t> semen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create</a:t>
            </a:r>
            <a:r>
              <a:rPr lang="tr-TR" dirty="0" smtClean="0"/>
              <a:t> an </a:t>
            </a:r>
            <a:r>
              <a:rPr lang="tr-TR" dirty="0" err="1" smtClean="0"/>
              <a:t>embryo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-</a:t>
            </a:r>
            <a:r>
              <a:rPr lang="tr-TR" dirty="0" err="1" smtClean="0"/>
              <a:t>vitro</a:t>
            </a:r>
            <a:r>
              <a:rPr lang="tr-TR" dirty="0" smtClean="0"/>
              <a:t> </a:t>
            </a:r>
            <a:r>
              <a:rPr lang="tr-TR" dirty="0" err="1" smtClean="0"/>
              <a:t>Culture</a:t>
            </a:r>
            <a:r>
              <a:rPr lang="tr-TR" dirty="0" smtClean="0"/>
              <a:t> (IVC)</a:t>
            </a:r>
          </a:p>
          <a:p>
            <a:pPr lvl="1"/>
            <a:r>
              <a:rPr lang="tr-TR" dirty="0" err="1" smtClean="0"/>
              <a:t>Culture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embryo</a:t>
            </a:r>
            <a:r>
              <a:rPr lang="tr-TR" dirty="0" smtClean="0"/>
              <a:t> </a:t>
            </a:r>
            <a:r>
              <a:rPr lang="tr-TR" dirty="0" err="1" smtClean="0"/>
              <a:t>until</a:t>
            </a:r>
            <a:r>
              <a:rPr lang="tr-TR" dirty="0" smtClean="0"/>
              <a:t> it </a:t>
            </a:r>
            <a:r>
              <a:rPr lang="tr-TR" dirty="0" err="1" smtClean="0"/>
              <a:t>reaches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morula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blastocyst</a:t>
            </a:r>
            <a:r>
              <a:rPr lang="tr-TR" dirty="0" smtClean="0"/>
              <a:t> </a:t>
            </a:r>
            <a:r>
              <a:rPr lang="tr-TR" dirty="0" err="1" smtClean="0"/>
              <a:t>stage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02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Geniş ekran</PresentationFormat>
  <Paragraphs>33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In-vitro Embryo Production (IVP)</vt:lpstr>
      <vt:lpstr>Ovum Pick-Up</vt:lpstr>
      <vt:lpstr>Ovum Pick-Up</vt:lpstr>
      <vt:lpstr>IVM, IVF, IVC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In-vitro Embryo Production (IVP)</dc:title>
  <dc:creator>Tuna</dc:creator>
  <cp:lastModifiedBy>Tuna</cp:lastModifiedBy>
  <cp:revision>1</cp:revision>
  <dcterms:created xsi:type="dcterms:W3CDTF">2021-05-18T12:28:15Z</dcterms:created>
  <dcterms:modified xsi:type="dcterms:W3CDTF">2021-05-18T12:28:18Z</dcterms:modified>
</cp:coreProperties>
</file>