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2" r:id="rId6"/>
    <p:sldId id="263" r:id="rId7"/>
    <p:sldId id="265"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78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3C529D7-2BF0-4462-8B5F-AF0A5422D4A3}"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558534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C529D7-2BF0-4462-8B5F-AF0A5422D4A3}"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147172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C529D7-2BF0-4462-8B5F-AF0A5422D4A3}"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164886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Başlık, Metin ve Küçük Resim">
    <p:spTree>
      <p:nvGrpSpPr>
        <p:cNvPr id="1" name=""/>
        <p:cNvGrpSpPr/>
        <p:nvPr/>
      </p:nvGrpSpPr>
      <p:grpSpPr>
        <a:xfrm>
          <a:off x="0" y="0"/>
          <a:ext cx="0" cy="0"/>
          <a:chOff x="0" y="0"/>
          <a:chExt cx="0" cy="0"/>
        </a:xfrm>
      </p:grpSpPr>
      <p:sp>
        <p:nvSpPr>
          <p:cNvPr id="2" name="Unvan 1"/>
          <p:cNvSpPr>
            <a:spLocks noGrp="1"/>
          </p:cNvSpPr>
          <p:nvPr>
            <p:ph type="title"/>
          </p:nvPr>
        </p:nvSpPr>
        <p:spPr>
          <a:xfrm>
            <a:off x="1219200" y="762000"/>
            <a:ext cx="106680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1219200" y="2362200"/>
            <a:ext cx="5232400" cy="3733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Çevrimiçi Resim Yer Tutucusu 3"/>
          <p:cNvSpPr>
            <a:spLocks noGrp="1"/>
          </p:cNvSpPr>
          <p:nvPr>
            <p:ph type="clipArt" sz="half" idx="2"/>
          </p:nvPr>
        </p:nvSpPr>
        <p:spPr>
          <a:xfrm>
            <a:off x="6654800" y="2362200"/>
            <a:ext cx="5232400" cy="3733800"/>
          </a:xfrm>
        </p:spPr>
        <p:txBody>
          <a:bodyPr/>
          <a:lstStyle/>
          <a:p>
            <a:endParaRPr lang="tr-TR"/>
          </a:p>
        </p:txBody>
      </p:sp>
      <p:sp>
        <p:nvSpPr>
          <p:cNvPr id="5" name="Veri Yer Tutucusu 4"/>
          <p:cNvSpPr>
            <a:spLocks noGrp="1"/>
          </p:cNvSpPr>
          <p:nvPr>
            <p:ph type="dt" sz="half" idx="10"/>
          </p:nvPr>
        </p:nvSpPr>
        <p:spPr>
          <a:xfrm>
            <a:off x="9347200" y="6553200"/>
            <a:ext cx="2540000" cy="304800"/>
          </a:xfrm>
        </p:spPr>
        <p:txBody>
          <a:bodyPr/>
          <a:lstStyle>
            <a:lvl1pPr>
              <a:defRPr/>
            </a:lvl1pPr>
          </a:lstStyle>
          <a:p>
            <a:endParaRPr lang="tr-TR" altLang="tr-TR"/>
          </a:p>
        </p:txBody>
      </p:sp>
      <p:sp>
        <p:nvSpPr>
          <p:cNvPr id="6" name="Altbilgi Yer Tutucusu 5"/>
          <p:cNvSpPr>
            <a:spLocks noGrp="1"/>
          </p:cNvSpPr>
          <p:nvPr>
            <p:ph type="ftr" sz="quarter" idx="11"/>
          </p:nvPr>
        </p:nvSpPr>
        <p:spPr>
          <a:xfrm>
            <a:off x="3915833" y="6529388"/>
            <a:ext cx="3860800" cy="304800"/>
          </a:xfrm>
        </p:spPr>
        <p:txBody>
          <a:bodyPr/>
          <a:lstStyle>
            <a:lvl1pPr>
              <a:defRPr/>
            </a:lvl1pPr>
          </a:lstStyle>
          <a:p>
            <a:endParaRPr lang="tr-TR" altLang="tr-TR"/>
          </a:p>
        </p:txBody>
      </p:sp>
      <p:sp>
        <p:nvSpPr>
          <p:cNvPr id="7" name="Slayt Numarası Yer Tutucusu 6"/>
          <p:cNvSpPr>
            <a:spLocks noGrp="1"/>
          </p:cNvSpPr>
          <p:nvPr>
            <p:ph type="sldNum" sz="quarter" idx="12"/>
          </p:nvPr>
        </p:nvSpPr>
        <p:spPr>
          <a:xfrm>
            <a:off x="112184" y="6343650"/>
            <a:ext cx="783167" cy="488950"/>
          </a:xfrm>
        </p:spPr>
        <p:txBody>
          <a:bodyPr/>
          <a:lstStyle>
            <a:lvl1pPr>
              <a:defRPr/>
            </a:lvl1pPr>
          </a:lstStyle>
          <a:p>
            <a:fld id="{F9F72250-0EAB-46C5-BB6E-9AFCCB66A452}" type="slidenum">
              <a:rPr lang="tr-TR" altLang="tr-TR"/>
              <a:pPr/>
              <a:t>‹#›</a:t>
            </a:fld>
            <a:endParaRPr lang="tr-TR" altLang="tr-TR"/>
          </a:p>
        </p:txBody>
      </p:sp>
    </p:spTree>
    <p:extLst>
      <p:ext uri="{BB962C8B-B14F-4D97-AF65-F5344CB8AC3E}">
        <p14:creationId xmlns:p14="http://schemas.microsoft.com/office/powerpoint/2010/main" val="1480610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C529D7-2BF0-4462-8B5F-AF0A5422D4A3}"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1524632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3C529D7-2BF0-4462-8B5F-AF0A5422D4A3}"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2539920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3C529D7-2BF0-4462-8B5F-AF0A5422D4A3}"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2865640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3C529D7-2BF0-4462-8B5F-AF0A5422D4A3}"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3423812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3C529D7-2BF0-4462-8B5F-AF0A5422D4A3}"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1187171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3C529D7-2BF0-4462-8B5F-AF0A5422D4A3}"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2087542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3C529D7-2BF0-4462-8B5F-AF0A5422D4A3}"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492626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3C529D7-2BF0-4462-8B5F-AF0A5422D4A3}"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8EAD89-D10E-481E-AFEE-1737A8EC4218}" type="slidenum">
              <a:rPr lang="tr-TR" smtClean="0"/>
              <a:t>‹#›</a:t>
            </a:fld>
            <a:endParaRPr lang="tr-TR"/>
          </a:p>
        </p:txBody>
      </p:sp>
    </p:spTree>
    <p:extLst>
      <p:ext uri="{BB962C8B-B14F-4D97-AF65-F5344CB8AC3E}">
        <p14:creationId xmlns:p14="http://schemas.microsoft.com/office/powerpoint/2010/main" val="4227401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C529D7-2BF0-4462-8B5F-AF0A5422D4A3}"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8EAD89-D10E-481E-AFEE-1737A8EC4218}" type="slidenum">
              <a:rPr lang="tr-TR" smtClean="0"/>
              <a:t>‹#›</a:t>
            </a:fld>
            <a:endParaRPr lang="tr-TR"/>
          </a:p>
        </p:txBody>
      </p:sp>
    </p:spTree>
    <p:extLst>
      <p:ext uri="{BB962C8B-B14F-4D97-AF65-F5344CB8AC3E}">
        <p14:creationId xmlns:p14="http://schemas.microsoft.com/office/powerpoint/2010/main" val="337026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0" name="Rectangle 4"/>
          <p:cNvSpPr>
            <a:spLocks noGrp="1" noChangeArrowheads="1"/>
          </p:cNvSpPr>
          <p:nvPr>
            <p:ph type="title"/>
          </p:nvPr>
        </p:nvSpPr>
        <p:spPr/>
        <p:txBody>
          <a:bodyPr/>
          <a:lstStyle/>
          <a:p>
            <a:r>
              <a:rPr lang="tr-TR" altLang="tr-TR"/>
              <a:t>Ekim Öncesi Yabancı Ot Kontrolü</a:t>
            </a:r>
          </a:p>
        </p:txBody>
      </p:sp>
      <p:sp>
        <p:nvSpPr>
          <p:cNvPr id="116741" name="Rectangle 5"/>
          <p:cNvSpPr>
            <a:spLocks noGrp="1" noChangeArrowheads="1"/>
          </p:cNvSpPr>
          <p:nvPr>
            <p:ph type="body" idx="1"/>
          </p:nvPr>
        </p:nvSpPr>
        <p:spPr/>
        <p:txBody>
          <a:bodyPr/>
          <a:lstStyle/>
          <a:p>
            <a:pPr>
              <a:lnSpc>
                <a:spcPct val="90000"/>
              </a:lnSpc>
            </a:pPr>
            <a:r>
              <a:rPr lang="tr-TR" altLang="tr-TR"/>
              <a:t>Eğer ekim alanı veya başka yerden getirilen üst toprak çok sayıda yabancı ot veya tohumu içeriyorsa, ekim öncesi yabancı ot kontrolü gerekebilir. </a:t>
            </a:r>
          </a:p>
          <a:p>
            <a:pPr>
              <a:lnSpc>
                <a:spcPct val="90000"/>
              </a:lnSpc>
            </a:pPr>
            <a:r>
              <a:rPr lang="tr-TR" altLang="tr-TR"/>
              <a:t>Ekim öncesi ekim yapılacak alanı yabancı otlar açısında kontrol etmek gerekir. </a:t>
            </a:r>
          </a:p>
          <a:p>
            <a:pPr>
              <a:lnSpc>
                <a:spcPct val="90000"/>
              </a:lnSpc>
            </a:pPr>
            <a:r>
              <a:rPr lang="tr-TR" altLang="tr-TR"/>
              <a:t>Yabancı ot mücadelesi için, ot öldürücü kullanımı, toprak solarizasyonu yalnız başına veya birlikte uygulanabilir.</a:t>
            </a:r>
          </a:p>
          <a:p>
            <a:pPr>
              <a:lnSpc>
                <a:spcPct val="90000"/>
              </a:lnSpc>
            </a:pPr>
            <a:endParaRPr lang="tr-TR" altLang="tr-TR"/>
          </a:p>
        </p:txBody>
      </p:sp>
    </p:spTree>
    <p:extLst>
      <p:ext uri="{BB962C8B-B14F-4D97-AF65-F5344CB8AC3E}">
        <p14:creationId xmlns:p14="http://schemas.microsoft.com/office/powerpoint/2010/main" val="2518207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endParaRPr lang="tr-TR" altLang="tr-TR"/>
          </a:p>
        </p:txBody>
      </p:sp>
      <p:sp>
        <p:nvSpPr>
          <p:cNvPr id="117763" name="Rectangle 3"/>
          <p:cNvSpPr>
            <a:spLocks noGrp="1" noChangeArrowheads="1"/>
          </p:cNvSpPr>
          <p:nvPr>
            <p:ph type="body" idx="1"/>
          </p:nvPr>
        </p:nvSpPr>
        <p:spPr/>
        <p:txBody>
          <a:bodyPr/>
          <a:lstStyle/>
          <a:p>
            <a:r>
              <a:rPr lang="tr-TR" altLang="tr-TR"/>
              <a:t>Tek yıllık yabancı otlar çok yıllıklara göre çok daha kolay kontrol edilebilirler. </a:t>
            </a:r>
          </a:p>
          <a:p>
            <a:r>
              <a:rPr lang="tr-TR" altLang="tr-TR"/>
              <a:t>Tohumdan, stolonlar yoluyla ve ocak usulü ekimler ile oluşturulan çimler yabancı ot saldırısına gayet duyarlıdırlar, halbuki, çim halı şeklinde ekilmiş çim alanlar bir çok yabancı otu boğar ve onlarla başa baş rekabet ederler.</a:t>
            </a:r>
          </a:p>
          <a:p>
            <a:endParaRPr lang="tr-TR" altLang="tr-TR"/>
          </a:p>
        </p:txBody>
      </p:sp>
    </p:spTree>
    <p:extLst>
      <p:ext uri="{BB962C8B-B14F-4D97-AF65-F5344CB8AC3E}">
        <p14:creationId xmlns:p14="http://schemas.microsoft.com/office/powerpoint/2010/main" val="27289251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8" name="Rectangle 4"/>
          <p:cNvSpPr>
            <a:spLocks noGrp="1" noChangeArrowheads="1"/>
          </p:cNvSpPr>
          <p:nvPr>
            <p:ph type="title"/>
          </p:nvPr>
        </p:nvSpPr>
        <p:spPr/>
        <p:txBody>
          <a:bodyPr/>
          <a:lstStyle/>
          <a:p>
            <a:r>
              <a:rPr lang="tr-TR" altLang="tr-TR"/>
              <a:t>Toprak İşleme</a:t>
            </a:r>
          </a:p>
        </p:txBody>
      </p:sp>
      <p:sp>
        <p:nvSpPr>
          <p:cNvPr id="118789" name="Rectangle 5"/>
          <p:cNvSpPr>
            <a:spLocks noGrp="1" noChangeArrowheads="1"/>
          </p:cNvSpPr>
          <p:nvPr>
            <p:ph type="body" idx="1"/>
          </p:nvPr>
        </p:nvSpPr>
        <p:spPr/>
        <p:txBody>
          <a:bodyPr/>
          <a:lstStyle/>
          <a:p>
            <a:r>
              <a:rPr lang="tr-TR" altLang="tr-TR"/>
              <a:t>Yabancı otların tohum yatağında ekim öncesi çimlenmesine izin vermek için sulayın</a:t>
            </a:r>
          </a:p>
          <a:p>
            <a:r>
              <a:rPr lang="tr-TR" altLang="tr-TR"/>
              <a:t>Yabancı otlar çıktıktan ancak çok büyümeden önce (genellikle 4 yaprak olmazdan önce), yüzlek bir işleme  (2,5 cm’den dah yüzlek) ile bu alanı sürün</a:t>
            </a:r>
          </a:p>
          <a:p>
            <a:r>
              <a:rPr lang="tr-TR" altLang="tr-TR"/>
              <a:t>En iyi sonucu almak için, sulama ardına işlemeyi tekrarlayın</a:t>
            </a:r>
          </a:p>
          <a:p>
            <a:endParaRPr lang="tr-TR" altLang="tr-TR"/>
          </a:p>
        </p:txBody>
      </p:sp>
    </p:spTree>
    <p:extLst>
      <p:ext uri="{BB962C8B-B14F-4D97-AF65-F5344CB8AC3E}">
        <p14:creationId xmlns:p14="http://schemas.microsoft.com/office/powerpoint/2010/main" val="454774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3" name="Rectangle 5"/>
          <p:cNvSpPr>
            <a:spLocks noGrp="1" noChangeArrowheads="1"/>
          </p:cNvSpPr>
          <p:nvPr>
            <p:ph type="title"/>
          </p:nvPr>
        </p:nvSpPr>
        <p:spPr/>
        <p:txBody>
          <a:bodyPr/>
          <a:lstStyle/>
          <a:p>
            <a:r>
              <a:rPr lang="tr-TR" altLang="tr-TR"/>
              <a:t>Çok Yıllıklar İçin Yaz Sürümü</a:t>
            </a:r>
          </a:p>
        </p:txBody>
      </p:sp>
      <p:sp>
        <p:nvSpPr>
          <p:cNvPr id="119814" name="Rectangle 6"/>
          <p:cNvSpPr>
            <a:spLocks noGrp="1" noChangeArrowheads="1"/>
          </p:cNvSpPr>
          <p:nvPr>
            <p:ph type="body" idx="1"/>
          </p:nvPr>
        </p:nvSpPr>
        <p:spPr/>
        <p:txBody>
          <a:bodyPr/>
          <a:lstStyle/>
          <a:p>
            <a:r>
              <a:rPr lang="tr-TR" altLang="tr-TR"/>
              <a:t>Çok yıllık yabancı otlar için, yazın, bir kaç kez toprağı işlemek, böylece üreme materyallerini (sap, rizom veya yumru) aylar boyunca susuz bırakmak ideal çözümdür </a:t>
            </a:r>
          </a:p>
        </p:txBody>
      </p:sp>
    </p:spTree>
    <p:extLst>
      <p:ext uri="{BB962C8B-B14F-4D97-AF65-F5344CB8AC3E}">
        <p14:creationId xmlns:p14="http://schemas.microsoft.com/office/powerpoint/2010/main" val="908633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6" name="Rectangle 4"/>
          <p:cNvSpPr>
            <a:spLocks noGrp="1" noChangeArrowheads="1"/>
          </p:cNvSpPr>
          <p:nvPr>
            <p:ph type="title"/>
          </p:nvPr>
        </p:nvSpPr>
        <p:spPr/>
        <p:txBody>
          <a:bodyPr/>
          <a:lstStyle/>
          <a:p>
            <a:r>
              <a:rPr lang="tr-TR" altLang="tr-TR"/>
              <a:t>Herbisit Uygulaması</a:t>
            </a:r>
          </a:p>
        </p:txBody>
      </p:sp>
      <p:sp>
        <p:nvSpPr>
          <p:cNvPr id="120837" name="Rectangle 5"/>
          <p:cNvSpPr>
            <a:spLocks noGrp="1" noChangeArrowheads="1"/>
          </p:cNvSpPr>
          <p:nvPr>
            <p:ph type="body" idx="1"/>
          </p:nvPr>
        </p:nvSpPr>
        <p:spPr/>
        <p:txBody>
          <a:bodyPr/>
          <a:lstStyle/>
          <a:p>
            <a:r>
              <a:rPr lang="tr-TR" altLang="tr-TR"/>
              <a:t>Yabancı otların tohum yatağında ekim öncesi çimlenmesine izin vermek için sulayın</a:t>
            </a:r>
          </a:p>
          <a:p>
            <a:r>
              <a:rPr lang="tr-TR" altLang="tr-TR"/>
              <a:t>Glyphosate gibi seçici olmayan (total) bir yabancı ot öldürücü uygulayın</a:t>
            </a:r>
          </a:p>
          <a:p>
            <a:r>
              <a:rPr lang="tr-TR" altLang="tr-TR"/>
              <a:t>Eğer gerekli ise sulama ve ot öldürücü uygulamasını tekrarlayın</a:t>
            </a:r>
          </a:p>
          <a:p>
            <a:endParaRPr lang="tr-TR" altLang="tr-TR"/>
          </a:p>
        </p:txBody>
      </p:sp>
    </p:spTree>
    <p:extLst>
      <p:ext uri="{BB962C8B-B14F-4D97-AF65-F5344CB8AC3E}">
        <p14:creationId xmlns:p14="http://schemas.microsoft.com/office/powerpoint/2010/main" val="4268174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60" name="Rectangle 4"/>
          <p:cNvSpPr>
            <a:spLocks noGrp="1" noChangeArrowheads="1"/>
          </p:cNvSpPr>
          <p:nvPr>
            <p:ph type="title"/>
          </p:nvPr>
        </p:nvSpPr>
        <p:spPr/>
        <p:txBody>
          <a:bodyPr/>
          <a:lstStyle/>
          <a:p>
            <a:r>
              <a:rPr lang="tr-TR" altLang="tr-TR"/>
              <a:t>Toprak solarizasyonu</a:t>
            </a:r>
          </a:p>
        </p:txBody>
      </p:sp>
      <p:sp>
        <p:nvSpPr>
          <p:cNvPr id="121861" name="Rectangle 5"/>
          <p:cNvSpPr>
            <a:spLocks noGrp="1" noChangeArrowheads="1"/>
          </p:cNvSpPr>
          <p:nvPr>
            <p:ph type="body" sz="half" idx="1"/>
          </p:nvPr>
        </p:nvSpPr>
        <p:spPr/>
        <p:txBody>
          <a:bodyPr/>
          <a:lstStyle/>
          <a:p>
            <a:pPr>
              <a:lnSpc>
                <a:spcPct val="90000"/>
              </a:lnSpc>
            </a:pPr>
            <a:r>
              <a:rPr lang="tr-TR" altLang="tr-TR" sz="2000"/>
              <a:t>Toprak solarizasyonu Çukurova’da yılın sıcak zamanlarında çok etkindir. </a:t>
            </a:r>
          </a:p>
          <a:p>
            <a:pPr>
              <a:lnSpc>
                <a:spcPct val="90000"/>
              </a:lnSpc>
            </a:pPr>
            <a:r>
              <a:rPr lang="tr-TR" altLang="tr-TR" sz="2000"/>
              <a:t>En iyi sonucu almak için 6 hafta gereklidir. </a:t>
            </a:r>
          </a:p>
          <a:p>
            <a:pPr>
              <a:lnSpc>
                <a:spcPct val="90000"/>
              </a:lnSpc>
            </a:pPr>
            <a:r>
              <a:rPr lang="tr-TR" altLang="tr-TR" sz="2000"/>
              <a:t>Toprak solarizasyonu toprağın ilk önce ekim için hazırlanmasını gerektirir. </a:t>
            </a:r>
          </a:p>
          <a:p>
            <a:pPr>
              <a:lnSpc>
                <a:spcPct val="90000"/>
              </a:lnSpc>
            </a:pPr>
            <a:r>
              <a:rPr lang="tr-TR" altLang="tr-TR" sz="2000"/>
              <a:t>İlk önce toprağı işleyin ve ekim için düzleyin, ancak fazla sıkıştırmayın, sonra çok iyi ıslatın. </a:t>
            </a:r>
          </a:p>
          <a:p>
            <a:pPr>
              <a:lnSpc>
                <a:spcPct val="90000"/>
              </a:lnSpc>
            </a:pPr>
            <a:endParaRPr lang="tr-TR" altLang="tr-TR" sz="2000"/>
          </a:p>
        </p:txBody>
      </p:sp>
      <p:sp>
        <p:nvSpPr>
          <p:cNvPr id="121864" name="Rectangle 8"/>
          <p:cNvSpPr>
            <a:spLocks noChangeArrowheads="1"/>
          </p:cNvSpPr>
          <p:nvPr/>
        </p:nvSpPr>
        <p:spPr bwMode="auto">
          <a:xfrm>
            <a:off x="7276012" y="2745377"/>
            <a:ext cx="39243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defRPr sz="2400">
                <a:solidFill>
                  <a:schemeClr val="tx1"/>
                </a:solidFill>
                <a:latin typeface="Times New Roman" panose="02020603050405020304" pitchFamily="18" charset="0"/>
              </a:defRPr>
            </a:lvl1pPr>
            <a:lvl2pPr marL="742950" indent="-285750" algn="l">
              <a:defRPr sz="2400">
                <a:solidFill>
                  <a:schemeClr val="tx1"/>
                </a:solidFill>
                <a:latin typeface="Times New Roman" panose="02020603050405020304" pitchFamily="18" charset="0"/>
              </a:defRPr>
            </a:lvl2pPr>
            <a:lvl3pPr marL="1143000" indent="-228600" algn="l">
              <a:defRPr sz="2400">
                <a:solidFill>
                  <a:schemeClr val="tx1"/>
                </a:solidFill>
                <a:latin typeface="Times New Roman" panose="02020603050405020304" pitchFamily="18" charset="0"/>
              </a:defRPr>
            </a:lvl3pPr>
            <a:lvl4pPr marL="1600200" indent="-228600" algn="l">
              <a:defRPr sz="2400">
                <a:solidFill>
                  <a:schemeClr val="tx1"/>
                </a:solidFill>
                <a:latin typeface="Times New Roman" panose="02020603050405020304" pitchFamily="18" charset="0"/>
              </a:defRPr>
            </a:lvl4pPr>
            <a:lvl5pPr marL="2057400" indent="-228600" algn="l">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buClr>
                <a:schemeClr val="tx1"/>
              </a:buClr>
              <a:buSzPct val="75000"/>
              <a:buFont typeface="Wingdings" panose="05000000000000000000" pitchFamily="2" charset="2"/>
              <a:buChar char="l"/>
            </a:pPr>
            <a:r>
              <a:rPr lang="tr-TR" altLang="tr-TR" sz="2000" dirty="0">
                <a:latin typeface="Arial" panose="020B0604020202020204" pitchFamily="34" charset="0"/>
              </a:rPr>
              <a:t>Sulamadan sonra hemen  0,025 mm kalınlığında temiz polietilen plastiği (katranlı muşamba) yüzeye serin. </a:t>
            </a:r>
          </a:p>
          <a:p>
            <a:pPr>
              <a:lnSpc>
                <a:spcPct val="90000"/>
              </a:lnSpc>
              <a:spcBef>
                <a:spcPct val="20000"/>
              </a:spcBef>
              <a:buClr>
                <a:schemeClr val="tx1"/>
              </a:buClr>
              <a:buSzPct val="75000"/>
              <a:buFont typeface="Wingdings" panose="05000000000000000000" pitchFamily="2" charset="2"/>
              <a:buChar char="l"/>
            </a:pPr>
            <a:r>
              <a:rPr lang="tr-TR" altLang="tr-TR" sz="2000" dirty="0">
                <a:latin typeface="Arial" panose="020B0604020202020204" pitchFamily="34" charset="0"/>
              </a:rPr>
              <a:t>Hava kabarcıklarını düzleyin.</a:t>
            </a:r>
          </a:p>
          <a:p>
            <a:pPr>
              <a:lnSpc>
                <a:spcPct val="90000"/>
              </a:lnSpc>
              <a:spcBef>
                <a:spcPct val="20000"/>
              </a:spcBef>
              <a:buClr>
                <a:schemeClr val="tx1"/>
              </a:buClr>
              <a:buSzPct val="75000"/>
              <a:buFont typeface="Wingdings" panose="05000000000000000000" pitchFamily="2" charset="2"/>
              <a:buChar char="l"/>
            </a:pPr>
            <a:endParaRPr lang="tr-TR" altLang="tr-TR" sz="2000" dirty="0">
              <a:latin typeface="Arial" panose="020B0604020202020204" pitchFamily="34" charset="0"/>
            </a:endParaRPr>
          </a:p>
        </p:txBody>
      </p:sp>
    </p:spTree>
    <p:extLst>
      <p:ext uri="{BB962C8B-B14F-4D97-AF65-F5344CB8AC3E}">
        <p14:creationId xmlns:p14="http://schemas.microsoft.com/office/powerpoint/2010/main" val="3676247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4" name="Rectangle 4"/>
          <p:cNvSpPr>
            <a:spLocks noGrp="1" noChangeArrowheads="1"/>
          </p:cNvSpPr>
          <p:nvPr>
            <p:ph type="title"/>
          </p:nvPr>
        </p:nvSpPr>
        <p:spPr/>
        <p:txBody>
          <a:bodyPr/>
          <a:lstStyle/>
          <a:p>
            <a:endParaRPr lang="tr-TR" altLang="tr-TR"/>
          </a:p>
        </p:txBody>
      </p:sp>
      <p:sp>
        <p:nvSpPr>
          <p:cNvPr id="122885" name="Rectangle 5"/>
          <p:cNvSpPr>
            <a:spLocks noGrp="1" noChangeArrowheads="1"/>
          </p:cNvSpPr>
          <p:nvPr>
            <p:ph type="body" idx="1"/>
          </p:nvPr>
        </p:nvSpPr>
        <p:spPr/>
        <p:txBody>
          <a:bodyPr/>
          <a:lstStyle/>
          <a:p>
            <a:pPr>
              <a:lnSpc>
                <a:spcPct val="90000"/>
              </a:lnSpc>
            </a:pPr>
            <a:r>
              <a:rPr lang="tr-TR" altLang="tr-TR" sz="2400"/>
              <a:t>0,375–0,05 mm kalınlıkta olan muşambaları rüzgârlı alanlarda kullanın. </a:t>
            </a:r>
          </a:p>
          <a:p>
            <a:pPr>
              <a:lnSpc>
                <a:spcPct val="90000"/>
              </a:lnSpc>
            </a:pPr>
            <a:r>
              <a:rPr lang="tr-TR" altLang="tr-TR" sz="2400"/>
              <a:t>Daha kalın olanları kullanmaktan kaçının, zira kalınlık arttıkça yansıtmaları artmakta ve toprağın fazla ısınması engellenmiş olmaktadır. </a:t>
            </a:r>
          </a:p>
          <a:p>
            <a:pPr>
              <a:lnSpc>
                <a:spcPct val="90000"/>
              </a:lnSpc>
            </a:pPr>
            <a:r>
              <a:rPr lang="tr-TR" altLang="tr-TR" sz="2400"/>
              <a:t>Muşambanın kenarlarını toprakla örtün,  bu materyal yılın en sıcak aylarında 4–6 hafta toprak üstünde örtülü kalmalıdır. 6–7 haftadan daha fazla süreyle toprak üzerinde bırakmayın, kolay yırtılmakta ve toplanıp atılması zorlaşmaktadır.</a:t>
            </a:r>
          </a:p>
          <a:p>
            <a:pPr>
              <a:lnSpc>
                <a:spcPct val="90000"/>
              </a:lnSpc>
            </a:pPr>
            <a:endParaRPr lang="tr-TR" altLang="tr-TR" sz="2400"/>
          </a:p>
        </p:txBody>
      </p:sp>
    </p:spTree>
    <p:extLst>
      <p:ext uri="{BB962C8B-B14F-4D97-AF65-F5344CB8AC3E}">
        <p14:creationId xmlns:p14="http://schemas.microsoft.com/office/powerpoint/2010/main" val="3745102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tr-TR" altLang="tr-TR">
                <a:solidFill>
                  <a:srgbClr val="000000"/>
                </a:solidFill>
                <a:cs typeface="Times New Roman" panose="02020603050405020304" pitchFamily="18" charset="0"/>
              </a:rPr>
              <a:t>Toprak Solarizasyonu </a:t>
            </a:r>
            <a:r>
              <a:rPr lang="tr-TR" altLang="tr-TR">
                <a:solidFill>
                  <a:srgbClr val="000000"/>
                </a:solidFill>
              </a:rPr>
              <a:t>İle Kontrol Edilen Yabancı Otlar</a:t>
            </a:r>
          </a:p>
        </p:txBody>
      </p:sp>
      <p:sp>
        <p:nvSpPr>
          <p:cNvPr id="124931" name="Rectangle 3"/>
          <p:cNvSpPr>
            <a:spLocks noGrp="1" noChangeArrowheads="1"/>
          </p:cNvSpPr>
          <p:nvPr>
            <p:ph type="body" sz="half" idx="1"/>
          </p:nvPr>
        </p:nvSpPr>
        <p:spPr/>
        <p:txBody>
          <a:bodyPr/>
          <a:lstStyle/>
          <a:p>
            <a:r>
              <a:rPr lang="tr-TR" altLang="tr-TR" sz="2400" i="1">
                <a:cs typeface="Arial" panose="020B0604020202020204" pitchFamily="34" charset="0"/>
              </a:rPr>
              <a:t>Echinochloa crus-galli</a:t>
            </a:r>
            <a:endParaRPr lang="tr-TR" altLang="tr-TR" sz="2400">
              <a:cs typeface="Times New Roman" panose="02020603050405020304" pitchFamily="18" charset="0"/>
            </a:endParaRPr>
          </a:p>
          <a:p>
            <a:r>
              <a:rPr lang="tr-TR" altLang="tr-TR" sz="2400" i="1">
                <a:cs typeface="Arial" panose="020B0604020202020204" pitchFamily="34" charset="0"/>
              </a:rPr>
              <a:t>Cynodon dactylon </a:t>
            </a:r>
            <a:endParaRPr lang="tr-TR" altLang="tr-TR" sz="2400">
              <a:cs typeface="Times New Roman" panose="02020603050405020304" pitchFamily="18" charset="0"/>
            </a:endParaRPr>
          </a:p>
          <a:p>
            <a:r>
              <a:rPr lang="tr-TR" altLang="tr-TR" sz="2400" i="1">
                <a:cs typeface="Arial" panose="020B0604020202020204" pitchFamily="34" charset="0"/>
              </a:rPr>
              <a:t>Convolvulus arvensis</a:t>
            </a:r>
            <a:endParaRPr lang="tr-TR" altLang="tr-TR" sz="2400">
              <a:cs typeface="Times New Roman" panose="02020603050405020304" pitchFamily="18" charset="0"/>
            </a:endParaRPr>
          </a:p>
          <a:p>
            <a:r>
              <a:rPr lang="tr-TR" altLang="tr-TR" sz="2400" i="1">
                <a:cs typeface="Arial" panose="020B0604020202020204" pitchFamily="34" charset="0"/>
              </a:rPr>
              <a:t>Poa annua</a:t>
            </a:r>
            <a:endParaRPr lang="tr-TR" altLang="tr-TR" sz="2400">
              <a:cs typeface="Times New Roman" panose="02020603050405020304" pitchFamily="18" charset="0"/>
            </a:endParaRPr>
          </a:p>
          <a:p>
            <a:r>
              <a:rPr lang="tr-TR" altLang="tr-TR" sz="2400" i="1">
                <a:cs typeface="Arial" panose="020B0604020202020204" pitchFamily="34" charset="0"/>
              </a:rPr>
              <a:t>Orobanche ramosa</a:t>
            </a:r>
            <a:endParaRPr lang="tr-TR" altLang="tr-TR" sz="2400">
              <a:cs typeface="Times New Roman" panose="02020603050405020304" pitchFamily="18" charset="0"/>
            </a:endParaRPr>
          </a:p>
          <a:p>
            <a:r>
              <a:rPr lang="tr-TR" altLang="tr-TR" sz="2400" i="1">
                <a:cs typeface="Arial" panose="020B0604020202020204" pitchFamily="34" charset="0"/>
              </a:rPr>
              <a:t>Stellaria media</a:t>
            </a:r>
            <a:endParaRPr lang="tr-TR" altLang="tr-TR" sz="2400">
              <a:cs typeface="Times New Roman" panose="02020603050405020304" pitchFamily="18" charset="0"/>
            </a:endParaRPr>
          </a:p>
          <a:p>
            <a:r>
              <a:rPr lang="tr-TR" altLang="tr-TR" sz="2400" i="1">
                <a:cs typeface="Arial" panose="020B0604020202020204" pitchFamily="34" charset="0"/>
              </a:rPr>
              <a:t>Xanthium strumarium</a:t>
            </a:r>
            <a:endParaRPr lang="tr-TR" altLang="tr-TR" sz="2400">
              <a:cs typeface="Times New Roman" panose="02020603050405020304" pitchFamily="18" charset="0"/>
            </a:endParaRPr>
          </a:p>
          <a:p>
            <a:r>
              <a:rPr lang="tr-TR" altLang="tr-TR" sz="2400" i="1">
                <a:cs typeface="Arial" panose="020B0604020202020204" pitchFamily="34" charset="0"/>
              </a:rPr>
              <a:t>Digitaria sanguinalis</a:t>
            </a:r>
            <a:endParaRPr lang="tr-TR" altLang="tr-TR" sz="2400">
              <a:cs typeface="Times New Roman" panose="02020603050405020304" pitchFamily="18" charset="0"/>
            </a:endParaRPr>
          </a:p>
          <a:p>
            <a:endParaRPr lang="tr-TR" altLang="tr-TR" sz="2400"/>
          </a:p>
        </p:txBody>
      </p:sp>
      <p:sp>
        <p:nvSpPr>
          <p:cNvPr id="124932" name="Rectangle 4"/>
          <p:cNvSpPr>
            <a:spLocks noGrp="1" noChangeArrowheads="1"/>
          </p:cNvSpPr>
          <p:nvPr>
            <p:ph type="body" sz="half" idx="2"/>
          </p:nvPr>
        </p:nvSpPr>
        <p:spPr/>
        <p:txBody>
          <a:bodyPr/>
          <a:lstStyle/>
          <a:p>
            <a:r>
              <a:rPr lang="tr-TR" altLang="tr-TR" sz="2400" i="1">
                <a:cs typeface="Arial" panose="020B0604020202020204" pitchFamily="34" charset="0"/>
              </a:rPr>
              <a:t>Amsinckia douglasiana</a:t>
            </a:r>
            <a:endParaRPr lang="tr-TR" altLang="tr-TR" sz="2400">
              <a:cs typeface="Times New Roman" panose="02020603050405020304" pitchFamily="18" charset="0"/>
            </a:endParaRPr>
          </a:p>
          <a:p>
            <a:r>
              <a:rPr lang="tr-TR" altLang="tr-TR" sz="2400" i="1">
                <a:cs typeface="Arial" panose="020B0604020202020204" pitchFamily="34" charset="0"/>
              </a:rPr>
              <a:t>Eleusine indica</a:t>
            </a:r>
            <a:endParaRPr lang="tr-TR" altLang="tr-TR" sz="2400">
              <a:cs typeface="Times New Roman" panose="02020603050405020304" pitchFamily="18" charset="0"/>
            </a:endParaRPr>
          </a:p>
          <a:p>
            <a:r>
              <a:rPr lang="tr-TR" altLang="tr-TR" sz="2400" i="1">
                <a:cs typeface="Arial" panose="020B0604020202020204" pitchFamily="34" charset="0"/>
              </a:rPr>
              <a:t>Senecio vulgaris</a:t>
            </a:r>
            <a:endParaRPr lang="tr-TR" altLang="tr-TR" sz="2400">
              <a:cs typeface="Times New Roman" panose="02020603050405020304" pitchFamily="18" charset="0"/>
            </a:endParaRPr>
          </a:p>
          <a:p>
            <a:r>
              <a:rPr lang="tr-TR" altLang="tr-TR" sz="2400" i="1">
                <a:cs typeface="Arial" panose="020B0604020202020204" pitchFamily="34" charset="0"/>
              </a:rPr>
              <a:t>Lamium amplexicaule</a:t>
            </a:r>
            <a:endParaRPr lang="tr-TR" altLang="tr-TR" sz="2400">
              <a:cs typeface="Times New Roman" panose="02020603050405020304" pitchFamily="18" charset="0"/>
            </a:endParaRPr>
          </a:p>
          <a:p>
            <a:r>
              <a:rPr lang="tr-TR" altLang="tr-TR" sz="2400" i="1">
                <a:cs typeface="Arial" panose="020B0604020202020204" pitchFamily="34" charset="0"/>
              </a:rPr>
              <a:t>Conyza canadensis</a:t>
            </a:r>
            <a:endParaRPr lang="tr-TR" altLang="tr-TR" sz="2400">
              <a:cs typeface="Times New Roman" panose="02020603050405020304" pitchFamily="18" charset="0"/>
            </a:endParaRPr>
          </a:p>
          <a:p>
            <a:r>
              <a:rPr lang="tr-TR" altLang="tr-TR" sz="2400" i="1">
                <a:cs typeface="Arial" panose="020B0604020202020204" pitchFamily="34" charset="0"/>
              </a:rPr>
              <a:t>Sorghum halepense </a:t>
            </a:r>
            <a:endParaRPr lang="tr-TR" altLang="tr-TR" sz="2400">
              <a:cs typeface="Times New Roman" panose="02020603050405020304" pitchFamily="18" charset="0"/>
            </a:endParaRPr>
          </a:p>
          <a:p>
            <a:endParaRPr lang="tr-TR" altLang="tr-TR" sz="2400"/>
          </a:p>
        </p:txBody>
      </p:sp>
    </p:spTree>
    <p:extLst>
      <p:ext uri="{BB962C8B-B14F-4D97-AF65-F5344CB8AC3E}">
        <p14:creationId xmlns:p14="http://schemas.microsoft.com/office/powerpoint/2010/main" val="3494498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tr-TR" altLang="tr-TR"/>
              <a:t>–devam</a:t>
            </a:r>
          </a:p>
        </p:txBody>
      </p:sp>
      <p:sp>
        <p:nvSpPr>
          <p:cNvPr id="125955" name="Rectangle 3"/>
          <p:cNvSpPr>
            <a:spLocks noGrp="1" noChangeArrowheads="1"/>
          </p:cNvSpPr>
          <p:nvPr>
            <p:ph type="body" sz="half" idx="1"/>
          </p:nvPr>
        </p:nvSpPr>
        <p:spPr/>
        <p:txBody>
          <a:bodyPr/>
          <a:lstStyle/>
          <a:p>
            <a:pPr>
              <a:lnSpc>
                <a:spcPct val="90000"/>
              </a:lnSpc>
            </a:pPr>
            <a:r>
              <a:rPr lang="tr-TR" altLang="tr-TR" sz="2400" i="1">
                <a:cs typeface="Arial" panose="020B0604020202020204" pitchFamily="34" charset="0"/>
              </a:rPr>
              <a:t>Chenopodium album</a:t>
            </a:r>
            <a:endParaRPr lang="tr-TR" altLang="tr-TR" sz="2400">
              <a:cs typeface="Times New Roman" panose="02020603050405020304" pitchFamily="18" charset="0"/>
            </a:endParaRPr>
          </a:p>
          <a:p>
            <a:pPr>
              <a:lnSpc>
                <a:spcPct val="90000"/>
              </a:lnSpc>
            </a:pPr>
            <a:r>
              <a:rPr lang="tr-TR" altLang="tr-TR" sz="2400" i="1">
                <a:cs typeface="Arial" panose="020B0604020202020204" pitchFamily="34" charset="0"/>
              </a:rPr>
              <a:t>Clytonia perfoliata</a:t>
            </a:r>
            <a:endParaRPr lang="tr-TR" altLang="tr-TR" sz="2400">
              <a:cs typeface="Times New Roman" panose="02020603050405020304" pitchFamily="18" charset="0"/>
            </a:endParaRPr>
          </a:p>
          <a:p>
            <a:pPr>
              <a:lnSpc>
                <a:spcPct val="90000"/>
              </a:lnSpc>
            </a:pPr>
            <a:r>
              <a:rPr lang="tr-TR" altLang="tr-TR" sz="2400" i="1">
                <a:cs typeface="Arial" panose="020B0604020202020204" pitchFamily="34" charset="0"/>
              </a:rPr>
              <a:t>Malva parvidora</a:t>
            </a:r>
            <a:endParaRPr lang="tr-TR" altLang="tr-TR" sz="2400">
              <a:cs typeface="Times New Roman" panose="02020603050405020304" pitchFamily="18" charset="0"/>
            </a:endParaRPr>
          </a:p>
          <a:p>
            <a:pPr>
              <a:lnSpc>
                <a:spcPct val="90000"/>
              </a:lnSpc>
            </a:pPr>
            <a:r>
              <a:rPr lang="tr-TR" altLang="tr-TR" sz="2400" i="1">
                <a:cs typeface="Arial" panose="020B0604020202020204" pitchFamily="34" charset="0"/>
              </a:rPr>
              <a:t>Brassica nigra</a:t>
            </a:r>
            <a:endParaRPr lang="tr-TR" altLang="tr-TR" sz="2400">
              <a:cs typeface="Times New Roman" panose="02020603050405020304" pitchFamily="18" charset="0"/>
            </a:endParaRPr>
          </a:p>
          <a:p>
            <a:pPr>
              <a:lnSpc>
                <a:spcPct val="90000"/>
              </a:lnSpc>
            </a:pPr>
            <a:r>
              <a:rPr lang="tr-TR" altLang="tr-TR" sz="2400" i="1">
                <a:cs typeface="Arial" panose="020B0604020202020204" pitchFamily="34" charset="0"/>
              </a:rPr>
              <a:t>Solanum nigrum</a:t>
            </a:r>
            <a:endParaRPr lang="tr-TR" altLang="tr-TR" sz="2400">
              <a:cs typeface="Times New Roman" panose="02020603050405020304" pitchFamily="18" charset="0"/>
            </a:endParaRPr>
          </a:p>
          <a:p>
            <a:pPr>
              <a:lnSpc>
                <a:spcPct val="90000"/>
              </a:lnSpc>
            </a:pPr>
            <a:r>
              <a:rPr lang="tr-TR" altLang="tr-TR" sz="2400" i="1">
                <a:cs typeface="Arial" panose="020B0604020202020204" pitchFamily="34" charset="0"/>
              </a:rPr>
              <a:t>Solanum sarrochoides</a:t>
            </a:r>
            <a:endParaRPr lang="tr-TR" altLang="tr-TR" sz="2400">
              <a:cs typeface="Times New Roman" panose="02020603050405020304" pitchFamily="18" charset="0"/>
            </a:endParaRPr>
          </a:p>
          <a:p>
            <a:pPr>
              <a:lnSpc>
                <a:spcPct val="90000"/>
              </a:lnSpc>
            </a:pPr>
            <a:r>
              <a:rPr lang="tr-TR" altLang="tr-TR" sz="2400" i="1">
                <a:cs typeface="Arial" panose="020B0604020202020204" pitchFamily="34" charset="0"/>
              </a:rPr>
              <a:t>Avena fatua</a:t>
            </a:r>
            <a:endParaRPr lang="tr-TR" altLang="tr-TR" sz="2400">
              <a:cs typeface="Times New Roman" panose="02020603050405020304" pitchFamily="18" charset="0"/>
            </a:endParaRPr>
          </a:p>
          <a:p>
            <a:pPr>
              <a:lnSpc>
                <a:spcPct val="90000"/>
              </a:lnSpc>
            </a:pPr>
            <a:r>
              <a:rPr lang="tr-TR" altLang="tr-TR" sz="2400" i="1">
                <a:cs typeface="Arial" panose="020B0604020202020204" pitchFamily="34" charset="0"/>
              </a:rPr>
              <a:t>Oxalis pes-caprae</a:t>
            </a:r>
            <a:endParaRPr lang="tr-TR" altLang="tr-TR" sz="2400">
              <a:cs typeface="Times New Roman" panose="02020603050405020304" pitchFamily="18" charset="0"/>
            </a:endParaRPr>
          </a:p>
          <a:p>
            <a:pPr>
              <a:lnSpc>
                <a:spcPct val="90000"/>
              </a:lnSpc>
            </a:pPr>
            <a:r>
              <a:rPr lang="tr-TR" altLang="tr-TR" sz="2400" i="1">
                <a:cs typeface="Arial" panose="020B0604020202020204" pitchFamily="34" charset="0"/>
              </a:rPr>
              <a:t>Amaranthus retroflexus</a:t>
            </a:r>
            <a:endParaRPr lang="tr-TR" altLang="tr-TR" sz="2400">
              <a:cs typeface="Times New Roman" panose="02020603050405020304" pitchFamily="18" charset="0"/>
            </a:endParaRPr>
          </a:p>
          <a:p>
            <a:pPr>
              <a:lnSpc>
                <a:spcPct val="90000"/>
              </a:lnSpc>
            </a:pPr>
            <a:endParaRPr lang="tr-TR" altLang="tr-TR" sz="2400"/>
          </a:p>
        </p:txBody>
      </p:sp>
      <p:sp>
        <p:nvSpPr>
          <p:cNvPr id="125956" name="Rectangle 4"/>
          <p:cNvSpPr>
            <a:spLocks noGrp="1" noChangeArrowheads="1"/>
          </p:cNvSpPr>
          <p:nvPr>
            <p:ph type="body" sz="half" idx="2"/>
          </p:nvPr>
        </p:nvSpPr>
        <p:spPr/>
        <p:txBody>
          <a:bodyPr/>
          <a:lstStyle/>
          <a:p>
            <a:r>
              <a:rPr lang="tr-TR" altLang="tr-TR" sz="2400" i="1">
                <a:cs typeface="Arial" panose="020B0604020202020204" pitchFamily="34" charset="0"/>
              </a:rPr>
              <a:t>Amaranthus albus</a:t>
            </a:r>
            <a:endParaRPr lang="tr-TR" altLang="tr-TR" sz="2400">
              <a:cs typeface="Times New Roman" panose="02020603050405020304" pitchFamily="18" charset="0"/>
            </a:endParaRPr>
          </a:p>
          <a:p>
            <a:r>
              <a:rPr lang="tr-TR" altLang="tr-TR" sz="2400" i="1">
                <a:cs typeface="Arial" panose="020B0604020202020204" pitchFamily="34" charset="0"/>
              </a:rPr>
              <a:t>Portulaca oleracea</a:t>
            </a:r>
            <a:endParaRPr lang="tr-TR" altLang="tr-TR" sz="2400">
              <a:cs typeface="Times New Roman" panose="02020603050405020304" pitchFamily="18" charset="0"/>
            </a:endParaRPr>
          </a:p>
          <a:p>
            <a:r>
              <a:rPr lang="tr-TR" altLang="tr-TR" sz="2400" i="1">
                <a:cs typeface="Arial" panose="020B0604020202020204" pitchFamily="34" charset="0"/>
              </a:rPr>
              <a:t>Trianthema portulacastrum</a:t>
            </a:r>
            <a:endParaRPr lang="tr-TR" altLang="tr-TR" sz="2400">
              <a:cs typeface="Times New Roman" panose="02020603050405020304" pitchFamily="18" charset="0"/>
            </a:endParaRPr>
          </a:p>
          <a:p>
            <a:r>
              <a:rPr lang="tr-TR" altLang="tr-TR" sz="2400" i="1">
                <a:cs typeface="Arial" panose="020B0604020202020204" pitchFamily="34" charset="0"/>
              </a:rPr>
              <a:t>Capsella bursa-pastoris</a:t>
            </a:r>
            <a:endParaRPr lang="tr-TR" altLang="tr-TR" sz="2400">
              <a:cs typeface="Times New Roman" panose="02020603050405020304" pitchFamily="18" charset="0"/>
            </a:endParaRPr>
          </a:p>
          <a:p>
            <a:r>
              <a:rPr lang="tr-TR" altLang="tr-TR" sz="2400" i="1">
                <a:cs typeface="Arial" panose="020B0604020202020204" pitchFamily="34" charset="0"/>
              </a:rPr>
              <a:t>Sida spinosa</a:t>
            </a:r>
            <a:endParaRPr lang="tr-TR" altLang="tr-TR" sz="2400">
              <a:cs typeface="Times New Roman" panose="02020603050405020304" pitchFamily="18" charset="0"/>
            </a:endParaRPr>
          </a:p>
          <a:p>
            <a:r>
              <a:rPr lang="tr-TR" altLang="tr-TR" sz="2400" i="1">
                <a:cs typeface="Arial" panose="020B0604020202020204" pitchFamily="34" charset="0"/>
              </a:rPr>
              <a:t>Sonchus oleraceus</a:t>
            </a:r>
            <a:endParaRPr lang="tr-TR" altLang="tr-TR" sz="2400">
              <a:cs typeface="Times New Roman" panose="02020603050405020304" pitchFamily="18" charset="0"/>
            </a:endParaRPr>
          </a:p>
          <a:p>
            <a:r>
              <a:rPr lang="tr-TR" altLang="tr-TR" sz="2400" i="1">
                <a:cs typeface="Arial" panose="020B0604020202020204" pitchFamily="34" charset="0"/>
              </a:rPr>
              <a:t>Abutilon theophrasti</a:t>
            </a:r>
            <a:endParaRPr lang="tr-TR" altLang="tr-TR" sz="2400">
              <a:cs typeface="Times New Roman" panose="02020603050405020304" pitchFamily="18" charset="0"/>
            </a:endParaRPr>
          </a:p>
          <a:p>
            <a:endParaRPr lang="tr-TR" altLang="tr-TR" sz="2400"/>
          </a:p>
        </p:txBody>
      </p:sp>
      <p:sp>
        <p:nvSpPr>
          <p:cNvPr id="125957" name="AutoShape 5">
            <a:hlinkClick r:id="" action="ppaction://noaction"/>
          </p:cNvPr>
          <p:cNvSpPr>
            <a:spLocks noChangeArrowheads="1"/>
          </p:cNvSpPr>
          <p:nvPr/>
        </p:nvSpPr>
        <p:spPr bwMode="auto">
          <a:xfrm>
            <a:off x="8001001" y="6075244"/>
            <a:ext cx="1439007" cy="733663"/>
          </a:xfrm>
          <a:prstGeom prst="leftArrow">
            <a:avLst>
              <a:gd name="adj1" fmla="val 50000"/>
              <a:gd name="adj2" fmla="val 5577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tr-TR" altLang="tr-TR"/>
              <a:t>Top. İşleme</a:t>
            </a:r>
          </a:p>
        </p:txBody>
      </p:sp>
    </p:spTree>
    <p:extLst>
      <p:ext uri="{BB962C8B-B14F-4D97-AF65-F5344CB8AC3E}">
        <p14:creationId xmlns:p14="http://schemas.microsoft.com/office/powerpoint/2010/main" val="463889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428</Words>
  <Application>Microsoft Office PowerPoint</Application>
  <PresentationFormat>Geniş ekran</PresentationFormat>
  <Paragraphs>59</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Times New Roman</vt:lpstr>
      <vt:lpstr>Wingdings</vt:lpstr>
      <vt:lpstr>Office Teması</vt:lpstr>
      <vt:lpstr>Ekim Öncesi Yabancı Ot Kontrolü</vt:lpstr>
      <vt:lpstr>PowerPoint Sunusu</vt:lpstr>
      <vt:lpstr>Toprak İşleme</vt:lpstr>
      <vt:lpstr>Çok Yıllıklar İçin Yaz Sürümü</vt:lpstr>
      <vt:lpstr>Herbisit Uygulaması</vt:lpstr>
      <vt:lpstr>Toprak solarizasyonu</vt:lpstr>
      <vt:lpstr>PowerPoint Sunusu</vt:lpstr>
      <vt:lpstr>Toprak Solarizasyonu İle Kontrol Edilen Yabancı Otlar</vt:lpstr>
      <vt:lpstr>–devam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Ekim Öncesi Yabancı Ot Kontrolü</dc:title>
  <dc:creator>Selin GEDİK</dc:creator>
  <cp:lastModifiedBy>Selin GEDİK</cp:lastModifiedBy>
  <cp:revision>1</cp:revision>
  <dcterms:created xsi:type="dcterms:W3CDTF">2020-01-23T11:37:15Z</dcterms:created>
  <dcterms:modified xsi:type="dcterms:W3CDTF">2020-01-23T11:39:17Z</dcterms:modified>
</cp:coreProperties>
</file>