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6BCAD-22E2-4889-B399-38860D7ADE8B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D0481-8520-4A2A-9934-742E1E636F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50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EF40C14-1D24-4C0C-B515-5FED1450DB2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38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CCA7A-6233-4074-ADB4-6C1CA84C43A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758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A4B-CB18-41BA-8A21-A600B70E2FC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66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32855-525D-4FD9-B32D-ECAF6A7911D0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51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6C61-1BF5-43B0-BE3D-19705296179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98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ABA1-25BE-40E5-920F-70662AA64BC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09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3FB28-51C0-40BF-AC98-2503E54096F4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43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BBC2-E95C-4763-ADE4-F8794770AD7F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36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9495-19CF-46CA-9DCD-C4E023BB1EF4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36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5886E-2DB0-4846-8527-A999121A975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29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6042A-1F56-43D9-942A-EF14DF08FEE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70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9BCFF72-F6BB-4024-9009-41AC52AC594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2FB1AB2-6BDC-4EC4-82EB-AF347131DB15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07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78946" y="1789912"/>
            <a:ext cx="10058400" cy="1812126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İSLAM DÜNYASINDA DİN PSİKOLOJİSİ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36146" y="4451892"/>
            <a:ext cx="9144000" cy="1655762"/>
          </a:xfrm>
        </p:spPr>
        <p:txBody>
          <a:bodyPr>
            <a:normAutofit/>
          </a:bodyPr>
          <a:lstStyle/>
          <a:p>
            <a:r>
              <a:rPr lang="tr-TR" dirty="0"/>
              <a:t>Nuran E. KORKMAZ</a:t>
            </a:r>
          </a:p>
          <a:p>
            <a:r>
              <a:rPr lang="tr-TR" dirty="0" smtClean="0"/>
              <a:t>A.Ü.İ.F, Güz Dönemi/14. Hafta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3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1849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effectLst/>
              </a:rPr>
              <a:t>İbn</a:t>
            </a:r>
            <a:r>
              <a:rPr lang="tr-TR" dirty="0" smtClean="0">
                <a:effectLst/>
              </a:rPr>
              <a:t>-i Haldun (öl. 808/1406)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51068"/>
            <a:ext cx="10515600" cy="502589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</a:t>
            </a:r>
            <a:r>
              <a:rPr lang="tr-TR" dirty="0" smtClean="0">
                <a:effectLst/>
              </a:rPr>
              <a:t>nsanın toplumsal eğilim ve yeteneklerine özel bir önem atfeder. </a:t>
            </a:r>
          </a:p>
          <a:p>
            <a:endParaRPr lang="tr-TR" b="1" dirty="0" smtClean="0">
              <a:effectLst/>
            </a:endParaRPr>
          </a:p>
          <a:p>
            <a:endParaRPr lang="tr-TR" b="1" dirty="0"/>
          </a:p>
          <a:p>
            <a:r>
              <a:rPr lang="tr-TR" b="1" dirty="0" smtClean="0">
                <a:effectLst/>
              </a:rPr>
              <a:t>“Asabiyet” </a:t>
            </a:r>
            <a:r>
              <a:rPr lang="tr-TR" dirty="0" smtClean="0">
                <a:effectLst/>
              </a:rPr>
              <a:t>adını verdiği dayanışma ve sosyal bütünleşme güdüsünü, bütün tarihî ve toplumsal olayların temelindeki psikolojik faktör olarak görür.  İnsanda </a:t>
            </a:r>
            <a:r>
              <a:rPr lang="tr-TR" b="1" dirty="0" smtClean="0">
                <a:effectLst/>
              </a:rPr>
              <a:t>liderlik, üstünlük, makam ve mevki elde etme, yönetme güdüsü </a:t>
            </a:r>
            <a:r>
              <a:rPr lang="tr-TR" dirty="0" smtClean="0">
                <a:effectLst/>
              </a:rPr>
              <a:t>çok güçlüdür. </a:t>
            </a:r>
            <a:r>
              <a:rPr lang="tr-TR" dirty="0" err="1" smtClean="0">
                <a:effectLst/>
              </a:rPr>
              <a:t>İbn</a:t>
            </a:r>
            <a:r>
              <a:rPr lang="tr-TR" dirty="0" smtClean="0">
                <a:effectLst/>
              </a:rPr>
              <a:t>-i Haldun, refah ortamı ve baskıcı yönetim tarzının ahlâk ve karakter yapılanması üzerindeki olumsuz etkilerini özellikle vurgular. Ona göre baskı, şiddet, zor ve cezaya dayalı yönetim tarzları altında yetişen kimselerde </a:t>
            </a:r>
            <a:r>
              <a:rPr lang="tr-TR" b="1" dirty="0" smtClean="0">
                <a:effectLst/>
              </a:rPr>
              <a:t>korku ve boyun eğme psikolojisi </a:t>
            </a:r>
            <a:r>
              <a:rPr lang="tr-TR" dirty="0" smtClean="0">
                <a:effectLst/>
              </a:rPr>
              <a:t>hâkim olur; direnme ve metanet gücü ortadan kalkar, </a:t>
            </a:r>
            <a:r>
              <a:rPr lang="tr-TR" b="1" dirty="0" smtClean="0">
                <a:effectLst/>
              </a:rPr>
              <a:t>aşağılık duygusu, kendine güvensizlik ve edilgenlik </a:t>
            </a:r>
            <a:r>
              <a:rPr lang="tr-TR" dirty="0" smtClean="0">
                <a:effectLst/>
              </a:rPr>
              <a:t>gelişir. </a:t>
            </a:r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r>
              <a:rPr lang="tr-TR" dirty="0" smtClean="0">
                <a:effectLst/>
              </a:rPr>
              <a:t>En önemli eseri: Mukaddime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68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İbnu’l</a:t>
            </a:r>
            <a:r>
              <a:rPr lang="tr-TR" dirty="0" smtClean="0"/>
              <a:t> Arabi(öl 638/1240)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28658" y="185963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İnsan kendine verilen potansiyel güçleri işlevsel hale getirmekle görevlidir. Ona göre bu potansiyel ve güçler Tanrısaldır. Dolayısıyla insan Tanrıyla ve evrenle  birlikte olma ve bütünleşme yönelimi taşır.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i="1" dirty="0" smtClean="0"/>
              <a:t> </a:t>
            </a:r>
            <a:r>
              <a:rPr lang="tr-TR" dirty="0" smtClean="0"/>
              <a:t>En önemli eserlerinden biri: </a:t>
            </a:r>
            <a:r>
              <a:rPr lang="tr-TR" dirty="0" err="1" smtClean="0"/>
              <a:t>Füsusul</a:t>
            </a:r>
            <a:r>
              <a:rPr lang="tr-TR" dirty="0" smtClean="0"/>
              <a:t> Hikem,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9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İbn</a:t>
            </a:r>
            <a:r>
              <a:rPr lang="tr-TR" dirty="0" smtClean="0"/>
              <a:t> </a:t>
            </a:r>
            <a:r>
              <a:rPr lang="tr-TR" dirty="0" err="1" smtClean="0"/>
              <a:t>Hazm</a:t>
            </a:r>
            <a:r>
              <a:rPr lang="tr-TR" dirty="0" smtClean="0"/>
              <a:t>(456/1064)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sevgi ve aşk kavramlarına odaklanır. 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Güvercin </a:t>
            </a:r>
            <a:r>
              <a:rPr lang="tr-TR" dirty="0" err="1"/>
              <a:t>G</a:t>
            </a:r>
            <a:r>
              <a:rPr lang="tr-TR" dirty="0" err="1" smtClean="0"/>
              <a:t>erdanliği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64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HAUQUE, Amber, </a:t>
            </a:r>
            <a:r>
              <a:rPr lang="tr-TR" i="1" dirty="0"/>
              <a:t>ve arkadaşları (</a:t>
            </a:r>
            <a:r>
              <a:rPr lang="en-US" dirty="0"/>
              <a:t>2016</a:t>
            </a:r>
            <a:r>
              <a:rPr lang="tr-TR" dirty="0"/>
              <a:t>). </a:t>
            </a:r>
            <a:r>
              <a:rPr lang="tr-TR" dirty="0" err="1"/>
              <a:t>Integrating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Traditions</a:t>
            </a:r>
            <a:r>
              <a:rPr lang="tr-TR" dirty="0"/>
              <a:t> in Modern </a:t>
            </a:r>
            <a:r>
              <a:rPr lang="tr-TR" dirty="0" err="1"/>
              <a:t>Psychology</a:t>
            </a:r>
            <a:r>
              <a:rPr lang="tr-TR" dirty="0"/>
              <a:t>: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Trends</a:t>
            </a:r>
            <a:r>
              <a:rPr lang="tr-TR" dirty="0"/>
              <a:t> in </a:t>
            </a:r>
            <a:r>
              <a:rPr lang="tr-TR" dirty="0" err="1"/>
              <a:t>Last</a:t>
            </a:r>
            <a:r>
              <a:rPr lang="tr-TR" dirty="0"/>
              <a:t> Ten </a:t>
            </a:r>
            <a:r>
              <a:rPr lang="tr-TR" dirty="0" err="1"/>
              <a:t>Years</a:t>
            </a:r>
            <a:r>
              <a:rPr lang="tr-TR" dirty="0"/>
              <a:t>, </a:t>
            </a:r>
            <a:r>
              <a:rPr lang="en-US" i="1" dirty="0"/>
              <a:t>Journal of Muslim Mental Health</a:t>
            </a:r>
            <a:r>
              <a:rPr lang="tr-TR" b="1" dirty="0"/>
              <a:t>,</a:t>
            </a:r>
            <a:r>
              <a:rPr lang="tr-TR" dirty="0"/>
              <a:t> </a:t>
            </a:r>
            <a:r>
              <a:rPr lang="en-US" dirty="0"/>
              <a:t>10</a:t>
            </a:r>
            <a:r>
              <a:rPr lang="tr-TR" dirty="0"/>
              <a:t>/</a:t>
            </a:r>
            <a:r>
              <a:rPr lang="en-US" dirty="0"/>
              <a:t>1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 smtClean="0"/>
              <a:t>RAİYA, </a:t>
            </a:r>
            <a:r>
              <a:rPr lang="tr-TR" dirty="0" err="1" smtClean="0"/>
              <a:t>Hisham</a:t>
            </a:r>
            <a:r>
              <a:rPr lang="tr-TR" dirty="0" smtClean="0"/>
              <a:t> Abu, (2013).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Psyhology</a:t>
            </a:r>
            <a:r>
              <a:rPr lang="tr-TR" dirty="0" smtClean="0"/>
              <a:t> of İslam, APA </a:t>
            </a:r>
            <a:r>
              <a:rPr lang="tr-TR" dirty="0" err="1" smtClean="0"/>
              <a:t>Handbook</a:t>
            </a:r>
            <a:r>
              <a:rPr lang="tr-TR" dirty="0" smtClean="0"/>
              <a:t> of </a:t>
            </a:r>
            <a:r>
              <a:rPr lang="tr-TR" dirty="0" err="1" smtClean="0"/>
              <a:t>Psychology</a:t>
            </a:r>
            <a:r>
              <a:rPr lang="tr-TR" dirty="0" smtClean="0"/>
              <a:t>, V:1</a:t>
            </a:r>
            <a:endParaRPr lang="tr-TR" dirty="0"/>
          </a:p>
          <a:p>
            <a:r>
              <a:rPr lang="tr-TR" dirty="0" smtClean="0"/>
              <a:t>KARACOŞKUN, Mustafa D.,(2012) Din Psikolojisi, Ankara: Grafiker yay. </a:t>
            </a:r>
          </a:p>
          <a:p>
            <a:r>
              <a:rPr lang="tr-TR" dirty="0" smtClean="0"/>
              <a:t>HÖKELEKLİ, H. (2001). </a:t>
            </a:r>
            <a:r>
              <a:rPr lang="tr-TR" i="1" dirty="0" smtClean="0"/>
              <a:t>Din Psikolojisi</a:t>
            </a:r>
            <a:r>
              <a:rPr lang="tr-TR" dirty="0" smtClean="0"/>
              <a:t>, Ankara: Diyanet Vakfı Yay.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1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Kavramsallaştırmalar: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İlmü’n-Nefs</a:t>
            </a:r>
            <a:r>
              <a:rPr lang="tr-TR" dirty="0" smtClean="0">
                <a:effectLst/>
              </a:rPr>
              <a:t>, </a:t>
            </a:r>
          </a:p>
          <a:p>
            <a:r>
              <a:rPr lang="tr-TR" dirty="0" err="1" smtClean="0">
                <a:effectLst/>
              </a:rPr>
              <a:t>İlmü’n-Nefs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ve’r</a:t>
            </a:r>
            <a:r>
              <a:rPr lang="tr-TR" dirty="0" smtClean="0">
                <a:effectLst/>
              </a:rPr>
              <a:t>-Ruh, </a:t>
            </a:r>
          </a:p>
          <a:p>
            <a:r>
              <a:rPr lang="tr-TR" dirty="0" err="1" smtClean="0">
                <a:effectLst/>
              </a:rPr>
              <a:t>Kitabu’r</a:t>
            </a:r>
            <a:r>
              <a:rPr lang="tr-TR" dirty="0" smtClean="0">
                <a:effectLst/>
              </a:rPr>
              <a:t>-Ruh, </a:t>
            </a:r>
          </a:p>
          <a:p>
            <a:r>
              <a:rPr lang="tr-TR" dirty="0" err="1" smtClean="0">
                <a:effectLst/>
              </a:rPr>
              <a:t>İlmu</a:t>
            </a:r>
            <a:r>
              <a:rPr lang="tr-TR" dirty="0" smtClean="0">
                <a:effectLst/>
              </a:rPr>
              <a:t> Ahval-i Ruh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29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Hâris</a:t>
            </a:r>
            <a:r>
              <a:rPr lang="tr-TR" dirty="0" smtClean="0">
                <a:effectLst/>
              </a:rPr>
              <a:t> el-</a:t>
            </a:r>
            <a:r>
              <a:rPr lang="tr-TR" dirty="0" err="1" smtClean="0">
                <a:effectLst/>
              </a:rPr>
              <a:t>Muhâsibi</a:t>
            </a:r>
            <a:r>
              <a:rPr lang="tr-TR" dirty="0" smtClean="0">
                <a:effectLst/>
              </a:rPr>
              <a:t> (öl. 243/857)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effectLst/>
              </a:rPr>
              <a:t>İslam dünyasında psikolojik bakış açısıyla insanın iç hayatını inceleyen ilk bilgindir. Derin psikolojik tahliller ve ruhsal haller ve süreçlerle ilgili kavramlaştırmalar yapar</a:t>
            </a:r>
          </a:p>
          <a:p>
            <a:r>
              <a:rPr lang="tr-TR" dirty="0" smtClean="0">
                <a:effectLst/>
              </a:rPr>
              <a:t>Uyumlu yada dengeli bir hayat tarzı için kişinin öncelikle kendisini (iç dünyasını) anlamaya çalışmasını ısrarla vurgulamıştır. </a:t>
            </a:r>
          </a:p>
          <a:p>
            <a:endParaRPr lang="tr-TR" dirty="0" smtClean="0">
              <a:effectLst/>
            </a:endParaRPr>
          </a:p>
          <a:p>
            <a:r>
              <a:rPr lang="tr-TR" dirty="0" smtClean="0">
                <a:effectLst/>
              </a:rPr>
              <a:t> Kullandığı yöntem: “iç gözlem” &amp;“iç görü”</a:t>
            </a:r>
          </a:p>
          <a:p>
            <a:endParaRPr lang="tr-TR" dirty="0" smtClean="0">
              <a:effectLst/>
            </a:endParaRP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İnsan psikolojisi açısından en önde gelen </a:t>
            </a:r>
            <a:r>
              <a:rPr lang="tr-TR" dirty="0" err="1" smtClean="0"/>
              <a:t>eseri:</a:t>
            </a:r>
            <a:r>
              <a:rPr lang="tr-TR" dirty="0" err="1" smtClean="0">
                <a:effectLst/>
              </a:rPr>
              <a:t>er-Riâye’dir</a:t>
            </a:r>
            <a:r>
              <a:rPr lang="tr-TR" dirty="0" smtClean="0">
                <a:effectLst/>
              </a:rPr>
              <a:t>. 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4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Kindî’nin</a:t>
            </a:r>
            <a:r>
              <a:rPr lang="tr-TR" dirty="0" smtClean="0">
                <a:effectLst/>
              </a:rPr>
              <a:t> (öl. 252/866)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effectLst/>
              </a:rPr>
              <a:t>İslam dünyasında rüya psikolojisi  ve ruh sağlığı konusunda öncü çalışmalarıyla tanınır. </a:t>
            </a:r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r>
              <a:rPr lang="tr-TR" dirty="0" smtClean="0">
                <a:effectLst/>
              </a:rPr>
              <a:t>el-</a:t>
            </a:r>
            <a:r>
              <a:rPr lang="tr-TR" dirty="0" err="1" smtClean="0">
                <a:effectLst/>
              </a:rPr>
              <a:t>Hîle</a:t>
            </a:r>
            <a:r>
              <a:rPr lang="tr-TR" dirty="0" smtClean="0">
                <a:effectLst/>
              </a:rPr>
              <a:t> li-</a:t>
            </a:r>
            <a:r>
              <a:rPr lang="tr-TR" dirty="0" err="1" smtClean="0">
                <a:effectLst/>
              </a:rPr>
              <a:t>defi’l</a:t>
            </a:r>
            <a:r>
              <a:rPr lang="tr-TR" dirty="0" smtClean="0">
                <a:effectLst/>
              </a:rPr>
              <a:t>-</a:t>
            </a:r>
            <a:r>
              <a:rPr lang="tr-TR" dirty="0" err="1" smtClean="0">
                <a:effectLst/>
              </a:rPr>
              <a:t>ahzân</a:t>
            </a:r>
            <a:r>
              <a:rPr lang="tr-TR" dirty="0" smtClean="0">
                <a:effectLst/>
              </a:rPr>
              <a:t>/Üzüntüden Kurtulma Yolları </a:t>
            </a:r>
          </a:p>
          <a:p>
            <a:r>
              <a:rPr lang="tr-TR" dirty="0" smtClean="0">
                <a:effectLst/>
              </a:rPr>
              <a:t>Risâle fi </a:t>
            </a:r>
            <a:r>
              <a:rPr lang="tr-TR" dirty="0" err="1" smtClean="0">
                <a:effectLst/>
              </a:rPr>
              <a:t>mâhiyyeti’n-nevm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ve’r-ru’ya</a:t>
            </a:r>
            <a:r>
              <a:rPr lang="tr-TR" dirty="0" smtClean="0">
                <a:effectLst/>
              </a:rPr>
              <a:t>/Rüyanın ve uykunun mahiyeti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94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Farabî</a:t>
            </a:r>
            <a:r>
              <a:rPr lang="tr-TR" dirty="0" smtClean="0">
                <a:effectLst/>
              </a:rPr>
              <a:t> (öl. 339/950)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Farabi’nin psikoloji görüşlerinde Aristo’nun izlerini buluruz. Onun insan psikolojine ilişkin görüşleri üç temel altında değerlendirilebilir:</a:t>
            </a:r>
          </a:p>
          <a:p>
            <a:r>
              <a:rPr lang="tr-TR" dirty="0"/>
              <a:t> </a:t>
            </a:r>
            <a:r>
              <a:rPr lang="tr-TR" dirty="0" smtClean="0"/>
              <a:t>1- Nefsin güçleri: beslenme, uyum, hayal etme, arzu etme ve konuşma.</a:t>
            </a:r>
          </a:p>
          <a:p>
            <a:r>
              <a:rPr lang="tr-TR" dirty="0"/>
              <a:t> </a:t>
            </a:r>
            <a:r>
              <a:rPr lang="tr-TR" dirty="0" smtClean="0"/>
              <a:t>2- İnsan tipleri: </a:t>
            </a:r>
          </a:p>
          <a:p>
            <a:pPr lvl="1"/>
            <a:r>
              <a:rPr lang="tr-TR" dirty="0" smtClean="0"/>
              <a:t>Basit insan</a:t>
            </a:r>
          </a:p>
          <a:p>
            <a:pPr lvl="1"/>
            <a:r>
              <a:rPr lang="tr-TR" dirty="0" smtClean="0"/>
              <a:t>Şaşkın insan</a:t>
            </a:r>
          </a:p>
          <a:p>
            <a:pPr lvl="1"/>
            <a:r>
              <a:rPr lang="tr-TR" dirty="0" smtClean="0"/>
              <a:t>Ahmak insan</a:t>
            </a:r>
          </a:p>
          <a:p>
            <a:pPr lvl="1"/>
            <a:r>
              <a:rPr lang="tr-TR" dirty="0" smtClean="0"/>
              <a:t>Erdemli insan 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70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İbn</a:t>
            </a:r>
            <a:r>
              <a:rPr lang="tr-TR" dirty="0" smtClean="0">
                <a:effectLst/>
              </a:rPr>
              <a:t>-i </a:t>
            </a:r>
            <a:r>
              <a:rPr lang="tr-TR" dirty="0" err="1" smtClean="0">
                <a:effectLst/>
              </a:rPr>
              <a:t>Sinâ</a:t>
            </a:r>
            <a:r>
              <a:rPr lang="tr-TR" dirty="0" smtClean="0">
                <a:effectLst/>
              </a:rPr>
              <a:t> (öl. 428/1037)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effectLst/>
              </a:rPr>
              <a:t>İbn</a:t>
            </a:r>
            <a:r>
              <a:rPr lang="tr-TR" dirty="0" smtClean="0">
                <a:effectLst/>
              </a:rPr>
              <a:t>-i Sina ruhsal haller, çeşitli duygu ve heyecanların ve davranışlar ve bedensel fonksiyonlar üzerine etkisine odaklanır. Telkin, hipnoz, nazar, büyü, mucize gibi olayları “ruhsal etki” kavramıyla açıklar.</a:t>
            </a:r>
          </a:p>
          <a:p>
            <a:endParaRPr lang="tr-TR" dirty="0" smtClean="0">
              <a:effectLst/>
            </a:endParaRPr>
          </a:p>
          <a:p>
            <a:r>
              <a:rPr lang="tr-TR" dirty="0" smtClean="0">
                <a:effectLst/>
              </a:rPr>
              <a:t>Hocası Farabi’den devraldığı rüya ve </a:t>
            </a:r>
            <a:r>
              <a:rPr lang="tr-TR" dirty="0" err="1" smtClean="0">
                <a:effectLst/>
              </a:rPr>
              <a:t>vahy</a:t>
            </a:r>
            <a:r>
              <a:rPr lang="tr-TR" dirty="0" smtClean="0">
                <a:effectLst/>
              </a:rPr>
              <a:t> psikolojisi ile ilgili görüşleri geliştirerek, daha detaylı bir teoriler getirmiştir. Ayrıca ölüm kaygısı ve stres konusundaki çalışmaları vardır. </a:t>
            </a:r>
          </a:p>
          <a:p>
            <a:endParaRPr lang="tr-TR" dirty="0" smtClean="0">
              <a:effectLst/>
            </a:endParaRPr>
          </a:p>
          <a:p>
            <a:r>
              <a:rPr lang="tr-TR" dirty="0" smtClean="0">
                <a:effectLst/>
              </a:rPr>
              <a:t>Risâle fi def’i </a:t>
            </a:r>
            <a:r>
              <a:rPr lang="tr-TR" dirty="0" err="1" smtClean="0">
                <a:effectLst/>
              </a:rPr>
              <a:t>gami’l</a:t>
            </a:r>
            <a:r>
              <a:rPr lang="tr-TR" dirty="0" smtClean="0">
                <a:effectLst/>
              </a:rPr>
              <a:t>-mevt/ Ölüm</a:t>
            </a:r>
          </a:p>
          <a:p>
            <a:r>
              <a:rPr lang="tr-TR" dirty="0" smtClean="0">
                <a:effectLst/>
              </a:rPr>
              <a:t>es-</a:t>
            </a:r>
            <a:r>
              <a:rPr lang="tr-TR" dirty="0" err="1" smtClean="0">
                <a:effectLst/>
              </a:rPr>
              <a:t>Salâtü</a:t>
            </a:r>
            <a:r>
              <a:rPr lang="tr-TR" dirty="0" smtClean="0">
                <a:effectLst/>
              </a:rPr>
              <a:t> ve </a:t>
            </a:r>
            <a:r>
              <a:rPr lang="tr-TR" dirty="0" err="1" smtClean="0">
                <a:effectLst/>
              </a:rPr>
              <a:t>mâhiyetühâ</a:t>
            </a:r>
            <a:r>
              <a:rPr lang="tr-TR" dirty="0" smtClean="0">
                <a:effectLst/>
              </a:rPr>
              <a:t>/Namazın Mahiyeti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Ebû</a:t>
            </a:r>
            <a:r>
              <a:rPr lang="tr-TR" dirty="0" smtClean="0">
                <a:effectLst/>
              </a:rPr>
              <a:t> Bekir er- </a:t>
            </a:r>
            <a:r>
              <a:rPr lang="tr-TR" dirty="0" err="1" smtClean="0">
                <a:effectLst/>
              </a:rPr>
              <a:t>Râzî</a:t>
            </a:r>
            <a:r>
              <a:rPr lang="tr-TR" dirty="0" smtClean="0">
                <a:effectLst/>
              </a:rPr>
              <a:t> (öl. 313/925)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R</a:t>
            </a:r>
            <a:r>
              <a:rPr lang="tr-TR" dirty="0" smtClean="0">
                <a:effectLst/>
              </a:rPr>
              <a:t>uhsal  yada psikolojik kökenli rahatsızlıkların tedavi edilmesine yönelik yöntemler sunmuştur.  Ayrıca O, dini inancın zihinsel rahatsızlıklarla baş etmede yada  kendini iyi hissetme konusunda  oldukça önemli olduğunu vurgulamıştır. </a:t>
            </a:r>
          </a:p>
          <a:p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 smtClean="0">
              <a:effectLst/>
            </a:endParaRPr>
          </a:p>
          <a:p>
            <a:r>
              <a:rPr lang="tr-TR" dirty="0" smtClean="0">
                <a:effectLst/>
              </a:rPr>
              <a:t>et-</a:t>
            </a:r>
            <a:r>
              <a:rPr lang="tr-TR" dirty="0" err="1" smtClean="0">
                <a:effectLst/>
              </a:rPr>
              <a:t>Tıbbu’r</a:t>
            </a:r>
            <a:r>
              <a:rPr lang="tr-TR" dirty="0" smtClean="0">
                <a:effectLst/>
              </a:rPr>
              <a:t>-</a:t>
            </a:r>
            <a:r>
              <a:rPr lang="tr-TR" dirty="0" err="1" smtClean="0">
                <a:effectLst/>
              </a:rPr>
              <a:t>Rûhânî</a:t>
            </a:r>
            <a:r>
              <a:rPr lang="tr-TR" dirty="0" smtClean="0">
                <a:effectLst/>
              </a:rPr>
              <a:t>: </a:t>
            </a:r>
            <a:r>
              <a:rPr lang="tr-TR" dirty="0" smtClean="0"/>
              <a:t>İ</a:t>
            </a:r>
            <a:r>
              <a:rPr lang="tr-TR" dirty="0" smtClean="0">
                <a:effectLst/>
              </a:rPr>
              <a:t>lk ve özgün bir ruh sağlığı ayrıca kişilik ve karakter bozuklukları ve bunların tedavi yollarını ele alan bir çalışmadır.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4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Gazzâli</a:t>
            </a:r>
            <a:r>
              <a:rPr lang="tr-TR" dirty="0" smtClean="0">
                <a:effectLst/>
              </a:rPr>
              <a:t> (öl.505/1111)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>
              <a:effectLst/>
            </a:endParaRPr>
          </a:p>
          <a:p>
            <a:r>
              <a:rPr lang="tr-TR" dirty="0"/>
              <a:t>İ</a:t>
            </a:r>
            <a:r>
              <a:rPr lang="tr-TR" dirty="0" smtClean="0">
                <a:effectLst/>
              </a:rPr>
              <a:t>ç gözlem ve davranış tahliline dayalı yaklaşımlarıyla pek çok yeni görüşler dile getirmiştir. </a:t>
            </a:r>
          </a:p>
          <a:p>
            <a:r>
              <a:rPr lang="tr-TR" dirty="0" smtClean="0"/>
              <a:t>Algının evreleri: 1-duyular, 2-hayaller, 3-Vehm ve 4-Akıl</a:t>
            </a:r>
          </a:p>
          <a:p>
            <a:endParaRPr lang="tr-TR" dirty="0" smtClean="0"/>
          </a:p>
          <a:p>
            <a:r>
              <a:rPr lang="tr-TR" dirty="0" smtClean="0">
                <a:effectLst/>
              </a:rPr>
              <a:t>Kullandığı temel p</a:t>
            </a:r>
            <a:r>
              <a:rPr lang="tr-TR" dirty="0" smtClean="0"/>
              <a:t>sikolojik kavramlar: </a:t>
            </a:r>
            <a:r>
              <a:rPr lang="tr-TR" dirty="0" err="1" smtClean="0"/>
              <a:t>Nefs</a:t>
            </a:r>
            <a:r>
              <a:rPr lang="tr-TR" dirty="0" smtClean="0"/>
              <a:t>, Ruh, Akıl ve </a:t>
            </a:r>
            <a:r>
              <a:rPr lang="tr-TR" dirty="0" err="1" smtClean="0"/>
              <a:t>Kalp’tir</a:t>
            </a:r>
            <a:r>
              <a:rPr lang="tr-TR" dirty="0" smtClean="0"/>
              <a:t>. </a:t>
            </a:r>
            <a:endParaRPr lang="tr-TR" dirty="0" smtClean="0">
              <a:effectLst/>
            </a:endParaRPr>
          </a:p>
          <a:p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r>
              <a:rPr lang="tr-TR" dirty="0" err="1" smtClean="0">
                <a:effectLst/>
              </a:rPr>
              <a:t>İhyâu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Ulûmi’d</a:t>
            </a:r>
            <a:r>
              <a:rPr lang="tr-TR" dirty="0" smtClean="0">
                <a:effectLst/>
              </a:rPr>
              <a:t>-Din (cilt 3)</a:t>
            </a:r>
          </a:p>
          <a:p>
            <a:r>
              <a:rPr lang="tr-TR" dirty="0" smtClean="0">
                <a:effectLst/>
              </a:rPr>
              <a:t>el-</a:t>
            </a:r>
            <a:r>
              <a:rPr lang="tr-TR" dirty="0" err="1" smtClean="0">
                <a:effectLst/>
              </a:rPr>
              <a:t>Munkizu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mine’d-Dalâl</a:t>
            </a:r>
            <a:r>
              <a:rPr lang="tr-TR" dirty="0" smtClean="0">
                <a:effectLst/>
              </a:rPr>
              <a:t>/Dalaletten Kurtuluş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84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effectLst/>
              </a:rPr>
              <a:t>Fahrüddin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Râzî</a:t>
            </a:r>
            <a:r>
              <a:rPr lang="tr-TR" dirty="0" smtClean="0">
                <a:effectLst/>
              </a:rPr>
              <a:t> (öl. 606/1209)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effectLst/>
              </a:rPr>
              <a:t>Râzi’ye</a:t>
            </a:r>
            <a:r>
              <a:rPr lang="tr-TR" dirty="0" smtClean="0">
                <a:effectLst/>
              </a:rPr>
              <a:t> göre, en temel psikolojik güdüler güç ve bilgi isteğidir. İnsandaki sonsuzluk arzusuyla Allah’a inanma arzusunu birbirine  bağlar. </a:t>
            </a:r>
          </a:p>
          <a:p>
            <a:r>
              <a:rPr lang="tr-TR" dirty="0" smtClean="0">
                <a:effectLst/>
              </a:rPr>
              <a:t>Ona göre, insanî gelişmenin temelinde sürekli değişen ruh halleri ve denge arayışı vardır. </a:t>
            </a:r>
          </a:p>
          <a:p>
            <a:endParaRPr lang="tr-TR" dirty="0" smtClean="0">
              <a:effectLst/>
            </a:endParaRPr>
          </a:p>
          <a:p>
            <a:endParaRPr lang="tr-TR" dirty="0"/>
          </a:p>
          <a:p>
            <a:r>
              <a:rPr lang="tr-TR" dirty="0" smtClean="0">
                <a:effectLst/>
              </a:rPr>
              <a:t>Ahlâk psikolojisi alanında yazılmış, hem felsefi hem de dinî görüşleri bir araya getirmiştir. 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err="1" smtClean="0">
                <a:effectLst/>
              </a:rPr>
              <a:t>Kitâbü’n-Nefs</a:t>
            </a:r>
            <a:r>
              <a:rPr lang="tr-TR" dirty="0" smtClean="0">
                <a:effectLst/>
              </a:rPr>
              <a:t> </a:t>
            </a:r>
            <a:r>
              <a:rPr lang="tr-TR" dirty="0" err="1" smtClean="0">
                <a:effectLst/>
              </a:rPr>
              <a:t>ve’r</a:t>
            </a:r>
            <a:r>
              <a:rPr lang="tr-TR" dirty="0" smtClean="0">
                <a:effectLst/>
              </a:rPr>
              <a:t>-Ruh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5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301</TotalTime>
  <Words>740</Words>
  <Application>Microsoft Office PowerPoint</Application>
  <PresentationFormat>Geniş ekran</PresentationFormat>
  <Paragraphs>111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Tw Cen MT Condensed</vt:lpstr>
      <vt:lpstr>Wingdings 3</vt:lpstr>
      <vt:lpstr>Entegral</vt:lpstr>
      <vt:lpstr>İSLAM DÜNYASINDA DİN PSİKOLOJİSİ</vt:lpstr>
      <vt:lpstr>Kavramsallaştırmalar: </vt:lpstr>
      <vt:lpstr>Hâris el-Muhâsibi (öl. 243/857) </vt:lpstr>
      <vt:lpstr>Kindî’nin (öl. 252/866) </vt:lpstr>
      <vt:lpstr>Farabî (öl. 339/950) </vt:lpstr>
      <vt:lpstr>İbn-i Sinâ (öl. 428/1037)</vt:lpstr>
      <vt:lpstr>Ebû Bekir er- Râzî (öl. 313/925) </vt:lpstr>
      <vt:lpstr>Gazzâli (öl.505/1111) </vt:lpstr>
      <vt:lpstr>Fahrüddin Râzî (öl. 606/1209) </vt:lpstr>
      <vt:lpstr>İbn-i Haldun (öl. 808/1406) </vt:lpstr>
      <vt:lpstr>İbnu’l Arabi(öl 638/1240)</vt:lpstr>
      <vt:lpstr>İbn Hazm(456/1064)</vt:lpstr>
      <vt:lpstr>Kaynakça: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ve Sağlık</dc:title>
  <dc:creator>nuran</dc:creator>
  <cp:lastModifiedBy>nuran</cp:lastModifiedBy>
  <cp:revision>24</cp:revision>
  <dcterms:created xsi:type="dcterms:W3CDTF">2016-12-19T08:27:15Z</dcterms:created>
  <dcterms:modified xsi:type="dcterms:W3CDTF">2017-10-20T10:37:32Z</dcterms:modified>
</cp:coreProperties>
</file>