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465" r:id="rId2"/>
    <p:sldId id="466" r:id="rId3"/>
    <p:sldId id="468" r:id="rId4"/>
    <p:sldId id="462" r:id="rId5"/>
    <p:sldId id="475" r:id="rId6"/>
    <p:sldId id="476" r:id="rId7"/>
    <p:sldId id="477" r:id="rId8"/>
    <p:sldId id="474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2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33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25.12.2019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5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56060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67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312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489687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1246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78373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67414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06703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23302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120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4918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10039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6408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24030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1270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50868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857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12/25/2019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68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 algn="r"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solidFill>
                  <a:schemeClr val="bg1"/>
                </a:solidFill>
                <a:effectLst/>
              </a:rPr>
              <a:t>Tefsir IV</a:t>
            </a:r>
            <a:br>
              <a:rPr lang="tr-TR" sz="6400" b="1" dirty="0" smtClean="0">
                <a:solidFill>
                  <a:schemeClr val="bg1"/>
                </a:solidFill>
                <a:effectLst/>
              </a:rPr>
            </a:br>
            <a:r>
              <a:rPr lang="tr-TR" sz="3200" b="1" dirty="0" smtClean="0">
                <a:solidFill>
                  <a:schemeClr val="bg1"/>
                </a:solidFill>
                <a:effectLst/>
              </a:rPr>
              <a:t>(İlahiyat Fakültesi  4. Sınıf)</a:t>
            </a:r>
            <a:endParaRPr lang="en-US" sz="6400" b="1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pPr algn="r"/>
            <a:endParaRPr lang="tr-TR" sz="4200" dirty="0" smtClean="0">
              <a:solidFill>
                <a:schemeClr val="bg1"/>
              </a:solidFill>
              <a:effectLst/>
            </a:endParaRPr>
          </a:p>
          <a:p>
            <a:pPr algn="r"/>
            <a:r>
              <a:rPr lang="tr-TR" sz="2500" b="1" dirty="0" smtClean="0">
                <a:solidFill>
                  <a:schemeClr val="bg1"/>
                </a:solidFill>
              </a:rPr>
              <a:t>Arş. Gör. </a:t>
            </a:r>
            <a:r>
              <a:rPr lang="tr-TR" sz="2500" b="1" dirty="0" smtClean="0">
                <a:solidFill>
                  <a:schemeClr val="bg1"/>
                </a:solidFill>
                <a:effectLst/>
              </a:rPr>
              <a:t>Dr</a:t>
            </a:r>
            <a:r>
              <a:rPr lang="tr-TR" sz="2500" b="1" dirty="0">
                <a:solidFill>
                  <a:schemeClr val="bg1"/>
                </a:solidFill>
                <a:effectLst/>
              </a:rPr>
              <a:t>. </a:t>
            </a:r>
            <a:r>
              <a:rPr lang="tr-TR" sz="2500" b="1" dirty="0" smtClean="0">
                <a:solidFill>
                  <a:schemeClr val="bg1"/>
                </a:solidFill>
                <a:effectLst/>
              </a:rPr>
              <a:t>HASAN YÜCEL</a:t>
            </a:r>
          </a:p>
          <a:p>
            <a:pPr algn="r"/>
            <a:endParaRPr lang="tr-TR" sz="1500" b="1" dirty="0" smtClean="0">
              <a:solidFill>
                <a:schemeClr val="bg1"/>
              </a:solidFill>
              <a:effectLst/>
            </a:endParaRPr>
          </a:p>
          <a:p>
            <a:pPr algn="r"/>
            <a:r>
              <a:rPr lang="tr-TR" sz="2000" b="1" dirty="0" smtClean="0">
                <a:solidFill>
                  <a:schemeClr val="bg1"/>
                </a:solidFill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:p14="http://schemas.microsoft.com/office/powerpoint/2010/main" val="12002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24150"/>
            <a:ext cx="8648700" cy="1152128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  <a:spcAft>
                <a:spcPts val="600"/>
              </a:spcAft>
            </a:pP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El-</a:t>
            </a:r>
            <a:r>
              <a:rPr lang="tr-TR" sz="5000" b="1" cap="none" dirty="0" err="1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Enfâl</a:t>
            </a: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 </a:t>
            </a: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8</a:t>
            </a:r>
            <a:r>
              <a:rPr lang="tr-TR" sz="5000" b="1" cap="none" dirty="0" smtClean="0">
                <a:ln>
                  <a:noFill/>
                </a:ln>
                <a:solidFill>
                  <a:schemeClr val="bg1"/>
                </a:solidFill>
                <a:ea typeface="+mn-ea"/>
                <a:cs typeface="+mn-cs"/>
              </a:rPr>
              <a:t>/1-19</a:t>
            </a:r>
            <a:endParaRPr lang="tr-T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4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6402468" cy="597746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Sureyi Takdim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3400" y="1268730"/>
            <a:ext cx="8530590" cy="558926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Bedir savaşının akabinde inmiştir. H. 2. 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</a:rPr>
              <a:t>İniş sebebi; Bedir savaşı sonrası ortaya çıkan ganimet paylaşımına dair anlaşmazlıklar.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55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9/1-10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2283220"/>
            <a:ext cx="9144000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يَسْأَلُونَكَ عَنِ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الأَنفَالِ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قُلِ الأَنفَالُ لِلَّهِ وَالرَّسُولِ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فَاتَّقُواْ اللَّهَ وَأَصْلِحُواْ ذَاتَ بَيْنِكُمْ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وَأَطِيعُواْ اللَّهَ وَرَسُولَهُ إِن كُنتُم مُّؤْمِنِينَ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إِنَّمَا الْمُؤْمِنُونَ الَّذِينَ إِذَا ذُكِرَ اللَّهُ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وَجِلَتْ قُلُوبُهُم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ْ وَإِذَا تُلِيَتْ عَلَيْهِمْ آيَاتُهُ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زَادَتْهُمْ إِيمَان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ًا وَعَلَى رَبِّهِمْ يَتَوَكَّلُونَ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الَّذِينَ يُقِيمُونَ الصَّلاةَ وَمِمَّا رَزَقْنَاهُمْ يُنفِقُونَ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أُوْلَئِكَ هُمُ الْمُؤْمِنُونَ حَقًّا لَّهُمْ دَرَجَاتٌ عِندَ رَبِّهِمْ وَمَغْفِرَةٌ وَرِزْقٌ كَرِيمٌ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936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9/1-10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2083166"/>
            <a:ext cx="91440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كَمَا أَخْرَجَكَ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رَبُّكَ مِن بَيْتِكَ بِالْحَقِّ وَإِنَّ فَرِيقًا مِّنَ الْمُؤْمِنِينَ لَكَارِهُونَ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يُجَادِلُونَكَ فِي الْحَقِّ بَعْدَمَا تَبَيَّنَ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كَأَنَّمَا يُسَاقُونَ إِلَى الْمَوْتِ وَهُمْ يَنظُرُونَ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وَإِذْ يَعِدُكُمُ اللَّهُ إِحْدَى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الطَّائِفَتَيْنِ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أَنَّهَا لَكُمْ وَتَوَدُّونَ أَنَّ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غَيْرَ ذَاتِ الشَّوْكَةِ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تَكُونُ لَكُمْ وَيُرِيدُ اللَّهُ أَن يُحِقَّ الْحَقَّ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بِكَلِمَاتِهِ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وَيَقْطَعَ دَابِرَ الْكَافِرِينَ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لِيُحِقَّ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الْحَقَّ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وَيُبْطِلَ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الْبَاطِلَ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وَلَوْ كَرِهَ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الْمُجْرِمُونَ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191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9/10-16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082891"/>
            <a:ext cx="91440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إِذْ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تَسْتَغِيثُونَ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رَبَّكُمْ فَاسْتَجَابَ لَكُمْ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أَنِّي مُمِدُّكُم بِأَلْفٍ مِّنَ الْمَلائِكَةِ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مُرْدِفِينَ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وَمَا جَعَلَهُ اللَّهُ إِلاَّ بُشْرَى وَلِتَطْمَئِنَّ بِهِ قُلُوبُكُمْ</a:t>
            </a:r>
            <a:r>
              <a:rPr lang="ar-SA" altLang="tr-TR" sz="2600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وَمَا النَّصْرُ إِلاَّ مِنْ عِندِ اللَّهِ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إِنَّ اللَّهَ عَزِيزٌ حَكِيمٌ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إِذْ يُغَشِّيكُمُ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النُّعَاسَ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أَمَنَةً مِّنْهُ وَيُنَزِّلُ عَلَيْكُم مِّن السَّمَاء مَاء لِّيُطَهِّرَكُم بِهِ وَيُذْهِبَ عَنكُمْ رِجْزَ الشَّيْطَانِ وَلِيَرْبِطَ عَلَى قُلُوبِكُمْ وَيُثَبِّتَ بِهِ الأَقْدَامَ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إِذْ يُوحِي رَبُّكَ إِلَى الْمَلائِكَةِ أَنِّي مَعَكُمْ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فَثَبِّتُواْ الَّذِينَ آمَنُوا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ْ سَأُلْقِي فِي قُلُوبِ الَّذِينَ كَفَرُواْ الرُّعْبَ فَاضْرِبُواْ فَوْقَ الأَعْنَاقِ وَاضْرِبُواْ مِنْهُمْ كُلَّ بَنَانٍ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ذَلِكَ بِأَنَّهُمْ شَاقُّواْ اللَّهَ وَرَسُولَهُ وَمَن يُشَاقِقِ اللَّهَ وَرَسُولَهُ فَإِنَّ اللَّهَ شَدِيدُ الْعِقَابِ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ذَلِكُمْ فَذُوقُوهُ وَأَنَّ لِلْكَافِرِينَ عَذَابَ النَّارِ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67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93869" y="114300"/>
            <a:ext cx="7756263" cy="1054250"/>
          </a:xfrm>
        </p:spPr>
        <p:txBody>
          <a:bodyPr/>
          <a:lstStyle/>
          <a:p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Et-</a:t>
            </a:r>
            <a:r>
              <a:rPr lang="tr-TR" b="1" cap="none" dirty="0" err="1" smtClean="0">
                <a:ln>
                  <a:noFill/>
                </a:ln>
                <a:solidFill>
                  <a:schemeClr val="bg1"/>
                </a:solidFill>
              </a:rPr>
              <a:t>Tevbe</a:t>
            </a:r>
            <a:r>
              <a:rPr lang="tr-TR" b="1" cap="none" dirty="0" smtClean="0">
                <a:ln>
                  <a:noFill/>
                </a:ln>
                <a:solidFill>
                  <a:schemeClr val="bg1"/>
                </a:solidFill>
              </a:rPr>
              <a:t> 9/10-16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683056"/>
            <a:ext cx="91440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يَا أَيُّهَا الَّذِينَ آمَنُواْ إِذَا لَقِيتُمُ الَّذِينَ كَفَرُواْ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زَحْفاً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فَلاَ تُوَلُّوهُمُ الأَدْبَارَ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وَمَن يُوَلِّهِمْ يَوْمَئِذٍ دُبُرَهُ إِلاَّ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مُتَحَرِّفاً لِّقِتَالٍ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أَوْ </a:t>
            </a:r>
            <a:r>
              <a:rPr lang="ar-SA" altLang="tr-TR" sz="2600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مُتَحَيِّزاً إِلَى فِئَةٍ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فَقَدْ بَاء بِغَضَبٍ مِّنَ اللَّهِ وَمَأْوَاهُ جَهَنَّمُ وَبِئْسَ الْمَصِيرُ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فَلَمْ تَقْتُلُوهُمْ وَلَكِنَّ اللَّهَ قَتَلَهُمْ وَمَا رَمَيْتَ إِذْ رَمَيْتَ وَلَكِنَّ اللَّهَ رَمَى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وَلِيُبْلِيَ الْمُؤْمِنِينَ مِنْهُ بَلاء حَسَنًا إِنَّ اللَّهَ سَمِيعٌ عَلِيمٌ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ذَلِكُمْ وَأَنَّ اللَّهَ مُوهِنُ كَيْدِ الْكَافِرِينَ</a:t>
            </a: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514350" lvl="0" indent="-514350" algn="just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5"/>
            </a:pPr>
            <a:r>
              <a:rPr lang="ar-SA" altLang="tr-TR" sz="2600" u="sng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إِن تَسْتَفْتِحُواْ فَقَدْ جَاءَكُمُ الْفَتْحُ </a:t>
            </a:r>
            <a:r>
              <a:rPr lang="ar-SA" altLang="tr-TR" sz="2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وَإِن تَنتَهُواْ فَهُوَ خَيْرٌ لَّكُمْ وَإِن تَعُودُواْ نَعُدْ وَلَن تُغْنِيَ عَنكُمْ فِئَتُكُمْ شَيْئًا وَلَوْ كَثُرَتْ وَأَنَّ اللَّهَ مَعَ الْمُؤْمِنِينَ </a:t>
            </a:r>
            <a:endParaRPr lang="ar-SA" altLang="tr-TR" sz="2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254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42060" y="129539"/>
            <a:ext cx="6402468" cy="876301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İLAVE Bilgiler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3400" y="1223010"/>
            <a:ext cx="8336280" cy="5497829"/>
          </a:xfrm>
        </p:spPr>
        <p:txBody>
          <a:bodyPr>
            <a:normAutofit/>
          </a:bodyPr>
          <a:lstStyle/>
          <a:p>
            <a:pPr marL="606425" indent="-342900">
              <a:buClrTx/>
              <a:buFont typeface="+mj-lt"/>
              <a:buAutoNum type="arabicPeriod"/>
            </a:pP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Bedr’de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konuşlanan yer hakkındaki Hz. Peygamber ile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Habba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Munzir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arasında geçen diyalog</a:t>
            </a:r>
          </a:p>
          <a:p>
            <a:pPr marL="606425" indent="-342900">
              <a:buClrTx/>
              <a:buFont typeface="+mj-lt"/>
              <a:buAutoNum type="arabicPeriod"/>
            </a:pP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Meleklerin savaşa katılım hususları: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Âl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 </a:t>
            </a:r>
            <a:r>
              <a:rPr lang="tr-TR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İmrân</a:t>
            </a:r>
            <a:r>
              <a:rPr lang="tr-T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123-127 ile birlikte düşün.</a:t>
            </a:r>
          </a:p>
          <a:p>
            <a:pPr marL="1063625" lvl="1" indent="-342900" algn="r" rtl="1">
              <a:buClrTx/>
              <a:buFont typeface="+mj-lt"/>
              <a:buAutoNum type="arabicPeriod"/>
            </a:pPr>
            <a:r>
              <a:rPr lang="ar-S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وَلَقَدْ نَصَرَكُمُ اللَّهُ بِبَدْرٍ وَأَنتُمْ أَذِلَّةٌ فَاتَّقُواْ اللَّهَ لَعَلَّكُمْ </a:t>
            </a:r>
            <a:r>
              <a:rPr lang="ar-S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تَشْكُرُونَ</a:t>
            </a:r>
            <a:endParaRPr lang="ar-S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3625" lvl="1" indent="-342900" algn="r" rtl="1">
              <a:buClrTx/>
              <a:buFont typeface="+mj-lt"/>
              <a:buAutoNum type="arabicPeriod"/>
            </a:pPr>
            <a:r>
              <a:rPr lang="ar-S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إِذْ تَقُولُ لِلْمُؤْمِنِينَ أَلَن يَكْفِيَكُمْ أَن يُمِدَّكُمْ رَبُّكُم بِثَلاثَةِ آلافٍ مِّنَ الْمَلائِكَةِ </a:t>
            </a:r>
            <a:r>
              <a:rPr lang="ar-S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مُنزَلِينَ</a:t>
            </a:r>
            <a:endParaRPr lang="ar-S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3625" lvl="1" indent="-342900" algn="r" rtl="1">
              <a:buClrTx/>
              <a:buFont typeface="+mj-lt"/>
              <a:buAutoNum type="arabicPeriod"/>
            </a:pPr>
            <a:r>
              <a:rPr lang="ar-S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بَلَى إِن تَصْبِرُواْ وَتَتَّقُواْ وَيَأْتُوكُم مِّن فَوْرِهِمْ هَذَا يُمْدِدْكُمْ رَبُّكُم بِخَمْسَةِ آلافٍ مِّنَ الْمَلائِكَةِ </a:t>
            </a:r>
            <a:r>
              <a:rPr lang="ar-S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مُسَوِّمِينَ</a:t>
            </a:r>
            <a:endParaRPr lang="ar-S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63625" lvl="1" indent="-342900" algn="r" rtl="1">
              <a:buClrTx/>
              <a:buFont typeface="+mj-lt"/>
              <a:buAutoNum type="arabicPeriod"/>
            </a:pPr>
            <a:r>
              <a:rPr lang="ar-S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وَمَا جَعَلَهُ اللَّهُ إِلاَّ بُشْرَى لَكُمْ وَلِتَطْمَئِنَّ قُلُوبُكُم بِهِ وَمَا النَّصْرُ إِلاَّ مِنْ عِندِ اللَّهِ الْعَزِيزِ الْحَكِيمِ</a:t>
            </a:r>
          </a:p>
          <a:p>
            <a:pPr marL="1063625" lvl="1" indent="-342900" algn="r" rtl="1">
              <a:buClrTx/>
              <a:buFont typeface="+mj-lt"/>
              <a:buAutoNum type="arabicPeriod"/>
            </a:pPr>
            <a:r>
              <a:rPr lang="ar-S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لْيَقْطَعَ </a:t>
            </a:r>
            <a:r>
              <a:rPr lang="ar-S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طَرَفًا مِّنَ الَّذِينَ كَفَرُواْ أَوْ يَكْبِتَهُمْ فَيَنقَلِبُواْ </a:t>
            </a:r>
            <a:r>
              <a:rPr lang="ar-S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خَائِبِينَ</a:t>
            </a:r>
            <a:endParaRPr lang="tr-TR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63014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10502</TotalTime>
  <Words>423</Words>
  <Application>Microsoft Office PowerPoint</Application>
  <PresentationFormat>Ekran Gösterisi (4:3)</PresentationFormat>
  <Paragraphs>56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Arabic Typesetting</vt:lpstr>
      <vt:lpstr>Arial</vt:lpstr>
      <vt:lpstr>Calibri</vt:lpstr>
      <vt:lpstr>Century Gothic</vt:lpstr>
      <vt:lpstr>Times New Roman</vt:lpstr>
      <vt:lpstr>Wingdings 3</vt:lpstr>
      <vt:lpstr>Dilim</vt:lpstr>
      <vt:lpstr> Tefsir IV (İlahiyat Fakültesi  4. Sınıf)</vt:lpstr>
      <vt:lpstr>El-Enfâl 8/1-19</vt:lpstr>
      <vt:lpstr>Sureyi Takdim</vt:lpstr>
      <vt:lpstr>Et-Tevbe 9/1-10</vt:lpstr>
      <vt:lpstr>Et-Tevbe 9/1-10</vt:lpstr>
      <vt:lpstr>Et-Tevbe 9/10-16</vt:lpstr>
      <vt:lpstr>Et-Tevbe 9/10-16</vt:lpstr>
      <vt:lpstr>İLAVE Bilgiler</vt:lpstr>
    </vt:vector>
  </TitlesOfParts>
  <Company>istanbul ünivesitesi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user</cp:lastModifiedBy>
  <cp:revision>519</cp:revision>
  <cp:lastPrinted>2016-03-08T11:30:58Z</cp:lastPrinted>
  <dcterms:created xsi:type="dcterms:W3CDTF">2014-10-29T07:48:48Z</dcterms:created>
  <dcterms:modified xsi:type="dcterms:W3CDTF">2019-12-25T08:24:06Z</dcterms:modified>
</cp:coreProperties>
</file>