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819" r:id="rId2"/>
    <p:sldId id="805" r:id="rId3"/>
    <p:sldId id="807" r:id="rId4"/>
    <p:sldId id="808" r:id="rId5"/>
    <p:sldId id="818" r:id="rId6"/>
    <p:sldId id="809" r:id="rId7"/>
    <p:sldId id="810" r:id="rId8"/>
    <p:sldId id="811" r:id="rId9"/>
    <p:sldId id="812" r:id="rId10"/>
    <p:sldId id="813" r:id="rId11"/>
    <p:sldId id="814" r:id="rId12"/>
    <p:sldId id="815" r:id="rId13"/>
    <p:sldId id="816" r:id="rId14"/>
    <p:sldId id="817"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mla Güler" initials="DG" lastIdx="3" clrIdx="0">
    <p:extLst>
      <p:ext uri="{19B8F6BF-5375-455C-9EA6-DF929625EA0E}">
        <p15:presenceInfo xmlns:p15="http://schemas.microsoft.com/office/powerpoint/2012/main" userId="88e680b55ea01af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A4CE"/>
    <a:srgbClr val="85A644"/>
    <a:srgbClr val="1BB5A3"/>
    <a:srgbClr val="5DA309"/>
    <a:srgbClr val="68B60A"/>
    <a:srgbClr val="F9AD6F"/>
    <a:srgbClr val="0649D0"/>
    <a:srgbClr val="327A54"/>
    <a:srgbClr val="94DA9C"/>
    <a:srgbClr val="5147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516" autoAdjust="0"/>
    <p:restoredTop sz="84020" autoAdjust="0"/>
  </p:normalViewPr>
  <p:slideViewPr>
    <p:cSldViewPr>
      <p:cViewPr varScale="1">
        <p:scale>
          <a:sx n="74" d="100"/>
          <a:sy n="74" d="100"/>
        </p:scale>
        <p:origin x="2040"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5" d="100"/>
          <a:sy n="65" d="100"/>
        </p:scale>
        <p:origin x="3154" y="6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088C8FDE-166C-464C-9DA1-8F6E45CB23A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994518BE-ACAB-4B43-AB88-EBDF03FF9AA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86BACD-D7DA-4084-B6EB-D0854552C37B}" type="datetimeFigureOut">
              <a:rPr lang="tr-TR" smtClean="0"/>
              <a:t>28.07.2021</a:t>
            </a:fld>
            <a:endParaRPr lang="tr-TR"/>
          </a:p>
        </p:txBody>
      </p:sp>
      <p:sp>
        <p:nvSpPr>
          <p:cNvPr id="4" name="Alt Bilgi Yer Tutucusu 3">
            <a:extLst>
              <a:ext uri="{FF2B5EF4-FFF2-40B4-BE49-F238E27FC236}">
                <a16:creationId xmlns:a16="http://schemas.microsoft.com/office/drawing/2014/main" id="{11CDDF67-13BB-4C46-A4CA-2632F8DC1C7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a:extLst>
              <a:ext uri="{FF2B5EF4-FFF2-40B4-BE49-F238E27FC236}">
                <a16:creationId xmlns:a16="http://schemas.microsoft.com/office/drawing/2014/main" id="{BD4458B2-11D0-4479-9780-5F84C85BA29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266B198-31A0-4B5E-9762-DB18A77C7213}" type="slidenum">
              <a:rPr lang="tr-TR" smtClean="0"/>
              <a:t>‹#›</a:t>
            </a:fld>
            <a:endParaRPr lang="tr-TR"/>
          </a:p>
        </p:txBody>
      </p:sp>
    </p:spTree>
    <p:extLst>
      <p:ext uri="{BB962C8B-B14F-4D97-AF65-F5344CB8AC3E}">
        <p14:creationId xmlns:p14="http://schemas.microsoft.com/office/powerpoint/2010/main" val="303989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BEB5DE-2340-4039-AAD1-246EADEE6D7C}" type="datetimeFigureOut">
              <a:rPr lang="tr-TR" smtClean="0"/>
              <a:t>28.07.2021</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680133-E6F4-4E0D-86A1-D7A27675BCD5}" type="slidenum">
              <a:rPr lang="tr-TR" smtClean="0"/>
              <a:t>‹#›</a:t>
            </a:fld>
            <a:endParaRPr lang="tr-TR"/>
          </a:p>
        </p:txBody>
      </p:sp>
    </p:spTree>
    <p:extLst>
      <p:ext uri="{BB962C8B-B14F-4D97-AF65-F5344CB8AC3E}">
        <p14:creationId xmlns:p14="http://schemas.microsoft.com/office/powerpoint/2010/main" val="1509548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a:prstGeom prst="rect">
            <a:avLst/>
          </a:prstGeo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Tree>
    <p:extLst>
      <p:ext uri="{BB962C8B-B14F-4D97-AF65-F5344CB8AC3E}">
        <p14:creationId xmlns:p14="http://schemas.microsoft.com/office/powerpoint/2010/main" val="2371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Dikey Metin Yer Tutucusu 2"/>
          <p:cNvSpPr>
            <a:spLocks noGrp="1"/>
          </p:cNvSpPr>
          <p:nvPr>
            <p:ph type="body" orient="vert" idx="1"/>
          </p:nvPr>
        </p:nvSpPr>
        <p:spPr>
          <a:xfrm>
            <a:off x="457200" y="1600201"/>
            <a:ext cx="8229600" cy="3484984"/>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3181070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a:prstGeom prst="rect">
            <a:avLst/>
          </a:prstGeo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a:prstGeom prst="rect">
            <a:avLst/>
          </a:prstGeo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10596379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7"/>
            <a:ext cx="7772400" cy="1470025"/>
          </a:xfrm>
          <a:prstGeom prst="rect">
            <a:avLst/>
          </a:prstGeo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342991" indent="0" algn="ctr">
              <a:buNone/>
              <a:defRPr>
                <a:solidFill>
                  <a:schemeClr val="tx1">
                    <a:tint val="75000"/>
                  </a:schemeClr>
                </a:solidFill>
              </a:defRPr>
            </a:lvl2pPr>
            <a:lvl3pPr marL="685983" indent="0" algn="ctr">
              <a:buNone/>
              <a:defRPr>
                <a:solidFill>
                  <a:schemeClr val="tx1">
                    <a:tint val="75000"/>
                  </a:schemeClr>
                </a:solidFill>
              </a:defRPr>
            </a:lvl3pPr>
            <a:lvl4pPr marL="1028974" indent="0" algn="ctr">
              <a:buNone/>
              <a:defRPr>
                <a:solidFill>
                  <a:schemeClr val="tx1">
                    <a:tint val="75000"/>
                  </a:schemeClr>
                </a:solidFill>
              </a:defRPr>
            </a:lvl4pPr>
            <a:lvl5pPr marL="1371966" indent="0" algn="ctr">
              <a:buNone/>
              <a:defRPr>
                <a:solidFill>
                  <a:schemeClr val="tx1">
                    <a:tint val="75000"/>
                  </a:schemeClr>
                </a:solidFill>
              </a:defRPr>
            </a:lvl5pPr>
            <a:lvl6pPr marL="1714957" indent="0" algn="ctr">
              <a:buNone/>
              <a:defRPr>
                <a:solidFill>
                  <a:schemeClr val="tx1">
                    <a:tint val="75000"/>
                  </a:schemeClr>
                </a:solidFill>
              </a:defRPr>
            </a:lvl6pPr>
            <a:lvl7pPr marL="2057949" indent="0" algn="ctr">
              <a:buNone/>
              <a:defRPr>
                <a:solidFill>
                  <a:schemeClr val="tx1">
                    <a:tint val="75000"/>
                  </a:schemeClr>
                </a:solidFill>
              </a:defRPr>
            </a:lvl7pPr>
            <a:lvl8pPr marL="2400940" indent="0" algn="ctr">
              <a:buNone/>
              <a:defRPr>
                <a:solidFill>
                  <a:schemeClr val="tx1">
                    <a:tint val="75000"/>
                  </a:schemeClr>
                </a:solidFill>
              </a:defRPr>
            </a:lvl8pPr>
            <a:lvl9pPr marL="2743932" indent="0" algn="ctr">
              <a:buNone/>
              <a:defRPr>
                <a:solidFill>
                  <a:schemeClr val="tx1">
                    <a:tint val="75000"/>
                  </a:schemeClr>
                </a:solidFill>
              </a:defRPr>
            </a:lvl9pPr>
          </a:lstStyle>
          <a:p>
            <a:r>
              <a:rPr lang="tr-TR"/>
              <a:t>Asıl alt başlık stilini düzenlemek için tıklatın</a:t>
            </a:r>
          </a:p>
        </p:txBody>
      </p:sp>
      <p:sp>
        <p:nvSpPr>
          <p:cNvPr id="5" name="Küçük Resim Yer Tutucusu 4"/>
          <p:cNvSpPr>
            <a:spLocks noGrp="1"/>
          </p:cNvSpPr>
          <p:nvPr>
            <p:ph type="clipArt" sz="quarter" idx="10"/>
          </p:nvPr>
        </p:nvSpPr>
        <p:spPr>
          <a:xfrm>
            <a:off x="8215683" y="20187"/>
            <a:ext cx="914400" cy="914400"/>
          </a:xfrm>
        </p:spPr>
        <p:txBody>
          <a:bodyPr/>
          <a:lstStyle/>
          <a:p>
            <a:endParaRPr lang="tr-TR" dirty="0"/>
          </a:p>
        </p:txBody>
      </p:sp>
    </p:spTree>
    <p:extLst>
      <p:ext uri="{BB962C8B-B14F-4D97-AF65-F5344CB8AC3E}">
        <p14:creationId xmlns:p14="http://schemas.microsoft.com/office/powerpoint/2010/main" val="703179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İçerik Yer Tutucusu 2"/>
          <p:cNvSpPr>
            <a:spLocks noGrp="1"/>
          </p:cNvSpPr>
          <p:nvPr>
            <p:ph idx="1"/>
          </p:nvPr>
        </p:nvSpPr>
        <p:spPr>
          <a:xfrm>
            <a:off x="457200" y="1600201"/>
            <a:ext cx="8229600" cy="3484984"/>
          </a:xfrm>
          <a:prstGeom prst="rect">
            <a:avLst/>
          </a:prstGeo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endParaRPr lang="tr-TR"/>
          </a:p>
        </p:txBody>
      </p:sp>
      <p:sp>
        <p:nvSpPr>
          <p:cNvPr id="5" name="Altbilgi Yer Tutucusu 4"/>
          <p:cNvSpPr>
            <a:spLocks noGrp="1"/>
          </p:cNvSpPr>
          <p:nvPr>
            <p:ph type="ftr" sz="quarter" idx="11"/>
          </p:nvPr>
        </p:nvSpPr>
        <p:spPr>
          <a:xfrm>
            <a:off x="6876256" y="6381328"/>
            <a:ext cx="4824536" cy="365125"/>
          </a:xfrm>
          <a:prstGeom prst="rect">
            <a:avLst/>
          </a:prstGeom>
        </p:spPr>
        <p:txBody>
          <a:bodyPr/>
          <a:lstStyle/>
          <a:p>
            <a:endParaRPr lang="tr-TR" dirty="0"/>
          </a:p>
        </p:txBody>
      </p:sp>
      <p:sp>
        <p:nvSpPr>
          <p:cNvPr id="6" name="Slayt Numarası Yer Tutucusu 5"/>
          <p:cNvSpPr>
            <a:spLocks noGrp="1"/>
          </p:cNvSpPr>
          <p:nvPr>
            <p:ph type="sldNum" sz="quarter" idx="12"/>
          </p:nvPr>
        </p:nvSpPr>
        <p:spPr>
          <a:xfrm>
            <a:off x="6588224" y="6381328"/>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3899962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a:xfrm>
            <a:off x="457200" y="6356350"/>
            <a:ext cx="2133600" cy="365125"/>
          </a:xfrm>
          <a:prstGeom prst="rect">
            <a:avLst/>
          </a:prstGeom>
        </p:spPr>
        <p:txBody>
          <a:bodyPr/>
          <a:lstStyle/>
          <a:p>
            <a:endParaRPr lang="tr-TR"/>
          </a:p>
        </p:txBody>
      </p:sp>
      <p:sp>
        <p:nvSpPr>
          <p:cNvPr id="5" name="Altbilgi Yer Tutucusu 4"/>
          <p:cNvSpPr>
            <a:spLocks noGrp="1"/>
          </p:cNvSpPr>
          <p:nvPr>
            <p:ph type="ftr" sz="quarter" idx="11"/>
          </p:nvPr>
        </p:nvSpPr>
        <p:spPr>
          <a:xfrm>
            <a:off x="2195736" y="6182506"/>
            <a:ext cx="4824536" cy="365125"/>
          </a:xfrm>
          <a:prstGeom prst="rect">
            <a:avLst/>
          </a:prstGeom>
        </p:spPr>
        <p:txBody>
          <a:bodyPr/>
          <a:lstStyle/>
          <a:p>
            <a:endParaRPr lang="tr-TR"/>
          </a:p>
        </p:txBody>
      </p:sp>
      <p:sp>
        <p:nvSpPr>
          <p:cNvPr id="6" name="Slayt Numarası Yer Tutucusu 5"/>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361603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endParaRPr lang="tr-TR"/>
          </a:p>
        </p:txBody>
      </p:sp>
      <p:sp>
        <p:nvSpPr>
          <p:cNvPr id="6" name="Altbilgi Yer Tutucusu 5"/>
          <p:cNvSpPr>
            <a:spLocks noGrp="1"/>
          </p:cNvSpPr>
          <p:nvPr>
            <p:ph type="ftr" sz="quarter" idx="11"/>
          </p:nvPr>
        </p:nvSpPr>
        <p:spPr>
          <a:xfrm>
            <a:off x="2195736" y="6182506"/>
            <a:ext cx="4824536" cy="365125"/>
          </a:xfrm>
          <a:prstGeom prst="rect">
            <a:avLst/>
          </a:prstGeom>
        </p:spPr>
        <p:txBody>
          <a:bodyPr/>
          <a:lstStyle/>
          <a:p>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1749056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a:xfrm>
            <a:off x="457200" y="6356350"/>
            <a:ext cx="2133600" cy="365125"/>
          </a:xfrm>
          <a:prstGeom prst="rect">
            <a:avLst/>
          </a:prstGeom>
        </p:spPr>
        <p:txBody>
          <a:bodyPr/>
          <a:lstStyle/>
          <a:p>
            <a:endParaRPr lang="tr-TR"/>
          </a:p>
        </p:txBody>
      </p:sp>
      <p:sp>
        <p:nvSpPr>
          <p:cNvPr id="8" name="Altbilgi Yer Tutucusu 7"/>
          <p:cNvSpPr>
            <a:spLocks noGrp="1"/>
          </p:cNvSpPr>
          <p:nvPr>
            <p:ph type="ftr" sz="quarter" idx="11"/>
          </p:nvPr>
        </p:nvSpPr>
        <p:spPr>
          <a:xfrm>
            <a:off x="2195736" y="6182506"/>
            <a:ext cx="4824536" cy="365125"/>
          </a:xfrm>
          <a:prstGeom prst="rect">
            <a:avLst/>
          </a:prstGeom>
        </p:spPr>
        <p:txBody>
          <a:bodyPr/>
          <a:lstStyle/>
          <a:p>
            <a:endParaRPr lang="tr-TR"/>
          </a:p>
        </p:txBody>
      </p:sp>
      <p:sp>
        <p:nvSpPr>
          <p:cNvPr id="9" name="Slayt Numarası Yer Tutucusu 8"/>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886437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a:prstGeom prst="rect">
            <a:avLst/>
          </a:prstGeom>
        </p:spPr>
        <p:txBody>
          <a:bodyPr/>
          <a:lstStyle/>
          <a:p>
            <a:r>
              <a:rPr lang="tr-TR"/>
              <a:t>Asıl başlık stili için tıklatın</a:t>
            </a:r>
          </a:p>
        </p:txBody>
      </p:sp>
      <p:sp>
        <p:nvSpPr>
          <p:cNvPr id="3" name="Veri Yer Tutucusu 2"/>
          <p:cNvSpPr>
            <a:spLocks noGrp="1"/>
          </p:cNvSpPr>
          <p:nvPr>
            <p:ph type="dt" sz="half" idx="10"/>
          </p:nvPr>
        </p:nvSpPr>
        <p:spPr>
          <a:xfrm>
            <a:off x="457200" y="6356350"/>
            <a:ext cx="2133600" cy="365125"/>
          </a:xfrm>
          <a:prstGeom prst="rect">
            <a:avLst/>
          </a:prstGeom>
        </p:spPr>
        <p:txBody>
          <a:bodyPr/>
          <a:lstStyle/>
          <a:p>
            <a:endParaRPr lang="tr-TR"/>
          </a:p>
        </p:txBody>
      </p:sp>
      <p:sp>
        <p:nvSpPr>
          <p:cNvPr id="4" name="Altbilgi Yer Tutucusu 3"/>
          <p:cNvSpPr>
            <a:spLocks noGrp="1"/>
          </p:cNvSpPr>
          <p:nvPr>
            <p:ph type="ftr" sz="quarter" idx="11"/>
          </p:nvPr>
        </p:nvSpPr>
        <p:spPr>
          <a:xfrm>
            <a:off x="7092280" y="6381328"/>
            <a:ext cx="4824536" cy="365125"/>
          </a:xfrm>
          <a:prstGeom prst="rect">
            <a:avLst/>
          </a:prstGeom>
        </p:spPr>
        <p:txBody>
          <a:bodyPr/>
          <a:lstStyle/>
          <a:p>
            <a:endParaRPr lang="tr-TR" dirty="0"/>
          </a:p>
        </p:txBody>
      </p:sp>
      <p:sp>
        <p:nvSpPr>
          <p:cNvPr id="5" name="Slayt Numarası Yer Tutucusu 4"/>
          <p:cNvSpPr>
            <a:spLocks noGrp="1"/>
          </p:cNvSpPr>
          <p:nvPr>
            <p:ph type="sldNum" sz="quarter" idx="12"/>
          </p:nvPr>
        </p:nvSpPr>
        <p:spPr>
          <a:xfrm>
            <a:off x="6553200" y="6356350"/>
            <a:ext cx="2133600" cy="365125"/>
          </a:xfrm>
          <a:prstGeom prst="rect">
            <a:avLst/>
          </a:prstGeom>
        </p:spPr>
        <p:txBody>
          <a:bodyPr/>
          <a:lstStyle>
            <a:lvl1pPr>
              <a:defRPr/>
            </a:lvl1pPr>
          </a:lstStyle>
          <a:p>
            <a:r>
              <a:rPr lang="tr-TR" dirty="0"/>
              <a:t> 6</a:t>
            </a:r>
          </a:p>
        </p:txBody>
      </p:sp>
    </p:spTree>
    <p:extLst>
      <p:ext uri="{BB962C8B-B14F-4D97-AF65-F5344CB8AC3E}">
        <p14:creationId xmlns:p14="http://schemas.microsoft.com/office/powerpoint/2010/main" val="347932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57200" y="6356350"/>
            <a:ext cx="2133600" cy="365125"/>
          </a:xfrm>
          <a:prstGeom prst="rect">
            <a:avLst/>
          </a:prstGeom>
        </p:spPr>
        <p:txBody>
          <a:bodyPr/>
          <a:lstStyle/>
          <a:p>
            <a:endParaRPr lang="tr-TR"/>
          </a:p>
        </p:txBody>
      </p:sp>
      <p:sp>
        <p:nvSpPr>
          <p:cNvPr id="3" name="Altbilgi Yer Tutucusu 2"/>
          <p:cNvSpPr>
            <a:spLocks noGrp="1"/>
          </p:cNvSpPr>
          <p:nvPr>
            <p:ph type="ftr" sz="quarter" idx="11"/>
          </p:nvPr>
        </p:nvSpPr>
        <p:spPr>
          <a:xfrm>
            <a:off x="2195736" y="6182506"/>
            <a:ext cx="4824536" cy="365125"/>
          </a:xfrm>
          <a:prstGeom prst="rect">
            <a:avLst/>
          </a:prstGeom>
        </p:spPr>
        <p:txBody>
          <a:bodyPr/>
          <a:lstStyle/>
          <a:p>
            <a:endParaRPr lang="tr-TR"/>
          </a:p>
        </p:txBody>
      </p:sp>
      <p:sp>
        <p:nvSpPr>
          <p:cNvPr id="4" name="Slayt Numarası Yer Tutucusu 3"/>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1448605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a:prstGeom prst="rect">
            <a:avLst/>
          </a:prstGeo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endParaRPr lang="tr-TR"/>
          </a:p>
        </p:txBody>
      </p:sp>
      <p:sp>
        <p:nvSpPr>
          <p:cNvPr id="6" name="Altbilgi Yer Tutucusu 5"/>
          <p:cNvSpPr>
            <a:spLocks noGrp="1"/>
          </p:cNvSpPr>
          <p:nvPr>
            <p:ph type="ftr" sz="quarter" idx="11"/>
          </p:nvPr>
        </p:nvSpPr>
        <p:spPr>
          <a:xfrm>
            <a:off x="2195736" y="6182506"/>
            <a:ext cx="4824536" cy="365125"/>
          </a:xfrm>
          <a:prstGeom prst="rect">
            <a:avLst/>
          </a:prstGeom>
        </p:spPr>
        <p:txBody>
          <a:bodyPr/>
          <a:lstStyle/>
          <a:p>
            <a:endParaRPr lang="tr-TR"/>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1752304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a:prstGeom prst="rect">
            <a:avLst/>
          </a:prstGeo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051720" y="4869160"/>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a:xfrm>
            <a:off x="457200" y="6356350"/>
            <a:ext cx="2133600" cy="365125"/>
          </a:xfrm>
          <a:prstGeom prst="rect">
            <a:avLst/>
          </a:prstGeom>
        </p:spPr>
        <p:txBody>
          <a:bodyPr/>
          <a:lstStyle/>
          <a:p>
            <a:endParaRPr lang="tr-TR"/>
          </a:p>
        </p:txBody>
      </p:sp>
      <p:sp>
        <p:nvSpPr>
          <p:cNvPr id="6" name="Altbilgi Yer Tutucusu 5"/>
          <p:cNvSpPr>
            <a:spLocks noGrp="1"/>
          </p:cNvSpPr>
          <p:nvPr>
            <p:ph type="ftr" sz="quarter" idx="11"/>
          </p:nvPr>
        </p:nvSpPr>
        <p:spPr>
          <a:xfrm>
            <a:off x="6948264" y="6381328"/>
            <a:ext cx="4824536" cy="365125"/>
          </a:xfrm>
          <a:prstGeom prst="rect">
            <a:avLst/>
          </a:prstGeom>
        </p:spPr>
        <p:txBody>
          <a:bodyPr/>
          <a:lstStyle/>
          <a:p>
            <a:endParaRPr lang="tr-TR" dirty="0"/>
          </a:p>
        </p:txBody>
      </p:sp>
      <p:sp>
        <p:nvSpPr>
          <p:cNvPr id="7" name="Slayt Numarası Yer Tutucusu 6"/>
          <p:cNvSpPr>
            <a:spLocks noGrp="1"/>
          </p:cNvSpPr>
          <p:nvPr>
            <p:ph type="sldNum" sz="quarter" idx="12"/>
          </p:nvPr>
        </p:nvSpPr>
        <p:spPr>
          <a:xfrm>
            <a:off x="6553200" y="6356350"/>
            <a:ext cx="2133600" cy="365125"/>
          </a:xfrm>
          <a:prstGeom prst="rect">
            <a:avLst/>
          </a:prstGeom>
        </p:spPr>
        <p:txBody>
          <a:bodyPr/>
          <a:lstStyle/>
          <a:p>
            <a:fld id="{E527918D-5FE1-4D4C-A66B-F38C62406185}" type="slidenum">
              <a:rPr lang="tr-TR" smtClean="0"/>
              <a:t>‹#›</a:t>
            </a:fld>
            <a:endParaRPr lang="tr-TR"/>
          </a:p>
        </p:txBody>
      </p:sp>
    </p:spTree>
    <p:extLst>
      <p:ext uri="{BB962C8B-B14F-4D97-AF65-F5344CB8AC3E}">
        <p14:creationId xmlns:p14="http://schemas.microsoft.com/office/powerpoint/2010/main" val="2777081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D:\Göktuğ\Üniversite\Ankara Üniversitesi\İdari\İnternet Sitesi\logoooooo.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67544" y="5589240"/>
            <a:ext cx="1080120" cy="1045327"/>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Toshıba\Desktop\fakülte türkçe logo.png"/>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7668344" y="5589240"/>
            <a:ext cx="1203847" cy="1094407"/>
          </a:xfrm>
          <a:prstGeom prst="rect">
            <a:avLst/>
          </a:prstGeom>
          <a:noFill/>
          <a:extLst>
            <a:ext uri="{909E8E84-426E-40DD-AFC4-6F175D3DCCD1}">
              <a14:hiddenFill xmlns:a14="http://schemas.microsoft.com/office/drawing/2010/main">
                <a:solidFill>
                  <a:srgbClr val="FFFFFF"/>
                </a:solidFill>
              </a14:hiddenFill>
            </a:ext>
          </a:extLst>
        </p:spPr>
      </p:pic>
      <p:sp>
        <p:nvSpPr>
          <p:cNvPr id="7" name="Başlık Yer Tutucusu 6"/>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8" name="Metin Yer Tutucusu 7"/>
          <p:cNvSpPr>
            <a:spLocks noGrp="1"/>
          </p:cNvSpPr>
          <p:nvPr>
            <p:ph type="body" idx="1"/>
          </p:nvPr>
        </p:nvSpPr>
        <p:spPr>
          <a:xfrm>
            <a:off x="457200" y="1600201"/>
            <a:ext cx="8229600" cy="2476872"/>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9" name="Metin kutusu 8"/>
          <p:cNvSpPr txBox="1"/>
          <p:nvPr userDrawn="1"/>
        </p:nvSpPr>
        <p:spPr>
          <a:xfrm>
            <a:off x="2339752" y="6250136"/>
            <a:ext cx="4752528" cy="369332"/>
          </a:xfrm>
          <a:prstGeom prst="rect">
            <a:avLst/>
          </a:prstGeom>
          <a:noFill/>
        </p:spPr>
        <p:txBody>
          <a:bodyPr wrap="square" rtlCol="0">
            <a:spAutoFit/>
          </a:bodyPr>
          <a:lstStyle/>
          <a:p>
            <a:r>
              <a:rPr lang="tr-TR" b="1" i="1" dirty="0">
                <a:latin typeface="Times New Roman" panose="02020603050405020304" pitchFamily="18" charset="0"/>
                <a:cs typeface="Times New Roman" panose="02020603050405020304" pitchFamily="18" charset="0"/>
              </a:rPr>
              <a:t>Ankara Üniversitesi Spor Bilimleri Fakültesi</a:t>
            </a:r>
          </a:p>
        </p:txBody>
      </p:sp>
    </p:spTree>
    <p:extLst>
      <p:ext uri="{BB962C8B-B14F-4D97-AF65-F5344CB8AC3E}">
        <p14:creationId xmlns:p14="http://schemas.microsoft.com/office/powerpoint/2010/main" val="1990363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11560" y="4149080"/>
            <a:ext cx="7772400" cy="1470025"/>
          </a:xfrm>
        </p:spPr>
        <p:txBody>
          <a:bodyPr/>
          <a:lstStyle/>
          <a:p>
            <a:r>
              <a:rPr lang="tr-TR" b="1" dirty="0">
                <a:solidFill>
                  <a:schemeClr val="bg1">
                    <a:lumMod val="50000"/>
                  </a:schemeClr>
                </a:solidFill>
                <a:effectLst>
                  <a:outerShdw blurRad="38100" dist="38100" dir="2700000" algn="tl">
                    <a:srgbClr val="000000">
                      <a:alpha val="43137"/>
                    </a:srgbClr>
                  </a:outerShdw>
                </a:effectLst>
              </a:rPr>
              <a:t>Eğitimde Yaratıcı Drama ve </a:t>
            </a:r>
            <a:r>
              <a:rPr lang="tr-TR" b="1" dirty="0" smtClean="0">
                <a:solidFill>
                  <a:schemeClr val="bg1">
                    <a:lumMod val="50000"/>
                  </a:schemeClr>
                </a:solidFill>
                <a:effectLst>
                  <a:outerShdw blurRad="38100" dist="38100" dir="2700000" algn="tl">
                    <a:srgbClr val="000000">
                      <a:alpha val="43137"/>
                    </a:srgbClr>
                  </a:outerShdw>
                </a:effectLst>
              </a:rPr>
              <a:t>Beden ve Beden Eğitimi</a:t>
            </a:r>
            <a:endParaRPr lang="tr-TR" dirty="0"/>
          </a:p>
        </p:txBody>
      </p:sp>
      <p:pic>
        <p:nvPicPr>
          <p:cNvPr id="5" name="Picture 4" descr="yaratÄ±cÄ± drama ile ilgili gÃ¶rsel sonucu">
            <a:extLst>
              <a:ext uri="{FF2B5EF4-FFF2-40B4-BE49-F238E27FC236}">
                <a16:creationId xmlns:a16="http://schemas.microsoft.com/office/drawing/2014/main" id="{F5407782-A4EF-46A9-90BE-3493986DED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294288"/>
            <a:ext cx="2062673" cy="1265106"/>
          </a:xfrm>
          <a:prstGeom prst="rect">
            <a:avLst/>
          </a:prstGeom>
          <a:noFill/>
          <a:effectLst>
            <a:outerShdw blurRad="50800" dist="38100" dir="16200000" rotWithShape="0">
              <a:prstClr val="black">
                <a:alpha val="40000"/>
              </a:prstClr>
            </a:outerShdw>
            <a:softEdge rad="31750"/>
          </a:effectLst>
          <a:scene3d>
            <a:camera prst="perspectiveAbove"/>
            <a:lightRig rig="threePt" dir="t"/>
          </a:scene3d>
          <a:extLst>
            <a:ext uri="{909E8E84-426E-40DD-AFC4-6F175D3DCCD1}">
              <a14:hiddenFill xmlns:a14="http://schemas.microsoft.com/office/drawing/2010/main">
                <a:solidFill>
                  <a:srgbClr val="FFFFFF"/>
                </a:solidFill>
              </a14:hiddenFill>
            </a:ext>
          </a:extLst>
        </p:spPr>
      </p:pic>
      <p:pic>
        <p:nvPicPr>
          <p:cNvPr id="6" name="Picture 2" descr="beden eÄitiminde yaratÄ±cÄ± drama ile ilgili gÃ¶rsel sonucu">
            <a:extLst>
              <a:ext uri="{FF2B5EF4-FFF2-40B4-BE49-F238E27FC236}">
                <a16:creationId xmlns:a16="http://schemas.microsoft.com/office/drawing/2014/main" id="{C1BE2C95-67B4-4A37-B6B5-C61F1F6AAC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872" y="600324"/>
            <a:ext cx="4731107" cy="2653034"/>
          </a:xfrm>
          <a:prstGeom prst="rect">
            <a:avLst/>
          </a:prstGeom>
          <a:noFill/>
          <a:ln>
            <a:solidFill>
              <a:schemeClr val="bg1"/>
            </a:solidFill>
          </a:ln>
          <a:effectLst>
            <a:reflection blurRad="6350" stA="52000" endA="300" endPos="35000" dir="5400000" sy="-100000" algn="bl" rotWithShape="0"/>
            <a:softEdge rad="317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2659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algn="l"/>
            <a:r>
              <a:rPr lang="tr-TR" sz="2000" b="1" dirty="0">
                <a:solidFill>
                  <a:schemeClr val="tx1"/>
                </a:solidFill>
              </a:rPr>
              <a:t>6</a:t>
            </a:r>
            <a:r>
              <a:rPr lang="tr-TR" sz="2000" b="1" dirty="0" smtClean="0">
                <a:solidFill>
                  <a:schemeClr val="tx1"/>
                </a:solidFill>
              </a:rPr>
              <a:t>. DİL</a:t>
            </a:r>
          </a:p>
          <a:p>
            <a:pPr algn="l"/>
            <a:r>
              <a:rPr lang="tr-TR" sz="2000" dirty="0" smtClean="0">
                <a:solidFill>
                  <a:schemeClr val="tx1"/>
                </a:solidFill>
              </a:rPr>
              <a:t>YD çalışmalarında gerçek ya da kurgusal dünyalar oluştururken tüm duygu ve düşüncelerimizi çeşitli araçlar kullanarak ifade ederiz. Bu ifade biçimleri sözcüklerle veya beden diliyle gerçekleştirilebilir. Dramatik kurguda aktarma aracı olarak dil önemlidir.</a:t>
            </a:r>
            <a:endParaRPr lang="tr-TR" sz="2000" dirty="0">
              <a:solidFill>
                <a:schemeClr val="tx1"/>
              </a:solidFill>
            </a:endParaRPr>
          </a:p>
        </p:txBody>
      </p:sp>
      <p:pic>
        <p:nvPicPr>
          <p:cNvPr id="4" name="Resim 3"/>
          <p:cNvPicPr>
            <a:picLocks noChangeAspect="1"/>
          </p:cNvPicPr>
          <p:nvPr/>
        </p:nvPicPr>
        <p:blipFill>
          <a:blip r:embed="rId2"/>
          <a:stretch>
            <a:fillRect/>
          </a:stretch>
        </p:blipFill>
        <p:spPr>
          <a:xfrm>
            <a:off x="1629274" y="5805264"/>
            <a:ext cx="6029467" cy="402371"/>
          </a:xfrm>
          <a:prstGeom prst="rect">
            <a:avLst/>
          </a:prstGeom>
        </p:spPr>
      </p:pic>
    </p:spTree>
    <p:extLst>
      <p:ext uri="{BB962C8B-B14F-4D97-AF65-F5344CB8AC3E}">
        <p14:creationId xmlns:p14="http://schemas.microsoft.com/office/powerpoint/2010/main" val="2170920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algn="l"/>
            <a:r>
              <a:rPr lang="tr-TR" sz="2000" b="1" dirty="0" smtClean="0">
                <a:solidFill>
                  <a:schemeClr val="tx1"/>
                </a:solidFill>
              </a:rPr>
              <a:t>7. HAREKET</a:t>
            </a:r>
          </a:p>
          <a:p>
            <a:pPr algn="l"/>
            <a:r>
              <a:rPr lang="tr-TR" sz="2000" dirty="0" smtClean="0">
                <a:solidFill>
                  <a:schemeClr val="tx1"/>
                </a:solidFill>
              </a:rPr>
              <a:t>YD eylem gerektirir, bu nedenle dilden çok eylem önemlidir. Hareket de bu eylemin içindedir. Söze boğulmuş doğaçlama dışında başka ifade dillerini kullanan doğaçlamalar yapmak için en önemli bileşen harekettir. </a:t>
            </a:r>
          </a:p>
          <a:p>
            <a:pPr algn="l"/>
            <a:r>
              <a:rPr lang="tr-TR" sz="2000" dirty="0" smtClean="0">
                <a:solidFill>
                  <a:schemeClr val="tx1"/>
                </a:solidFill>
              </a:rPr>
              <a:t>Canlandırmalarda hareket anlatıyı güçlendiren bir ögedir.</a:t>
            </a:r>
            <a:endParaRPr lang="tr-TR" sz="2000" dirty="0">
              <a:solidFill>
                <a:schemeClr val="tx1"/>
              </a:solidFill>
            </a:endParaRPr>
          </a:p>
        </p:txBody>
      </p:sp>
      <p:pic>
        <p:nvPicPr>
          <p:cNvPr id="4" name="Resim 3"/>
          <p:cNvPicPr>
            <a:picLocks noChangeAspect="1"/>
          </p:cNvPicPr>
          <p:nvPr/>
        </p:nvPicPr>
        <p:blipFill>
          <a:blip r:embed="rId2"/>
          <a:stretch>
            <a:fillRect/>
          </a:stretch>
        </p:blipFill>
        <p:spPr>
          <a:xfrm>
            <a:off x="1763688" y="5805264"/>
            <a:ext cx="6029467" cy="402371"/>
          </a:xfrm>
          <a:prstGeom prst="rect">
            <a:avLst/>
          </a:prstGeom>
        </p:spPr>
      </p:pic>
    </p:spTree>
    <p:extLst>
      <p:ext uri="{BB962C8B-B14F-4D97-AF65-F5344CB8AC3E}">
        <p14:creationId xmlns:p14="http://schemas.microsoft.com/office/powerpoint/2010/main" val="3699928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algn="l"/>
            <a:r>
              <a:rPr lang="tr-TR" sz="2000" b="1" dirty="0" smtClean="0">
                <a:solidFill>
                  <a:schemeClr val="tx1"/>
                </a:solidFill>
              </a:rPr>
              <a:t>8. ATMOSFER</a:t>
            </a:r>
          </a:p>
          <a:p>
            <a:pPr algn="l"/>
            <a:r>
              <a:rPr lang="tr-TR" sz="2000" dirty="0" err="1" smtClean="0">
                <a:solidFill>
                  <a:schemeClr val="tx1"/>
                </a:solidFill>
              </a:rPr>
              <a:t>Mod</a:t>
            </a:r>
            <a:r>
              <a:rPr lang="tr-TR" sz="2000" dirty="0" smtClean="0">
                <a:solidFill>
                  <a:schemeClr val="tx1"/>
                </a:solidFill>
              </a:rPr>
              <a:t>, yaratılan duygu ya da atmosferdir ve dramatik eylemlerden gelir. Rolün gerektirdikleri eylemi oluşturur. Eylem ve süreçte kullanılan müzikle ya da bir lambayla </a:t>
            </a:r>
            <a:r>
              <a:rPr lang="tr-TR" sz="2000" dirty="0" err="1" smtClean="0">
                <a:solidFill>
                  <a:schemeClr val="tx1"/>
                </a:solidFill>
              </a:rPr>
              <a:t>mod</a:t>
            </a:r>
            <a:r>
              <a:rPr lang="tr-TR" sz="2000" dirty="0" smtClean="0">
                <a:solidFill>
                  <a:schemeClr val="tx1"/>
                </a:solidFill>
              </a:rPr>
              <a:t> oluşturulabilir.</a:t>
            </a:r>
          </a:p>
        </p:txBody>
      </p:sp>
      <p:pic>
        <p:nvPicPr>
          <p:cNvPr id="4" name="Resim 3"/>
          <p:cNvPicPr>
            <a:picLocks noChangeAspect="1"/>
          </p:cNvPicPr>
          <p:nvPr/>
        </p:nvPicPr>
        <p:blipFill>
          <a:blip r:embed="rId2"/>
          <a:stretch>
            <a:fillRect/>
          </a:stretch>
        </p:blipFill>
        <p:spPr>
          <a:xfrm>
            <a:off x="1629274" y="5805264"/>
            <a:ext cx="6029467" cy="402371"/>
          </a:xfrm>
          <a:prstGeom prst="rect">
            <a:avLst/>
          </a:prstGeom>
        </p:spPr>
      </p:pic>
    </p:spTree>
    <p:extLst>
      <p:ext uri="{BB962C8B-B14F-4D97-AF65-F5344CB8AC3E}">
        <p14:creationId xmlns:p14="http://schemas.microsoft.com/office/powerpoint/2010/main" val="1199402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algn="l"/>
            <a:r>
              <a:rPr lang="tr-TR" sz="2000" b="1" dirty="0" smtClean="0">
                <a:solidFill>
                  <a:schemeClr val="tx1"/>
                </a:solidFill>
              </a:rPr>
              <a:t>9. SEMBOLLER</a:t>
            </a:r>
          </a:p>
          <a:p>
            <a:pPr algn="l"/>
            <a:r>
              <a:rPr lang="tr-TR" sz="2000" dirty="0" smtClean="0">
                <a:solidFill>
                  <a:schemeClr val="tx1"/>
                </a:solidFill>
              </a:rPr>
              <a:t>Semboller, YD </a:t>
            </a:r>
            <a:r>
              <a:rPr lang="tr-TR" sz="2000" dirty="0" err="1" smtClean="0">
                <a:solidFill>
                  <a:schemeClr val="tx1"/>
                </a:solidFill>
              </a:rPr>
              <a:t>nın</a:t>
            </a:r>
            <a:r>
              <a:rPr lang="tr-TR" sz="2000" dirty="0" smtClean="0">
                <a:solidFill>
                  <a:schemeClr val="tx1"/>
                </a:solidFill>
              </a:rPr>
              <a:t> iç izleyiciye ve oynayana ne anlatmak istediğiyle ilgilidir. Bazen canlandırmanın anlamını özetler. Semboller dil yoluyla, hareketlerle, görsel imajlarla ifade edilir. Tüm deneyimin anlamını pekiştirmek için kullanılır.</a:t>
            </a:r>
          </a:p>
        </p:txBody>
      </p:sp>
      <p:pic>
        <p:nvPicPr>
          <p:cNvPr id="4" name="Resim 3"/>
          <p:cNvPicPr>
            <a:picLocks noChangeAspect="1"/>
          </p:cNvPicPr>
          <p:nvPr/>
        </p:nvPicPr>
        <p:blipFill>
          <a:blip r:embed="rId2"/>
          <a:stretch>
            <a:fillRect/>
          </a:stretch>
        </p:blipFill>
        <p:spPr>
          <a:xfrm>
            <a:off x="1691680" y="5805264"/>
            <a:ext cx="6029467" cy="402371"/>
          </a:xfrm>
          <a:prstGeom prst="rect">
            <a:avLst/>
          </a:prstGeom>
        </p:spPr>
      </p:pic>
    </p:spTree>
    <p:extLst>
      <p:ext uri="{BB962C8B-B14F-4D97-AF65-F5344CB8AC3E}">
        <p14:creationId xmlns:p14="http://schemas.microsoft.com/office/powerpoint/2010/main" val="29002693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algn="l"/>
            <a:r>
              <a:rPr lang="tr-TR" sz="2000" b="1" dirty="0" smtClean="0">
                <a:solidFill>
                  <a:schemeClr val="tx1"/>
                </a:solidFill>
              </a:rPr>
              <a:t>10. DRAMATİK ANLAM</a:t>
            </a:r>
          </a:p>
          <a:p>
            <a:pPr algn="l"/>
            <a:r>
              <a:rPr lang="tr-TR" sz="2000" dirty="0" smtClean="0">
                <a:solidFill>
                  <a:schemeClr val="tx1"/>
                </a:solidFill>
              </a:rPr>
              <a:t>Beş bileşen(rol, dramatik gerilim, odak, mekan, zaman) bir araya geldiğinde dramatik anlam oluşturmak zorundadır; bu anlamın içinde gerilim, atmosfer, sembol ve sonuç olur, oluşur. Dramatik kurgunun tüm bileşenleri bir iskelet olarak değerlendirildiğinde, dramatik anlam bu iskelete biçilen bir elbise konumundadır</a:t>
            </a:r>
            <a:r>
              <a:rPr lang="tr-TR" sz="2000" b="1" dirty="0" smtClean="0">
                <a:solidFill>
                  <a:schemeClr val="tx1"/>
                </a:solidFill>
              </a:rPr>
              <a:t>.</a:t>
            </a:r>
          </a:p>
          <a:p>
            <a:pPr algn="l"/>
            <a:r>
              <a:rPr lang="tr-TR" sz="2000" dirty="0" smtClean="0">
                <a:solidFill>
                  <a:schemeClr val="tx1"/>
                </a:solidFill>
              </a:rPr>
              <a:t>Bu nedenle rol, dramatik gerilim, odak, mekan, zaman gibi bileşenlerin bir </a:t>
            </a:r>
            <a:r>
              <a:rPr lang="tr-TR" sz="2000" dirty="0" err="1" smtClean="0">
                <a:solidFill>
                  <a:schemeClr val="tx1"/>
                </a:solidFill>
              </a:rPr>
              <a:t>aradalığı</a:t>
            </a:r>
            <a:r>
              <a:rPr lang="tr-TR" sz="2000" dirty="0" smtClean="0">
                <a:solidFill>
                  <a:schemeClr val="tx1"/>
                </a:solidFill>
              </a:rPr>
              <a:t> dramatik bir kurgunun oluşmasını sağlar.</a:t>
            </a:r>
          </a:p>
          <a:p>
            <a:pPr algn="l"/>
            <a:r>
              <a:rPr lang="tr-TR" sz="2000" dirty="0" smtClean="0">
                <a:solidFill>
                  <a:schemeClr val="tx1"/>
                </a:solidFill>
              </a:rPr>
              <a:t>Dramatik kurgu içinde gerilim söz konusudur. Atmosfer, amaca göre gerilimin amacına ulaşmasına hizmet eder, sonuçta dille oluşturulan tüm durumlar ifade edilir.</a:t>
            </a:r>
          </a:p>
        </p:txBody>
      </p:sp>
      <p:pic>
        <p:nvPicPr>
          <p:cNvPr id="4" name="Resim 3"/>
          <p:cNvPicPr>
            <a:picLocks noChangeAspect="1"/>
          </p:cNvPicPr>
          <p:nvPr/>
        </p:nvPicPr>
        <p:blipFill>
          <a:blip r:embed="rId2"/>
          <a:stretch>
            <a:fillRect/>
          </a:stretch>
        </p:blipFill>
        <p:spPr>
          <a:xfrm>
            <a:off x="1763688" y="5733256"/>
            <a:ext cx="6029467" cy="402371"/>
          </a:xfrm>
          <a:prstGeom prst="rect">
            <a:avLst/>
          </a:prstGeom>
        </p:spPr>
      </p:pic>
    </p:spTree>
    <p:extLst>
      <p:ext uri="{BB962C8B-B14F-4D97-AF65-F5344CB8AC3E}">
        <p14:creationId xmlns:p14="http://schemas.microsoft.com/office/powerpoint/2010/main" val="3658783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3456384"/>
          </a:xfrm>
        </p:spPr>
        <p:txBody>
          <a:bodyPr>
            <a:noAutofit/>
          </a:bodyPr>
          <a:lstStyle/>
          <a:p>
            <a:pPr algn="l"/>
            <a:r>
              <a:rPr lang="tr-TR" sz="1800" b="1" dirty="0" smtClean="0">
                <a:solidFill>
                  <a:schemeClr val="tx1"/>
                </a:solidFill>
              </a:rPr>
              <a:t>Dramatik,</a:t>
            </a:r>
            <a:r>
              <a:rPr lang="tr-TR" sz="1800" dirty="0" smtClean="0">
                <a:solidFill>
                  <a:schemeClr val="tx1"/>
                </a:solidFill>
              </a:rPr>
              <a:t> insanı ilgilendiren her türlü eylem olarak adlandırılabilir.</a:t>
            </a:r>
          </a:p>
          <a:p>
            <a:pPr algn="l"/>
            <a:r>
              <a:rPr lang="tr-TR" sz="1800" dirty="0" smtClean="0">
                <a:solidFill>
                  <a:schemeClr val="tx1"/>
                </a:solidFill>
              </a:rPr>
              <a:t>Kurgu, bir bütünü oluşturmak için parçaları takıp birleştirmektir. Eğitimde yaratıcı drama açısından bu kavram, davranış geliştirme amaçlı bir anlam bütünlüğüne ulaşmak için «birleştirme» etkinliği olarak da tanımlanabilir.</a:t>
            </a:r>
          </a:p>
          <a:p>
            <a:pPr algn="l"/>
            <a:endParaRPr lang="tr-TR" sz="1800" dirty="0">
              <a:solidFill>
                <a:schemeClr val="tx1"/>
              </a:solidFill>
            </a:endParaRPr>
          </a:p>
          <a:p>
            <a:pPr algn="l"/>
            <a:r>
              <a:rPr lang="tr-TR" sz="1800" b="1" dirty="0" smtClean="0">
                <a:solidFill>
                  <a:schemeClr val="tx1"/>
                </a:solidFill>
              </a:rPr>
              <a:t>Dramatik durum</a:t>
            </a:r>
            <a:r>
              <a:rPr lang="tr-TR" sz="1800" dirty="0" smtClean="0">
                <a:solidFill>
                  <a:schemeClr val="tx1"/>
                </a:solidFill>
              </a:rPr>
              <a:t>, birden fazla dramatik ana sahip, çatışması bilinen, eyleme geçilip geçilmeyeceği henüz belirginleşmemiş durumu içerir. </a:t>
            </a:r>
          </a:p>
          <a:p>
            <a:pPr algn="l"/>
            <a:endParaRPr lang="tr-TR" sz="1800" dirty="0" smtClean="0">
              <a:solidFill>
                <a:schemeClr val="tx1"/>
              </a:solidFill>
            </a:endParaRPr>
          </a:p>
          <a:p>
            <a:pPr algn="l"/>
            <a:r>
              <a:rPr lang="tr-TR" sz="1800" b="1" dirty="0" smtClean="0">
                <a:solidFill>
                  <a:schemeClr val="tx1"/>
                </a:solidFill>
              </a:rPr>
              <a:t>Dramatik kurgu</a:t>
            </a:r>
            <a:r>
              <a:rPr lang="tr-TR" sz="1800" dirty="0" smtClean="0">
                <a:solidFill>
                  <a:schemeClr val="tx1"/>
                </a:solidFill>
              </a:rPr>
              <a:t>, yaşantılardan yola çıkılarak, bilinçli ve farkında olarak, isteyerek tasarlanır.</a:t>
            </a:r>
          </a:p>
          <a:p>
            <a:pPr algn="l"/>
            <a:r>
              <a:rPr lang="tr-TR" sz="1800" dirty="0" smtClean="0">
                <a:solidFill>
                  <a:schemeClr val="tx1"/>
                </a:solidFill>
              </a:rPr>
              <a:t>Bir YD dersinin ya da yönteminin başarılı geçmesi ya da sonuçlanması, katılımcıların dramatik kurguyu olabildiğince eksiksiz canlandırma süreçlerine yansıtmasıyla yakından ilişkilidir. Çünkü YD süreçlerinde kazanımlara ulaşmanın en etkili aşamalarından biri canlandırma aşamasıdır.</a:t>
            </a:r>
            <a:endParaRPr lang="tr-TR" sz="1800" dirty="0">
              <a:solidFill>
                <a:schemeClr val="tx1"/>
              </a:solidFill>
            </a:endParaRPr>
          </a:p>
        </p:txBody>
      </p:sp>
      <p:sp>
        <p:nvSpPr>
          <p:cNvPr id="4" name="Dikdörtgen 3"/>
          <p:cNvSpPr/>
          <p:nvPr/>
        </p:nvSpPr>
        <p:spPr>
          <a:xfrm>
            <a:off x="1835696" y="5491589"/>
            <a:ext cx="5688632" cy="646331"/>
          </a:xfrm>
          <a:prstGeom prst="rect">
            <a:avLst/>
          </a:prstGeom>
        </p:spPr>
        <p:txBody>
          <a:bodyPr wrap="square">
            <a:spAutoFit/>
          </a:bodyPr>
          <a:lstStyle/>
          <a:p>
            <a:r>
              <a:rPr lang="tr-TR" dirty="0">
                <a:solidFill>
                  <a:srgbClr val="222222"/>
                </a:solidFill>
              </a:rPr>
              <a:t>Adıgüzel, Ö. (2018). </a:t>
            </a:r>
            <a:r>
              <a:rPr lang="tr-TR" i="1" dirty="0">
                <a:solidFill>
                  <a:srgbClr val="222222"/>
                </a:solidFill>
              </a:rPr>
              <a:t>Eğitimde Yaratıcı Drama</a:t>
            </a:r>
            <a:r>
              <a:rPr lang="tr-TR" dirty="0">
                <a:solidFill>
                  <a:srgbClr val="222222"/>
                </a:solidFill>
              </a:rPr>
              <a:t>. Ankara: Yapı Kredi Yayınları.</a:t>
            </a:r>
          </a:p>
        </p:txBody>
      </p:sp>
    </p:spTree>
    <p:extLst>
      <p:ext uri="{BB962C8B-B14F-4D97-AF65-F5344CB8AC3E}">
        <p14:creationId xmlns:p14="http://schemas.microsoft.com/office/powerpoint/2010/main" val="4190127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marL="342900" indent="-342900" algn="l">
              <a:buAutoNum type="arabicPeriod"/>
            </a:pPr>
            <a:r>
              <a:rPr lang="tr-TR" sz="2000" dirty="0" smtClean="0">
                <a:solidFill>
                  <a:schemeClr val="tx1"/>
                </a:solidFill>
              </a:rPr>
              <a:t>Rol</a:t>
            </a:r>
          </a:p>
          <a:p>
            <a:pPr marL="342900" indent="-342900" algn="l">
              <a:buAutoNum type="arabicPeriod"/>
            </a:pPr>
            <a:r>
              <a:rPr lang="tr-TR" sz="2000" dirty="0" smtClean="0">
                <a:solidFill>
                  <a:schemeClr val="tx1"/>
                </a:solidFill>
              </a:rPr>
              <a:t>Dramatik Gerilim</a:t>
            </a:r>
          </a:p>
          <a:p>
            <a:pPr marL="342900" indent="-342900" algn="l">
              <a:buAutoNum type="arabicPeriod"/>
            </a:pPr>
            <a:r>
              <a:rPr lang="tr-TR" sz="2000" dirty="0" smtClean="0">
                <a:solidFill>
                  <a:schemeClr val="tx1"/>
                </a:solidFill>
              </a:rPr>
              <a:t>Odak</a:t>
            </a:r>
          </a:p>
          <a:p>
            <a:pPr marL="342900" indent="-342900" algn="l">
              <a:buAutoNum type="arabicPeriod"/>
            </a:pPr>
            <a:r>
              <a:rPr lang="tr-TR" sz="2000" dirty="0" smtClean="0">
                <a:solidFill>
                  <a:schemeClr val="tx1"/>
                </a:solidFill>
              </a:rPr>
              <a:t>Mekan</a:t>
            </a:r>
          </a:p>
          <a:p>
            <a:pPr marL="342900" indent="-342900" algn="l">
              <a:buAutoNum type="arabicPeriod"/>
            </a:pPr>
            <a:r>
              <a:rPr lang="tr-TR" sz="2000" dirty="0" smtClean="0">
                <a:solidFill>
                  <a:schemeClr val="tx1"/>
                </a:solidFill>
              </a:rPr>
              <a:t>Zaman</a:t>
            </a:r>
          </a:p>
          <a:p>
            <a:pPr marL="342900" indent="-342900" algn="l">
              <a:buAutoNum type="arabicPeriod"/>
            </a:pPr>
            <a:r>
              <a:rPr lang="tr-TR" sz="2000" dirty="0" smtClean="0">
                <a:solidFill>
                  <a:schemeClr val="tx1"/>
                </a:solidFill>
              </a:rPr>
              <a:t>Dil</a:t>
            </a:r>
          </a:p>
          <a:p>
            <a:pPr marL="342900" indent="-342900" algn="l">
              <a:buAutoNum type="arabicPeriod"/>
            </a:pPr>
            <a:r>
              <a:rPr lang="tr-TR" sz="2000" dirty="0" smtClean="0">
                <a:solidFill>
                  <a:schemeClr val="tx1"/>
                </a:solidFill>
              </a:rPr>
              <a:t>Hareket</a:t>
            </a:r>
          </a:p>
          <a:p>
            <a:pPr marL="342900" indent="-342900" algn="l">
              <a:buAutoNum type="arabicPeriod"/>
            </a:pPr>
            <a:r>
              <a:rPr lang="tr-TR" sz="2000" dirty="0" smtClean="0">
                <a:solidFill>
                  <a:schemeClr val="tx1"/>
                </a:solidFill>
              </a:rPr>
              <a:t>Atmosfer</a:t>
            </a:r>
          </a:p>
          <a:p>
            <a:pPr marL="342900" indent="-342900" algn="l">
              <a:buAutoNum type="arabicPeriod"/>
            </a:pPr>
            <a:r>
              <a:rPr lang="tr-TR" sz="2000" dirty="0" smtClean="0">
                <a:solidFill>
                  <a:schemeClr val="tx1"/>
                </a:solidFill>
              </a:rPr>
              <a:t>Semboller</a:t>
            </a:r>
          </a:p>
          <a:p>
            <a:pPr marL="342900" indent="-342900" algn="l">
              <a:buAutoNum type="arabicPeriod"/>
            </a:pPr>
            <a:r>
              <a:rPr lang="tr-TR" sz="2000" dirty="0" smtClean="0">
                <a:solidFill>
                  <a:schemeClr val="tx1"/>
                </a:solidFill>
              </a:rPr>
              <a:t>Dramatik Anlam</a:t>
            </a:r>
            <a:endParaRPr lang="tr-TR" sz="2000" dirty="0">
              <a:solidFill>
                <a:schemeClr val="tx1"/>
              </a:solidFill>
            </a:endParaRPr>
          </a:p>
        </p:txBody>
      </p:sp>
      <p:sp>
        <p:nvSpPr>
          <p:cNvPr id="4" name="Dikdörtgen 3"/>
          <p:cNvSpPr/>
          <p:nvPr/>
        </p:nvSpPr>
        <p:spPr>
          <a:xfrm>
            <a:off x="2195736" y="5517232"/>
            <a:ext cx="4572000" cy="646331"/>
          </a:xfrm>
          <a:prstGeom prst="rect">
            <a:avLst/>
          </a:prstGeom>
        </p:spPr>
        <p:txBody>
          <a:bodyPr>
            <a:spAutoFit/>
          </a:bodyPr>
          <a:lstStyle/>
          <a:p>
            <a:r>
              <a:rPr lang="tr-TR" dirty="0">
                <a:solidFill>
                  <a:srgbClr val="222222"/>
                </a:solidFill>
              </a:rPr>
              <a:t>Adıgüzel, Ö. (2018). </a:t>
            </a:r>
            <a:r>
              <a:rPr lang="tr-TR" i="1" dirty="0">
                <a:solidFill>
                  <a:srgbClr val="222222"/>
                </a:solidFill>
              </a:rPr>
              <a:t>Eğitimde Yaratıcı Drama</a:t>
            </a:r>
            <a:r>
              <a:rPr lang="tr-TR" dirty="0">
                <a:solidFill>
                  <a:srgbClr val="222222"/>
                </a:solidFill>
              </a:rPr>
              <a:t>. Ankara: Yapı Kredi Yayınları.</a:t>
            </a:r>
          </a:p>
        </p:txBody>
      </p:sp>
    </p:spTree>
    <p:extLst>
      <p:ext uri="{BB962C8B-B14F-4D97-AF65-F5344CB8AC3E}">
        <p14:creationId xmlns:p14="http://schemas.microsoft.com/office/powerpoint/2010/main" val="1561162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marL="342900" indent="-342900" algn="l">
              <a:buFont typeface="Arial" panose="020B0604020202020204" pitchFamily="34" charset="0"/>
              <a:buAutoNum type="arabicPeriod"/>
            </a:pPr>
            <a:r>
              <a:rPr lang="tr-TR" sz="2000" b="1" dirty="0" smtClean="0">
                <a:solidFill>
                  <a:schemeClr val="tx1"/>
                </a:solidFill>
              </a:rPr>
              <a:t>ROL</a:t>
            </a:r>
          </a:p>
          <a:p>
            <a:pPr algn="l"/>
            <a:r>
              <a:rPr lang="tr-TR" sz="2000" dirty="0" smtClean="0">
                <a:solidFill>
                  <a:schemeClr val="tx1"/>
                </a:solidFill>
              </a:rPr>
              <a:t>Bir kimsenin gerçekleştirmek durumunda olduğu herhangi bir eylemde yapması gereken görev, gerçek olmayan davranıştır.</a:t>
            </a:r>
          </a:p>
          <a:p>
            <a:pPr algn="l"/>
            <a:r>
              <a:rPr lang="tr-TR" sz="2000" b="1" dirty="0" smtClean="0">
                <a:solidFill>
                  <a:schemeClr val="tx1"/>
                </a:solidFill>
              </a:rPr>
              <a:t>Rol </a:t>
            </a:r>
            <a:r>
              <a:rPr lang="tr-TR" sz="2000" b="1" dirty="0">
                <a:solidFill>
                  <a:schemeClr val="tx1"/>
                </a:solidFill>
              </a:rPr>
              <a:t>oynama</a:t>
            </a:r>
            <a:r>
              <a:rPr lang="tr-TR" sz="2000" dirty="0">
                <a:solidFill>
                  <a:schemeClr val="tx1"/>
                </a:solidFill>
              </a:rPr>
              <a:t>, doğaçlama tekniği ile eşzamanlı olarak kullanılır. Doğaçlama sırasında bir kimliği, bir başkasının kimliğini kabul etme, canlandırma etkinliğidir. Katılımcıların gerçek dünya ile ilgili deneyimlerini artırıp, insanlarla iletişim kurma becerisinin geliştirilmesinde etkilidir (Adıgüzel, 2010: 432). Kendisine rol verilen kişi, roldeki karakterin özelliklerini göz önünde bulundurur, aldığı rolle ilgili varsa kendi deneyimlerini ekler, empati kurar ve roldeki karakteri canlandırır. </a:t>
            </a:r>
            <a:endParaRPr lang="tr-TR" sz="2000" dirty="0" smtClean="0">
              <a:solidFill>
                <a:schemeClr val="tx1"/>
              </a:solidFill>
            </a:endParaRPr>
          </a:p>
          <a:p>
            <a:pPr algn="l"/>
            <a:endParaRPr lang="tr-TR" sz="2000" dirty="0">
              <a:solidFill>
                <a:schemeClr val="tx1"/>
              </a:solidFill>
            </a:endParaRPr>
          </a:p>
          <a:p>
            <a:pPr marL="342900" indent="-342900" algn="l">
              <a:buAutoNum type="arabicPeriod"/>
            </a:pPr>
            <a:endParaRPr lang="tr-TR" sz="2000" dirty="0">
              <a:solidFill>
                <a:schemeClr val="tx1"/>
              </a:solidFill>
            </a:endParaRPr>
          </a:p>
          <a:p>
            <a:pPr marL="342900" indent="-342900" algn="l">
              <a:buAutoNum type="arabicPeriod"/>
            </a:pPr>
            <a:endParaRPr lang="tr-TR" sz="2000" dirty="0" smtClean="0">
              <a:solidFill>
                <a:schemeClr val="tx1"/>
              </a:solidFill>
            </a:endParaRPr>
          </a:p>
        </p:txBody>
      </p:sp>
      <p:sp>
        <p:nvSpPr>
          <p:cNvPr id="4" name="Dikdörtgen 3"/>
          <p:cNvSpPr/>
          <p:nvPr/>
        </p:nvSpPr>
        <p:spPr>
          <a:xfrm>
            <a:off x="1547664" y="5517232"/>
            <a:ext cx="6480720" cy="646331"/>
          </a:xfrm>
          <a:prstGeom prst="rect">
            <a:avLst/>
          </a:prstGeom>
        </p:spPr>
        <p:txBody>
          <a:bodyPr wrap="square">
            <a:spAutoFit/>
          </a:bodyPr>
          <a:lstStyle/>
          <a:p>
            <a:r>
              <a:rPr lang="tr-TR" dirty="0">
                <a:solidFill>
                  <a:srgbClr val="222222"/>
                </a:solidFill>
              </a:rPr>
              <a:t>Adıgüzel, Ö. (2018). </a:t>
            </a:r>
            <a:r>
              <a:rPr lang="tr-TR" i="1" dirty="0">
                <a:solidFill>
                  <a:srgbClr val="222222"/>
                </a:solidFill>
              </a:rPr>
              <a:t>Eğitimde Yaratıcı Drama</a:t>
            </a:r>
            <a:r>
              <a:rPr lang="tr-TR" dirty="0">
                <a:solidFill>
                  <a:srgbClr val="222222"/>
                </a:solidFill>
              </a:rPr>
              <a:t>. Ankara: Yapı Kredi Yayınları.</a:t>
            </a:r>
          </a:p>
        </p:txBody>
      </p:sp>
    </p:spTree>
    <p:extLst>
      <p:ext uri="{BB962C8B-B14F-4D97-AF65-F5344CB8AC3E}">
        <p14:creationId xmlns:p14="http://schemas.microsoft.com/office/powerpoint/2010/main" val="98811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251520" y="1052736"/>
            <a:ext cx="8784976" cy="4032448"/>
          </a:xfrm>
        </p:spPr>
        <p:txBody>
          <a:bodyPr>
            <a:noAutofit/>
          </a:bodyPr>
          <a:lstStyle/>
          <a:p>
            <a:pPr algn="l"/>
            <a:r>
              <a:rPr lang="tr-TR" sz="2000" b="1" dirty="0" smtClean="0">
                <a:solidFill>
                  <a:schemeClr val="tx1"/>
                </a:solidFill>
              </a:rPr>
              <a:t>Doğaçlama, </a:t>
            </a:r>
            <a:r>
              <a:rPr lang="tr-TR" sz="2000" dirty="0">
                <a:solidFill>
                  <a:schemeClr val="tx1"/>
                </a:solidFill>
              </a:rPr>
              <a:t>ö</a:t>
            </a:r>
            <a:r>
              <a:rPr lang="tr-TR" sz="2000" dirty="0" smtClean="0">
                <a:solidFill>
                  <a:schemeClr val="tx1"/>
                </a:solidFill>
              </a:rPr>
              <a:t>nceden </a:t>
            </a:r>
            <a:r>
              <a:rPr lang="tr-TR" sz="2000" dirty="0">
                <a:solidFill>
                  <a:schemeClr val="tx1"/>
                </a:solidFill>
              </a:rPr>
              <a:t>belirlenmemiş veya çok az tasarlanmış, </a:t>
            </a:r>
            <a:r>
              <a:rPr lang="tr-TR" sz="2000" dirty="0" err="1">
                <a:solidFill>
                  <a:schemeClr val="tx1"/>
                </a:solidFill>
              </a:rPr>
              <a:t>spontan</a:t>
            </a:r>
            <a:r>
              <a:rPr lang="tr-TR" sz="2000" dirty="0">
                <a:solidFill>
                  <a:schemeClr val="tx1"/>
                </a:solidFill>
              </a:rPr>
              <a:t>, serbest bir biçimde gerçekleşir ve insanla birlikte vardır. Özgür yaratma eylemi olarak da tanımlanabilen doğaçlama, önceden belirlenmeksizin herhangi bir durum ya da nesne ile ilgili olarak, anında, kendiliğinden (spontane) canlandırmanın yapıldığı tekniktir. Doğaçlama süresince ortaya çıkanlar, başkası tarafından yeniden ve aynen yinelenemez (Öztürk, 2007: 129). Yaratıcı </a:t>
            </a:r>
            <a:r>
              <a:rPr lang="tr-TR" sz="2000" dirty="0" err="1">
                <a:solidFill>
                  <a:schemeClr val="tx1"/>
                </a:solidFill>
              </a:rPr>
              <a:t>dramanın</a:t>
            </a:r>
            <a:r>
              <a:rPr lang="tr-TR" sz="2000" dirty="0">
                <a:solidFill>
                  <a:schemeClr val="tx1"/>
                </a:solidFill>
              </a:rPr>
              <a:t> olmazsa olmaz tekniğidir. Doğaçlama tekniğinin yer almadığı bir yaratıcı drama çalışması düşünülemez. Doğaçlamalar bireysel olarak yapılabileceği gibi, küçük gruplar halinde ya da tüm sınıfla da yapılabilir. </a:t>
            </a:r>
          </a:p>
          <a:p>
            <a:pPr algn="l"/>
            <a:endParaRPr lang="tr-TR" sz="2000" dirty="0">
              <a:solidFill>
                <a:schemeClr val="tx1"/>
              </a:solidFill>
            </a:endParaRPr>
          </a:p>
          <a:p>
            <a:pPr marL="342900" indent="-342900" algn="l">
              <a:buAutoNum type="arabicPeriod"/>
            </a:pPr>
            <a:endParaRPr lang="tr-TR" sz="2000" dirty="0">
              <a:solidFill>
                <a:schemeClr val="tx1"/>
              </a:solidFill>
            </a:endParaRPr>
          </a:p>
          <a:p>
            <a:pPr marL="342900" indent="-342900" algn="l">
              <a:buAutoNum type="arabicPeriod"/>
            </a:pPr>
            <a:endParaRPr lang="tr-TR" sz="2000" dirty="0" smtClean="0">
              <a:solidFill>
                <a:schemeClr val="tx1"/>
              </a:solidFill>
            </a:endParaRPr>
          </a:p>
        </p:txBody>
      </p:sp>
      <p:sp>
        <p:nvSpPr>
          <p:cNvPr id="4" name="Dikdörtgen 3"/>
          <p:cNvSpPr/>
          <p:nvPr/>
        </p:nvSpPr>
        <p:spPr>
          <a:xfrm>
            <a:off x="1835696" y="5589240"/>
            <a:ext cx="5904656" cy="646331"/>
          </a:xfrm>
          <a:prstGeom prst="rect">
            <a:avLst/>
          </a:prstGeom>
        </p:spPr>
        <p:txBody>
          <a:bodyPr wrap="square">
            <a:spAutoFit/>
          </a:bodyPr>
          <a:lstStyle/>
          <a:p>
            <a:r>
              <a:rPr lang="tr-TR" dirty="0">
                <a:solidFill>
                  <a:srgbClr val="222222"/>
                </a:solidFill>
              </a:rPr>
              <a:t>Adıgüzel, Ö. (2018). </a:t>
            </a:r>
            <a:r>
              <a:rPr lang="tr-TR" i="1" dirty="0">
                <a:solidFill>
                  <a:srgbClr val="222222"/>
                </a:solidFill>
              </a:rPr>
              <a:t>Eğitimde Yaratıcı Drama</a:t>
            </a:r>
            <a:r>
              <a:rPr lang="tr-TR" dirty="0">
                <a:solidFill>
                  <a:srgbClr val="222222"/>
                </a:solidFill>
              </a:rPr>
              <a:t>. Ankara: Yapı Kredi Yayınları.</a:t>
            </a:r>
          </a:p>
        </p:txBody>
      </p:sp>
    </p:spTree>
    <p:extLst>
      <p:ext uri="{BB962C8B-B14F-4D97-AF65-F5344CB8AC3E}">
        <p14:creationId xmlns:p14="http://schemas.microsoft.com/office/powerpoint/2010/main" val="3007557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052736"/>
            <a:ext cx="8784976" cy="4032448"/>
          </a:xfrm>
        </p:spPr>
        <p:txBody>
          <a:bodyPr>
            <a:noAutofit/>
          </a:bodyPr>
          <a:lstStyle/>
          <a:p>
            <a:pPr algn="l"/>
            <a:r>
              <a:rPr lang="tr-TR" sz="2000" b="1" dirty="0" smtClean="0">
                <a:solidFill>
                  <a:schemeClr val="tx1"/>
                </a:solidFill>
              </a:rPr>
              <a:t>2. DRAMATİK GERİLİM</a:t>
            </a:r>
          </a:p>
          <a:p>
            <a:pPr algn="l"/>
            <a:r>
              <a:rPr lang="tr-TR" sz="2000" dirty="0" smtClean="0">
                <a:solidFill>
                  <a:schemeClr val="tx1"/>
                </a:solidFill>
              </a:rPr>
              <a:t>İzlenir kılan, çatışma doğuran, içsel olarak iten, ilgiyi ayakta tutan temel bir bileşendir.</a:t>
            </a:r>
          </a:p>
          <a:p>
            <a:pPr algn="l"/>
            <a:r>
              <a:rPr lang="tr-TR" sz="2000" dirty="0" smtClean="0">
                <a:solidFill>
                  <a:schemeClr val="tx1"/>
                </a:solidFill>
              </a:rPr>
              <a:t>Çatışmalar bir yada birden çok insanın kendisiyle, birbirleriyle, doğayla ya da başka nesnelerle etkileşerek yaşadıkları içsel ve dışsal devinimlerle yaratıcı drama ortamlarında ortaya çıkar. İnsanlar arasındaki çeşitli ilişki biçimleri, insanların diğer nesneler ile kurduğu iletişim ya da etki ve tepkiye dayalı durumlar, bu eylemler arasındadır. Bu eylemlerin normal akışı içerisinde ilerleyen bir olayın bu akıştan sapması sonucunda gerilim oluşur. Canlandırma süreçlerindeki gerilimin bitmesi, taraflardan birinin bunu devam ettirememesine bağlıdır. Gerilimin oynayan katılımcı ve grup içindeki diğer kişiler tarafından benimsenmesi, konun onların da ilgisini çekmesi durumunda grubun her bir üyesi bu gerilimin içine rahatlıkla girebilir. Rol bileşeninde belirtilen rolde kalma ve sürdürebilme durumu, gerilimin içinde olmayla ve çatışmanın devam etmesiyle doğrudan ilgilidir.</a:t>
            </a:r>
            <a:endParaRPr lang="tr-TR" sz="2000" dirty="0">
              <a:solidFill>
                <a:schemeClr val="tx1"/>
              </a:solidFill>
            </a:endParaRPr>
          </a:p>
          <a:p>
            <a:pPr marL="342900" indent="-342900" algn="l">
              <a:buAutoNum type="arabicPeriod"/>
            </a:pPr>
            <a:endParaRPr lang="tr-TR" sz="2000" dirty="0" smtClean="0">
              <a:solidFill>
                <a:schemeClr val="tx1"/>
              </a:solidFill>
            </a:endParaRPr>
          </a:p>
        </p:txBody>
      </p:sp>
      <p:sp>
        <p:nvSpPr>
          <p:cNvPr id="4" name="Dikdörtgen 3"/>
          <p:cNvSpPr/>
          <p:nvPr/>
        </p:nvSpPr>
        <p:spPr>
          <a:xfrm>
            <a:off x="1979712" y="5805264"/>
            <a:ext cx="5688632" cy="553998"/>
          </a:xfrm>
          <a:prstGeom prst="rect">
            <a:avLst/>
          </a:prstGeom>
        </p:spPr>
        <p:txBody>
          <a:bodyPr wrap="square">
            <a:spAutoFit/>
          </a:bodyPr>
          <a:lstStyle/>
          <a:p>
            <a:r>
              <a:rPr lang="tr-TR" sz="1500" dirty="0">
                <a:solidFill>
                  <a:srgbClr val="222222"/>
                </a:solidFill>
              </a:rPr>
              <a:t>Adıgüzel, Ö. (2018). </a:t>
            </a:r>
            <a:r>
              <a:rPr lang="tr-TR" sz="1500" i="1" dirty="0">
                <a:solidFill>
                  <a:srgbClr val="222222"/>
                </a:solidFill>
              </a:rPr>
              <a:t>Eğitimde Yaratıcı Drama</a:t>
            </a:r>
            <a:r>
              <a:rPr lang="tr-TR" sz="1500" dirty="0">
                <a:solidFill>
                  <a:srgbClr val="222222"/>
                </a:solidFill>
              </a:rPr>
              <a:t>. Ankara: Yapı Kredi Yayınları.</a:t>
            </a:r>
          </a:p>
        </p:txBody>
      </p:sp>
    </p:spTree>
    <p:extLst>
      <p:ext uri="{BB962C8B-B14F-4D97-AF65-F5344CB8AC3E}">
        <p14:creationId xmlns:p14="http://schemas.microsoft.com/office/powerpoint/2010/main" val="4005484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algn="l"/>
            <a:r>
              <a:rPr lang="tr-TR" sz="2000" b="1" dirty="0" smtClean="0">
                <a:solidFill>
                  <a:schemeClr val="tx1"/>
                </a:solidFill>
              </a:rPr>
              <a:t>3. ODAK</a:t>
            </a:r>
          </a:p>
          <a:p>
            <a:pPr algn="l"/>
            <a:r>
              <a:rPr lang="tr-TR" sz="2000" dirty="0" smtClean="0">
                <a:solidFill>
                  <a:schemeClr val="tx1"/>
                </a:solidFill>
              </a:rPr>
              <a:t>Canlandırmada doğaçlama ve rol oynamayla </a:t>
            </a:r>
            <a:r>
              <a:rPr lang="tr-TR" sz="2000" dirty="0" err="1" smtClean="0">
                <a:solidFill>
                  <a:schemeClr val="tx1"/>
                </a:solidFill>
              </a:rPr>
              <a:t>yaşantılandırılarak</a:t>
            </a:r>
            <a:r>
              <a:rPr lang="tr-TR" sz="2000" dirty="0" smtClean="0">
                <a:solidFill>
                  <a:schemeClr val="tx1"/>
                </a:solidFill>
              </a:rPr>
              <a:t> irdelenmesi beklenen, kazanımlara paralel bir durum söz konusudur. İrdelenecek bu durum, katılımcının yanıt veremediği bir sorundan oluşmalıdır. Bu sorunu belirlemek için, « Neye vurgu yapmak istiyorum? Neyi irdelemek istiyorum?» sorularına yanıt vermek gerekir. Bu sorulara yanıt vermek, aynı zamanda dramatik kurgunun bileşenlerinden odak bileşenini belirlemek anlamına gelir.</a:t>
            </a:r>
          </a:p>
        </p:txBody>
      </p:sp>
      <p:sp>
        <p:nvSpPr>
          <p:cNvPr id="4" name="Dikdörtgen 3"/>
          <p:cNvSpPr/>
          <p:nvPr/>
        </p:nvSpPr>
        <p:spPr>
          <a:xfrm>
            <a:off x="1763688" y="5805264"/>
            <a:ext cx="6004656" cy="323165"/>
          </a:xfrm>
          <a:prstGeom prst="rect">
            <a:avLst/>
          </a:prstGeom>
        </p:spPr>
        <p:txBody>
          <a:bodyPr wrap="square">
            <a:spAutoFit/>
          </a:bodyPr>
          <a:lstStyle/>
          <a:p>
            <a:r>
              <a:rPr lang="tr-TR" sz="1500" dirty="0">
                <a:solidFill>
                  <a:srgbClr val="222222"/>
                </a:solidFill>
              </a:rPr>
              <a:t>Adıgüzel, Ö. (2018). </a:t>
            </a:r>
            <a:r>
              <a:rPr lang="tr-TR" sz="1500" i="1" dirty="0">
                <a:solidFill>
                  <a:srgbClr val="222222"/>
                </a:solidFill>
              </a:rPr>
              <a:t>Eğitimde Yaratıcı Drama</a:t>
            </a:r>
            <a:r>
              <a:rPr lang="tr-TR" sz="1500" dirty="0">
                <a:solidFill>
                  <a:srgbClr val="222222"/>
                </a:solidFill>
              </a:rPr>
              <a:t>. Ankara: Yapı Kredi Yayınları.</a:t>
            </a:r>
          </a:p>
        </p:txBody>
      </p:sp>
    </p:spTree>
    <p:extLst>
      <p:ext uri="{BB962C8B-B14F-4D97-AF65-F5344CB8AC3E}">
        <p14:creationId xmlns:p14="http://schemas.microsoft.com/office/powerpoint/2010/main" val="3363262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algn="l"/>
            <a:r>
              <a:rPr lang="tr-TR" sz="2000" b="1" dirty="0" smtClean="0">
                <a:solidFill>
                  <a:schemeClr val="tx1"/>
                </a:solidFill>
              </a:rPr>
              <a:t>4. MEKAN</a:t>
            </a:r>
            <a:endParaRPr lang="tr-TR" sz="2000" b="1" dirty="0">
              <a:solidFill>
                <a:schemeClr val="tx1"/>
              </a:solidFill>
            </a:endParaRPr>
          </a:p>
          <a:p>
            <a:pPr algn="l"/>
            <a:r>
              <a:rPr lang="tr-TR" sz="2000" dirty="0" smtClean="0">
                <a:solidFill>
                  <a:schemeClr val="tx1"/>
                </a:solidFill>
              </a:rPr>
              <a:t>Canlandırmalar içerisinde yer alan tüm olayların geçtiği bir zaman ve mekan vardır. Bütün dramatik yaşantılar bir mekan ve zamanda ortaya çıkar. Mekan, bir canlandırma sürecindeki pek çok ögeyi belirlediği, biçimlendirdiği ya da etkilediği için önemli bir bileşendir.</a:t>
            </a:r>
          </a:p>
        </p:txBody>
      </p:sp>
      <p:pic>
        <p:nvPicPr>
          <p:cNvPr id="4" name="Resim 3"/>
          <p:cNvPicPr>
            <a:picLocks noChangeAspect="1"/>
          </p:cNvPicPr>
          <p:nvPr/>
        </p:nvPicPr>
        <p:blipFill>
          <a:blip r:embed="rId2"/>
          <a:stretch>
            <a:fillRect/>
          </a:stretch>
        </p:blipFill>
        <p:spPr>
          <a:xfrm>
            <a:off x="1763688" y="5733256"/>
            <a:ext cx="6029467" cy="402371"/>
          </a:xfrm>
          <a:prstGeom prst="rect">
            <a:avLst/>
          </a:prstGeom>
        </p:spPr>
      </p:pic>
    </p:spTree>
    <p:extLst>
      <p:ext uri="{BB962C8B-B14F-4D97-AF65-F5344CB8AC3E}">
        <p14:creationId xmlns:p14="http://schemas.microsoft.com/office/powerpoint/2010/main" val="619232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467544" y="0"/>
            <a:ext cx="7772400" cy="1470025"/>
          </a:xfrm>
        </p:spPr>
        <p:txBody>
          <a:bodyPr>
            <a:normAutofit/>
          </a:bodyPr>
          <a:lstStyle/>
          <a:p>
            <a:r>
              <a:rPr lang="tr-TR" dirty="0" smtClean="0"/>
              <a:t>Dramatik Kurgunun Bileşenleri</a:t>
            </a:r>
            <a:endParaRPr lang="tr-TR" dirty="0"/>
          </a:p>
        </p:txBody>
      </p:sp>
      <p:sp>
        <p:nvSpPr>
          <p:cNvPr id="3" name="Alt Başlık 2"/>
          <p:cNvSpPr>
            <a:spLocks noGrp="1"/>
          </p:cNvSpPr>
          <p:nvPr>
            <p:ph type="subTitle" idx="1"/>
          </p:nvPr>
        </p:nvSpPr>
        <p:spPr>
          <a:xfrm>
            <a:off x="251520" y="1340768"/>
            <a:ext cx="8784976" cy="4032448"/>
          </a:xfrm>
        </p:spPr>
        <p:txBody>
          <a:bodyPr>
            <a:noAutofit/>
          </a:bodyPr>
          <a:lstStyle/>
          <a:p>
            <a:pPr algn="l"/>
            <a:r>
              <a:rPr lang="tr-TR" sz="2000" b="1" dirty="0" smtClean="0">
                <a:solidFill>
                  <a:schemeClr val="tx1"/>
                </a:solidFill>
              </a:rPr>
              <a:t>5.ZAMAN</a:t>
            </a:r>
          </a:p>
          <a:p>
            <a:pPr algn="l"/>
            <a:r>
              <a:rPr lang="tr-TR" sz="2000" dirty="0" smtClean="0">
                <a:solidFill>
                  <a:schemeClr val="tx1"/>
                </a:solidFill>
              </a:rPr>
              <a:t>YD çalışmalarında ortaya çıkan ya da katılımcılarca oluşturulan canlandırmalarda yer alan dramatik olayların hangi zamanda geçtiğinin açık seçik olması, dramatik kurgu açısından farklı ve önemli bir bileşeni oluşturur.</a:t>
            </a:r>
          </a:p>
          <a:p>
            <a:pPr algn="l"/>
            <a:r>
              <a:rPr lang="tr-TR" sz="2000" dirty="0" smtClean="0">
                <a:solidFill>
                  <a:schemeClr val="tx1"/>
                </a:solidFill>
              </a:rPr>
              <a:t>Etkinlik esnasında kurgusal bir zaman canlandırılabilir ya da geçmişteki bir dönemin tablosu çizilebilir. Bütün dramatik olaylar geçmişte, bugünde veya gelecekte, yani belli bir zaman diliminde gerçekleşir.</a:t>
            </a:r>
          </a:p>
        </p:txBody>
      </p:sp>
      <p:pic>
        <p:nvPicPr>
          <p:cNvPr id="4" name="Resim 3"/>
          <p:cNvPicPr>
            <a:picLocks noChangeAspect="1"/>
          </p:cNvPicPr>
          <p:nvPr/>
        </p:nvPicPr>
        <p:blipFill>
          <a:blip r:embed="rId2"/>
          <a:stretch>
            <a:fillRect/>
          </a:stretch>
        </p:blipFill>
        <p:spPr>
          <a:xfrm>
            <a:off x="1763688" y="5805264"/>
            <a:ext cx="6029467" cy="402371"/>
          </a:xfrm>
          <a:prstGeom prst="rect">
            <a:avLst/>
          </a:prstGeom>
        </p:spPr>
      </p:pic>
    </p:spTree>
    <p:extLst>
      <p:ext uri="{BB962C8B-B14F-4D97-AF65-F5344CB8AC3E}">
        <p14:creationId xmlns:p14="http://schemas.microsoft.com/office/powerpoint/2010/main" val="318803606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44518</TotalTime>
  <Words>972</Words>
  <Application>Microsoft Office PowerPoint</Application>
  <PresentationFormat>Ekran Gösterisi (4:3)</PresentationFormat>
  <Paragraphs>65</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Times New Roman</vt:lpstr>
      <vt:lpstr>Ofis Teması</vt:lpstr>
      <vt:lpstr>Eğitimde Yaratıcı Drama ve Beden ve Beden Eğitimi</vt:lpstr>
      <vt:lpstr>Dramatik Kurgunun Bileşenleri</vt:lpstr>
      <vt:lpstr>Dramatik Kurgunun Bileşenleri</vt:lpstr>
      <vt:lpstr>Dramatik Kurgunun Bileşenleri</vt:lpstr>
      <vt:lpstr>PowerPoint Sunusu</vt:lpstr>
      <vt:lpstr>Dramatik Kurgunun Bileşenleri</vt:lpstr>
      <vt:lpstr>Dramatik Kurgunun Bileşenleri</vt:lpstr>
      <vt:lpstr>Dramatik Kurgunun Bileşenleri</vt:lpstr>
      <vt:lpstr>Dramatik Kurgunun Bileşenleri</vt:lpstr>
      <vt:lpstr>Dramatik Kurgunun Bileşenleri</vt:lpstr>
      <vt:lpstr>Dramatik Kurgunun Bileşenleri</vt:lpstr>
      <vt:lpstr>Dramatik Kurgunun Bileşenleri</vt:lpstr>
      <vt:lpstr>Dramatik Kurgunun Bileşenleri</vt:lpstr>
      <vt:lpstr>Dramatik Kurgunun Bileşenleri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Toshıba</dc:creator>
  <cp:lastModifiedBy>User</cp:lastModifiedBy>
  <cp:revision>1377</cp:revision>
  <dcterms:created xsi:type="dcterms:W3CDTF">2015-10-05T13:38:59Z</dcterms:created>
  <dcterms:modified xsi:type="dcterms:W3CDTF">2021-07-28T08:17:29Z</dcterms:modified>
</cp:coreProperties>
</file>