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7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7" d="100"/>
          <a:sy n="5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630CCBE-5671-4C66-BDC0-315067FB5DF1}" type="slidenum">
              <a:rPr lang="tr-TR" altLang="tr-TR"/>
              <a:pPr>
                <a:spcBef>
                  <a:spcPct val="0"/>
                </a:spcBef>
              </a:pPr>
              <a:t>2</a:t>
            </a:fld>
            <a:endParaRPr lang="tr-TR" altLang="tr-TR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4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6324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BB209FB-90BA-4280-BF35-1AC636057D0A}" type="slidenum">
              <a:rPr lang="tr-TR" altLang="tr-TR"/>
              <a:pPr>
                <a:spcBef>
                  <a:spcPct val="0"/>
                </a:spcBef>
              </a:pPr>
              <a:t>3</a:t>
            </a:fld>
            <a:endParaRPr lang="tr-TR" altLang="tr-TR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6125"/>
            <a:ext cx="4964112" cy="3724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4" y="4715153"/>
            <a:ext cx="4988109" cy="46324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AF38675-4D2E-49E1-B1F8-7FBCC7F64E59}" type="slidenum">
              <a:rPr lang="tr-TR" altLang="tr-TR"/>
              <a:pPr>
                <a:spcBef>
                  <a:spcPct val="0"/>
                </a:spcBef>
              </a:pPr>
              <a:t>7</a:t>
            </a:fld>
            <a:endParaRPr lang="tr-TR" altLang="tr-TR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Dr.Orhan ERCAN</a:t>
            </a: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0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76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78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66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9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6.wmf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10.wmf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oleObject" Target="../embeddings/oleObject4.bin"/><Relationship Id="rId33" Type="http://schemas.openxmlformats.org/officeDocument/2006/relationships/oleObject" Target="../embeddings/oleObject8.bin"/><Relationship Id="rId38" Type="http://schemas.openxmlformats.org/officeDocument/2006/relationships/image" Target="../media/image30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4.png"/><Relationship Id="rId20" Type="http://schemas.openxmlformats.org/officeDocument/2006/relationships/image" Target="../media/image3.wmf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5.wmf"/><Relationship Id="rId32" Type="http://schemas.openxmlformats.org/officeDocument/2006/relationships/image" Target="../media/image9.wmf"/><Relationship Id="rId37" Type="http://schemas.openxmlformats.org/officeDocument/2006/relationships/image" Target="../media/image2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7.wmf"/><Relationship Id="rId36" Type="http://schemas.openxmlformats.org/officeDocument/2006/relationships/image" Target="../media/image28.png"/><Relationship Id="rId10" Type="http://schemas.openxmlformats.org/officeDocument/2006/relationships/image" Target="../media/image18.jpeg"/><Relationship Id="rId19" Type="http://schemas.openxmlformats.org/officeDocument/2006/relationships/oleObject" Target="../embeddings/oleObject1.bin"/><Relationship Id="rId31" Type="http://schemas.openxmlformats.org/officeDocument/2006/relationships/oleObject" Target="../embeddings/oleObject7.bin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4.wmf"/><Relationship Id="rId27" Type="http://schemas.openxmlformats.org/officeDocument/2006/relationships/oleObject" Target="../embeddings/oleObject5.bin"/><Relationship Id="rId30" Type="http://schemas.openxmlformats.org/officeDocument/2006/relationships/image" Target="../media/image8.wmf"/><Relationship Id="rId35" Type="http://schemas.openxmlformats.org/officeDocument/2006/relationships/image" Target="../media/image27.png"/><Relationship Id="rId8" Type="http://schemas.openxmlformats.org/officeDocument/2006/relationships/image" Target="../media/image16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KADASTRO BİLGİSİ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 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Dr. Orhan ERCAN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Line 2"/>
          <p:cNvSpPr>
            <a:spLocks noChangeShapeType="1"/>
          </p:cNvSpPr>
          <p:nvPr/>
        </p:nvSpPr>
        <p:spPr bwMode="auto">
          <a:xfrm>
            <a:off x="473075" y="5019676"/>
            <a:ext cx="62531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685800" y="685800"/>
            <a:ext cx="831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55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5556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5556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5556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5556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tr-TR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3348" name="Line 4"/>
          <p:cNvSpPr>
            <a:spLocks noChangeShapeType="1"/>
          </p:cNvSpPr>
          <p:nvPr/>
        </p:nvSpPr>
        <p:spPr bwMode="auto">
          <a:xfrm>
            <a:off x="2978150" y="2409826"/>
            <a:ext cx="573088" cy="7921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49" name="Line 5"/>
          <p:cNvSpPr>
            <a:spLocks noChangeShapeType="1"/>
          </p:cNvSpPr>
          <p:nvPr/>
        </p:nvSpPr>
        <p:spPr bwMode="auto">
          <a:xfrm flipH="1">
            <a:off x="5207000" y="2405064"/>
            <a:ext cx="665163" cy="7969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4826000" y="1936751"/>
            <a:ext cx="40957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51" name="Line 7"/>
          <p:cNvSpPr>
            <a:spLocks noChangeShapeType="1"/>
          </p:cNvSpPr>
          <p:nvPr/>
        </p:nvSpPr>
        <p:spPr bwMode="auto">
          <a:xfrm>
            <a:off x="3519488" y="1936751"/>
            <a:ext cx="40957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52" name="Line 8"/>
          <p:cNvSpPr>
            <a:spLocks noChangeShapeType="1"/>
          </p:cNvSpPr>
          <p:nvPr/>
        </p:nvSpPr>
        <p:spPr bwMode="auto">
          <a:xfrm flipH="1">
            <a:off x="6359525" y="2952751"/>
            <a:ext cx="19050" cy="5381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 flipH="1">
            <a:off x="4414838" y="2640014"/>
            <a:ext cx="3175" cy="635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3335338" y="3201989"/>
            <a:ext cx="2122487" cy="1641475"/>
          </a:xfrm>
          <a:prstGeom prst="rect">
            <a:avLst/>
          </a:prstGeom>
          <a:solidFill>
            <a:srgbClr val="5ECA94"/>
          </a:solidFill>
          <a:ln>
            <a:noFill/>
          </a:ln>
          <a:effectLst>
            <a:prstShdw prst="shdw17" dist="17961" dir="2700000">
              <a:srgbClr val="387959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pitchFamily="34" charset="0"/>
              </a:rPr>
              <a:t>TKGM</a:t>
            </a:r>
          </a:p>
        </p:txBody>
      </p:sp>
      <p:sp>
        <p:nvSpPr>
          <p:cNvPr id="313355" name="AutoShape 11"/>
          <p:cNvSpPr>
            <a:spLocks noChangeArrowheads="1"/>
          </p:cNvSpPr>
          <p:nvPr/>
        </p:nvSpPr>
        <p:spPr bwMode="auto">
          <a:xfrm rot="16200000">
            <a:off x="3675063" y="1479551"/>
            <a:ext cx="1404938" cy="1227137"/>
          </a:xfrm>
          <a:prstGeom prst="homePlate">
            <a:avLst>
              <a:gd name="adj" fmla="val 28622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SAYISAL</a:t>
            </a:r>
          </a:p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KADASTRO</a:t>
            </a:r>
          </a:p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VERİSİ</a:t>
            </a:r>
          </a:p>
        </p:txBody>
      </p:sp>
      <p:sp>
        <p:nvSpPr>
          <p:cNvPr id="313356" name="AutoShape 12"/>
          <p:cNvSpPr>
            <a:spLocks noChangeArrowheads="1"/>
          </p:cNvSpPr>
          <p:nvPr/>
        </p:nvSpPr>
        <p:spPr bwMode="auto">
          <a:xfrm>
            <a:off x="5927725" y="3490914"/>
            <a:ext cx="1727200" cy="936625"/>
          </a:xfrm>
          <a:prstGeom prst="homePlate">
            <a:avLst>
              <a:gd name="adj" fmla="val 46102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E-DEVLET</a:t>
            </a:r>
          </a:p>
          <a:p>
            <a:pPr algn="ctr">
              <a:defRPr/>
            </a:pPr>
            <a:endParaRPr lang="tr-TR" sz="1600" b="1">
              <a:latin typeface="Arial" pitchFamily="34" charset="0"/>
            </a:endParaRPr>
          </a:p>
        </p:txBody>
      </p:sp>
      <p:sp>
        <p:nvSpPr>
          <p:cNvPr id="313357" name="AutoShape 13"/>
          <p:cNvSpPr>
            <a:spLocks noChangeArrowheads="1"/>
          </p:cNvSpPr>
          <p:nvPr/>
        </p:nvSpPr>
        <p:spPr bwMode="auto">
          <a:xfrm rot="10800000">
            <a:off x="1101725" y="3490914"/>
            <a:ext cx="1743075" cy="1008062"/>
          </a:xfrm>
          <a:prstGeom prst="homePlate">
            <a:avLst>
              <a:gd name="adj" fmla="val 43228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rot="10800000" wrap="none" anchor="ctr"/>
          <a:lstStyle/>
          <a:p>
            <a:pPr algn="ctr">
              <a:defRPr/>
            </a:pPr>
            <a:r>
              <a:rPr lang="tr-TR" sz="1400" b="1">
                <a:latin typeface="Arial" pitchFamily="34" charset="0"/>
              </a:rPr>
              <a:t>GÜNCEL, DOĞRU, </a:t>
            </a:r>
          </a:p>
          <a:p>
            <a:pPr algn="ctr">
              <a:defRPr/>
            </a:pPr>
            <a:r>
              <a:rPr lang="tr-TR" sz="1400" b="1">
                <a:latin typeface="Arial" pitchFamily="34" charset="0"/>
              </a:rPr>
              <a:t>GÜVENİLİR</a:t>
            </a:r>
          </a:p>
          <a:p>
            <a:pPr algn="ctr">
              <a:defRPr/>
            </a:pPr>
            <a:r>
              <a:rPr lang="tr-TR" sz="1400" b="1">
                <a:latin typeface="Arial" pitchFamily="34" charset="0"/>
              </a:rPr>
              <a:t>VERİ</a:t>
            </a:r>
          </a:p>
        </p:txBody>
      </p:sp>
      <p:sp>
        <p:nvSpPr>
          <p:cNvPr id="313358" name="PubL"/>
          <p:cNvSpPr>
            <a:spLocks noEditPoints="1" noChangeArrowheads="1"/>
          </p:cNvSpPr>
          <p:nvPr/>
        </p:nvSpPr>
        <p:spPr bwMode="auto">
          <a:xfrm rot="10800000">
            <a:off x="5135563" y="1401764"/>
            <a:ext cx="2295525" cy="1592262"/>
          </a:xfrm>
          <a:custGeom>
            <a:avLst/>
            <a:gdLst>
              <a:gd name="T0" fmla="*/ 77625197 w 21600"/>
              <a:gd name="T1" fmla="*/ 0 h 21600"/>
              <a:gd name="T2" fmla="*/ 0 w 21600"/>
              <a:gd name="T3" fmla="*/ 58687460 h 21600"/>
              <a:gd name="T4" fmla="*/ 121977716 w 21600"/>
              <a:gd name="T5" fmla="*/ 117374920 h 21600"/>
              <a:gd name="T6" fmla="*/ 243955325 w 21600"/>
              <a:gd name="T7" fmla="*/ 782282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7192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7192"/>
                </a:lnTo>
                <a:lnTo>
                  <a:pt x="13745" y="7192"/>
                </a:lnTo>
                <a:lnTo>
                  <a:pt x="1374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FF6600"/>
                </a:solidFill>
                <a:latin typeface="Arial" pitchFamily="34" charset="0"/>
              </a:rPr>
              <a:t>TUCBS ALTYAPISI KURULUMU</a:t>
            </a:r>
          </a:p>
        </p:txBody>
      </p:sp>
      <p:sp>
        <p:nvSpPr>
          <p:cNvPr id="313359" name="PubL"/>
          <p:cNvSpPr>
            <a:spLocks noEditPoints="1" noChangeArrowheads="1"/>
          </p:cNvSpPr>
          <p:nvPr/>
        </p:nvSpPr>
        <p:spPr bwMode="auto">
          <a:xfrm rot="5400000">
            <a:off x="1499394" y="850107"/>
            <a:ext cx="1562100" cy="2643188"/>
          </a:xfrm>
          <a:custGeom>
            <a:avLst/>
            <a:gdLst>
              <a:gd name="T0" fmla="*/ 36882700 w 21600"/>
              <a:gd name="T1" fmla="*/ 0 h 21600"/>
              <a:gd name="T2" fmla="*/ 0 w 21600"/>
              <a:gd name="T3" fmla="*/ 161723213 h 21600"/>
              <a:gd name="T4" fmla="*/ 56485102 w 21600"/>
              <a:gd name="T5" fmla="*/ 323446426 h 21600"/>
              <a:gd name="T6" fmla="*/ 112970204 w 21600"/>
              <a:gd name="T7" fmla="*/ 2102850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6485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6485"/>
                </a:lnTo>
                <a:lnTo>
                  <a:pt x="14103" y="6485"/>
                </a:lnTo>
                <a:lnTo>
                  <a:pt x="14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chemeClr val="tx2"/>
                </a:solidFill>
                <a:latin typeface="Arial" pitchFamily="34" charset="0"/>
              </a:rPr>
              <a:t>SAYISALLAŞTIRMA, GÜNCELLEME, YENİLEME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chemeClr val="accent1"/>
                </a:solidFill>
                <a:latin typeface="Arial" pitchFamily="34" charset="0"/>
              </a:rPr>
              <a:t> </a:t>
            </a:r>
            <a:endParaRPr lang="tr-TR" altLang="tr-TR" sz="14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68626" name="Line 16"/>
          <p:cNvSpPr>
            <a:spLocks noChangeShapeType="1"/>
          </p:cNvSpPr>
          <p:nvPr/>
        </p:nvSpPr>
        <p:spPr bwMode="auto">
          <a:xfrm>
            <a:off x="4337050" y="2795589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 flipH="1">
            <a:off x="2254250" y="2986089"/>
            <a:ext cx="19050" cy="5048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>
            <a:off x="2182813" y="5507039"/>
            <a:ext cx="431958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H="1" flipV="1">
            <a:off x="2182813" y="4498976"/>
            <a:ext cx="0" cy="1008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 flipH="1" flipV="1">
            <a:off x="6502400" y="4427539"/>
            <a:ext cx="0" cy="10795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0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nimBg="1"/>
      <p:bldP spid="313349" grpId="0" animBg="1"/>
      <p:bldP spid="313350" grpId="0" animBg="1"/>
      <p:bldP spid="313351" grpId="0" animBg="1"/>
      <p:bldP spid="313352" grpId="0" animBg="1"/>
      <p:bldP spid="313353" grpId="0" animBg="1"/>
      <p:bldP spid="313354" grpId="0" animBg="1"/>
      <p:bldP spid="313355" grpId="0" animBg="1"/>
      <p:bldP spid="313356" grpId="0" animBg="1"/>
      <p:bldP spid="313357" grpId="0" animBg="1"/>
      <p:bldP spid="313358" grpId="0" animBg="1"/>
      <p:bldP spid="313359" grpId="0" animBg="1"/>
      <p:bldP spid="313362" grpId="0" animBg="1"/>
      <p:bldP spid="313363" grpId="0" animBg="1"/>
      <p:bldP spid="313364" grpId="0" animBg="1"/>
      <p:bldP spid="313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okul_kadast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703391"/>
            <a:ext cx="6714892" cy="4941094"/>
          </a:xfrm>
          <a:noFill/>
        </p:spPr>
      </p:pic>
      <p:pic>
        <p:nvPicPr>
          <p:cNvPr id="314371" name="Picture 3" descr="okul_CAkisik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8357" y="881373"/>
            <a:ext cx="6443662" cy="4741512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76375" y="1412875"/>
            <a:ext cx="1727200" cy="3311525"/>
            <a:chOff x="431" y="482"/>
            <a:chExt cx="1088" cy="2086"/>
          </a:xfrm>
        </p:grpSpPr>
        <p:grpSp>
          <p:nvGrpSpPr>
            <p:cNvPr id="69662" name="Group 5"/>
            <p:cNvGrpSpPr>
              <a:grpSpLocks/>
            </p:cNvGrpSpPr>
            <p:nvPr/>
          </p:nvGrpSpPr>
          <p:grpSpPr bwMode="auto">
            <a:xfrm rot="5400000">
              <a:off x="215" y="1226"/>
              <a:ext cx="816" cy="384"/>
              <a:chOff x="816" y="1248"/>
              <a:chExt cx="816" cy="384"/>
            </a:xfrm>
          </p:grpSpPr>
          <p:sp>
            <p:nvSpPr>
              <p:cNvPr id="69667" name="Oval 6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816" cy="384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  <p:sp>
            <p:nvSpPr>
              <p:cNvPr id="69668" name="Text Box 7"/>
              <p:cNvSpPr txBox="1">
                <a:spLocks noChangeArrowheads="1"/>
              </p:cNvSpPr>
              <p:nvPr/>
            </p:nvSpPr>
            <p:spPr bwMode="auto">
              <a:xfrm>
                <a:off x="864" y="1296"/>
                <a:ext cx="7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>
                    <a:solidFill>
                      <a:srgbClr val="000099"/>
                    </a:solidFill>
                    <a:latin typeface="Arial" pitchFamily="34" charset="0"/>
                  </a:rPr>
                  <a:t>Çarpık yapılaşma-</a:t>
                </a:r>
                <a:endParaRPr lang="fr-FR" altLang="tr-TR" sz="10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9663" name="Line 8"/>
            <p:cNvSpPr>
              <a:spLocks noChangeShapeType="1"/>
            </p:cNvSpPr>
            <p:nvPr/>
          </p:nvSpPr>
          <p:spPr bwMode="auto">
            <a:xfrm rot="5400000" flipH="1">
              <a:off x="679" y="1818"/>
              <a:ext cx="563" cy="483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69664" name="Line 9"/>
            <p:cNvSpPr>
              <a:spLocks noChangeShapeType="1"/>
            </p:cNvSpPr>
            <p:nvPr/>
          </p:nvSpPr>
          <p:spPr bwMode="auto">
            <a:xfrm rot="5400000">
              <a:off x="455" y="698"/>
              <a:ext cx="528" cy="96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69665" name="Line 10"/>
            <p:cNvSpPr>
              <a:spLocks noChangeShapeType="1"/>
            </p:cNvSpPr>
            <p:nvPr/>
          </p:nvSpPr>
          <p:spPr bwMode="auto">
            <a:xfrm rot="5400000">
              <a:off x="897" y="533"/>
              <a:ext cx="491" cy="752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69666" name="Line 11"/>
            <p:cNvSpPr>
              <a:spLocks noChangeShapeType="1"/>
            </p:cNvSpPr>
            <p:nvPr/>
          </p:nvSpPr>
          <p:spPr bwMode="auto">
            <a:xfrm rot="5400000" flipH="1">
              <a:off x="361" y="2136"/>
              <a:ext cx="742" cy="122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700338" y="1844675"/>
            <a:ext cx="2736850" cy="2016125"/>
            <a:chOff x="1111" y="346"/>
            <a:chExt cx="1814" cy="1315"/>
          </a:xfrm>
        </p:grpSpPr>
        <p:grpSp>
          <p:nvGrpSpPr>
            <p:cNvPr id="69655" name="Group 13"/>
            <p:cNvGrpSpPr>
              <a:grpSpLocks/>
            </p:cNvGrpSpPr>
            <p:nvPr/>
          </p:nvGrpSpPr>
          <p:grpSpPr bwMode="auto">
            <a:xfrm>
              <a:off x="1878" y="346"/>
              <a:ext cx="1047" cy="1315"/>
              <a:chOff x="1878" y="346"/>
              <a:chExt cx="1047" cy="1315"/>
            </a:xfrm>
          </p:grpSpPr>
          <p:sp>
            <p:nvSpPr>
              <p:cNvPr id="6965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1878" y="346"/>
                <a:ext cx="957" cy="8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69660" name="Line 15"/>
              <p:cNvSpPr>
                <a:spLocks noChangeShapeType="1"/>
              </p:cNvSpPr>
              <p:nvPr/>
            </p:nvSpPr>
            <p:spPr bwMode="auto">
              <a:xfrm rot="10800000" flipV="1">
                <a:off x="1879" y="346"/>
                <a:ext cx="276" cy="8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69661" name="Line 16"/>
              <p:cNvSpPr>
                <a:spLocks noChangeShapeType="1"/>
              </p:cNvSpPr>
              <p:nvPr/>
            </p:nvSpPr>
            <p:spPr bwMode="auto">
              <a:xfrm rot="10800000">
                <a:off x="1895" y="1213"/>
                <a:ext cx="1030" cy="4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69656" name="Group 17"/>
            <p:cNvGrpSpPr>
              <a:grpSpLocks/>
            </p:cNvGrpSpPr>
            <p:nvPr/>
          </p:nvGrpSpPr>
          <p:grpSpPr bwMode="auto">
            <a:xfrm rot="-143156">
              <a:off x="1111" y="1072"/>
              <a:ext cx="816" cy="384"/>
              <a:chOff x="816" y="1248"/>
              <a:chExt cx="816" cy="384"/>
            </a:xfrm>
          </p:grpSpPr>
          <p:sp>
            <p:nvSpPr>
              <p:cNvPr id="69657" name="Oval 18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816" cy="384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  <p:sp>
            <p:nvSpPr>
              <p:cNvPr id="69658" name="Text Box 19"/>
              <p:cNvSpPr txBox="1">
                <a:spLocks noChangeArrowheads="1"/>
              </p:cNvSpPr>
              <p:nvPr/>
            </p:nvSpPr>
            <p:spPr bwMode="auto">
              <a:xfrm>
                <a:off x="822" y="1288"/>
                <a:ext cx="76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>
                    <a:solidFill>
                      <a:srgbClr val="000099"/>
                    </a:solidFill>
                    <a:latin typeface="Arial" pitchFamily="34" charset="0"/>
                  </a:rPr>
                  <a:t>Pafta zemin uyumsuzluğu</a:t>
                </a:r>
                <a:endParaRPr lang="fr-FR" altLang="tr-TR" sz="10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156325" y="2205038"/>
            <a:ext cx="2735263" cy="1439862"/>
            <a:chOff x="3470" y="890"/>
            <a:chExt cx="1723" cy="907"/>
          </a:xfrm>
        </p:grpSpPr>
        <p:sp>
          <p:nvSpPr>
            <p:cNvPr id="69649" name="Line 21"/>
            <p:cNvSpPr>
              <a:spLocks noChangeShapeType="1"/>
            </p:cNvSpPr>
            <p:nvPr/>
          </p:nvSpPr>
          <p:spPr bwMode="auto">
            <a:xfrm>
              <a:off x="3606" y="890"/>
              <a:ext cx="544" cy="227"/>
            </a:xfrm>
            <a:prstGeom prst="line">
              <a:avLst/>
            </a:prstGeom>
            <a:noFill/>
            <a:ln w="19050">
              <a:solidFill>
                <a:srgbClr val="FF3300">
                  <a:alpha val="59999"/>
                </a:srgb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69650" name="Line 22"/>
            <p:cNvSpPr>
              <a:spLocks noChangeShapeType="1"/>
            </p:cNvSpPr>
            <p:nvPr/>
          </p:nvSpPr>
          <p:spPr bwMode="auto">
            <a:xfrm flipH="1" flipV="1">
              <a:off x="4830" y="1298"/>
              <a:ext cx="363" cy="31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grpSp>
          <p:nvGrpSpPr>
            <p:cNvPr id="69651" name="Group 23"/>
            <p:cNvGrpSpPr>
              <a:grpSpLocks/>
            </p:cNvGrpSpPr>
            <p:nvPr/>
          </p:nvGrpSpPr>
          <p:grpSpPr bwMode="auto">
            <a:xfrm>
              <a:off x="4105" y="1010"/>
              <a:ext cx="868" cy="384"/>
              <a:chOff x="4105" y="1010"/>
              <a:chExt cx="868" cy="384"/>
            </a:xfrm>
          </p:grpSpPr>
          <p:sp>
            <p:nvSpPr>
              <p:cNvPr id="69653" name="Oval 24"/>
              <p:cNvSpPr>
                <a:spLocks noChangeArrowheads="1"/>
              </p:cNvSpPr>
              <p:nvPr/>
            </p:nvSpPr>
            <p:spPr bwMode="auto">
              <a:xfrm>
                <a:off x="4105" y="1010"/>
                <a:ext cx="868" cy="384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  <p:sp>
            <p:nvSpPr>
              <p:cNvPr id="69654" name="Text Box 25"/>
              <p:cNvSpPr txBox="1">
                <a:spLocks noChangeArrowheads="1"/>
              </p:cNvSpPr>
              <p:nvPr/>
            </p:nvSpPr>
            <p:spPr bwMode="auto">
              <a:xfrm>
                <a:off x="4156" y="1010"/>
                <a:ext cx="81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>
                    <a:solidFill>
                      <a:srgbClr val="000099"/>
                    </a:solidFill>
                    <a:latin typeface="Arial" pitchFamily="34" charset="0"/>
                  </a:rPr>
                  <a:t>Altyapıda değişiklikler- yollar</a:t>
                </a:r>
                <a:endParaRPr lang="fr-FR" altLang="tr-TR" sz="10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9652" name="Line 26"/>
            <p:cNvSpPr>
              <a:spLocks noChangeShapeType="1"/>
            </p:cNvSpPr>
            <p:nvPr/>
          </p:nvSpPr>
          <p:spPr bwMode="auto">
            <a:xfrm flipV="1">
              <a:off x="3470" y="1298"/>
              <a:ext cx="680" cy="499"/>
            </a:xfrm>
            <a:prstGeom prst="line">
              <a:avLst/>
            </a:prstGeom>
            <a:noFill/>
            <a:ln w="19050">
              <a:solidFill>
                <a:srgbClr val="FF3300">
                  <a:alpha val="59999"/>
                </a:srgb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492500" y="2852738"/>
            <a:ext cx="2808288" cy="3600450"/>
            <a:chOff x="1746" y="1207"/>
            <a:chExt cx="1769" cy="2268"/>
          </a:xfrm>
        </p:grpSpPr>
        <p:grpSp>
          <p:nvGrpSpPr>
            <p:cNvPr id="69642" name="Group 28"/>
            <p:cNvGrpSpPr>
              <a:grpSpLocks/>
            </p:cNvGrpSpPr>
            <p:nvPr/>
          </p:nvGrpSpPr>
          <p:grpSpPr bwMode="auto">
            <a:xfrm>
              <a:off x="2381" y="2205"/>
              <a:ext cx="816" cy="384"/>
              <a:chOff x="2381" y="2205"/>
              <a:chExt cx="816" cy="384"/>
            </a:xfrm>
          </p:grpSpPr>
          <p:sp>
            <p:nvSpPr>
              <p:cNvPr id="69647" name="Oval 29"/>
              <p:cNvSpPr>
                <a:spLocks noChangeArrowheads="1"/>
              </p:cNvSpPr>
              <p:nvPr/>
            </p:nvSpPr>
            <p:spPr bwMode="auto">
              <a:xfrm rot="-143156">
                <a:off x="2381" y="2205"/>
                <a:ext cx="816" cy="384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  <p:sp>
            <p:nvSpPr>
              <p:cNvPr id="69648" name="Text Box 30"/>
              <p:cNvSpPr txBox="1">
                <a:spLocks noChangeArrowheads="1"/>
              </p:cNvSpPr>
              <p:nvPr/>
            </p:nvSpPr>
            <p:spPr bwMode="auto">
              <a:xfrm rot="-143156">
                <a:off x="2426" y="2298"/>
                <a:ext cx="7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>
                    <a:solidFill>
                      <a:srgbClr val="000099"/>
                    </a:solidFill>
                    <a:latin typeface="Arial" pitchFamily="34" charset="0"/>
                  </a:rPr>
                  <a:t>Güncel değil</a:t>
                </a:r>
                <a:endParaRPr lang="fr-FR" altLang="tr-TR" sz="10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9643" name="Line 31"/>
            <p:cNvSpPr>
              <a:spLocks noChangeShapeType="1"/>
            </p:cNvSpPr>
            <p:nvPr/>
          </p:nvSpPr>
          <p:spPr bwMode="auto">
            <a:xfrm rot="10800000" flipH="1">
              <a:off x="1927" y="2568"/>
              <a:ext cx="590" cy="90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69644" name="Line 32"/>
            <p:cNvSpPr>
              <a:spLocks noChangeShapeType="1"/>
            </p:cNvSpPr>
            <p:nvPr/>
          </p:nvSpPr>
          <p:spPr bwMode="auto">
            <a:xfrm rot="10800000" flipV="1">
              <a:off x="2835" y="1207"/>
              <a:ext cx="272" cy="9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69645" name="Line 33"/>
            <p:cNvSpPr>
              <a:spLocks noChangeShapeType="1"/>
            </p:cNvSpPr>
            <p:nvPr/>
          </p:nvSpPr>
          <p:spPr bwMode="auto">
            <a:xfrm rot="10800000" flipH="1">
              <a:off x="1746" y="2387"/>
              <a:ext cx="635" cy="4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69646" name="Line 34"/>
            <p:cNvSpPr>
              <a:spLocks noChangeShapeType="1"/>
            </p:cNvSpPr>
            <p:nvPr/>
          </p:nvSpPr>
          <p:spPr bwMode="auto">
            <a:xfrm rot="10800000">
              <a:off x="3016" y="2568"/>
              <a:ext cx="499" cy="54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1648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13ING_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079499"/>
            <a:ext cx="6781800" cy="426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5395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079499"/>
            <a:ext cx="6827838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6" name="Picture 4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079499"/>
            <a:ext cx="682466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28775" y="4083049"/>
            <a:ext cx="4724400" cy="1600200"/>
            <a:chOff x="1824" y="2880"/>
            <a:chExt cx="2976" cy="1008"/>
          </a:xfrm>
        </p:grpSpPr>
        <p:sp>
          <p:nvSpPr>
            <p:cNvPr id="70697" name="Freeform 6" descr="Large confetti"/>
            <p:cNvSpPr>
              <a:spLocks/>
            </p:cNvSpPr>
            <p:nvPr/>
          </p:nvSpPr>
          <p:spPr bwMode="auto">
            <a:xfrm>
              <a:off x="3744" y="2880"/>
              <a:ext cx="816" cy="192"/>
            </a:xfrm>
            <a:custGeom>
              <a:avLst/>
              <a:gdLst>
                <a:gd name="T0" fmla="*/ 0 w 816"/>
                <a:gd name="T1" fmla="*/ 48 h 192"/>
                <a:gd name="T2" fmla="*/ 96 w 816"/>
                <a:gd name="T3" fmla="*/ 48 h 192"/>
                <a:gd name="T4" fmla="*/ 144 w 816"/>
                <a:gd name="T5" fmla="*/ 48 h 192"/>
                <a:gd name="T6" fmla="*/ 240 w 816"/>
                <a:gd name="T7" fmla="*/ 48 h 192"/>
                <a:gd name="T8" fmla="*/ 336 w 816"/>
                <a:gd name="T9" fmla="*/ 48 h 192"/>
                <a:gd name="T10" fmla="*/ 480 w 816"/>
                <a:gd name="T11" fmla="*/ 48 h 192"/>
                <a:gd name="T12" fmla="*/ 528 w 816"/>
                <a:gd name="T13" fmla="*/ 48 h 192"/>
                <a:gd name="T14" fmla="*/ 624 w 816"/>
                <a:gd name="T15" fmla="*/ 0 h 192"/>
                <a:gd name="T16" fmla="*/ 720 w 816"/>
                <a:gd name="T17" fmla="*/ 48 h 192"/>
                <a:gd name="T18" fmla="*/ 720 w 816"/>
                <a:gd name="T19" fmla="*/ 96 h 192"/>
                <a:gd name="T20" fmla="*/ 768 w 816"/>
                <a:gd name="T21" fmla="*/ 96 h 192"/>
                <a:gd name="T22" fmla="*/ 768 w 816"/>
                <a:gd name="T23" fmla="*/ 48 h 192"/>
                <a:gd name="T24" fmla="*/ 816 w 816"/>
                <a:gd name="T25" fmla="*/ 96 h 192"/>
                <a:gd name="T26" fmla="*/ 816 w 816"/>
                <a:gd name="T27" fmla="*/ 144 h 192"/>
                <a:gd name="T28" fmla="*/ 768 w 816"/>
                <a:gd name="T29" fmla="*/ 192 h 192"/>
                <a:gd name="T30" fmla="*/ 672 w 816"/>
                <a:gd name="T31" fmla="*/ 192 h 192"/>
                <a:gd name="T32" fmla="*/ 576 w 816"/>
                <a:gd name="T33" fmla="*/ 192 h 192"/>
                <a:gd name="T34" fmla="*/ 528 w 816"/>
                <a:gd name="T35" fmla="*/ 192 h 192"/>
                <a:gd name="T36" fmla="*/ 432 w 816"/>
                <a:gd name="T37" fmla="*/ 144 h 192"/>
                <a:gd name="T38" fmla="*/ 336 w 816"/>
                <a:gd name="T39" fmla="*/ 96 h 192"/>
                <a:gd name="T40" fmla="*/ 288 w 816"/>
                <a:gd name="T41" fmla="*/ 96 h 192"/>
                <a:gd name="T42" fmla="*/ 240 w 816"/>
                <a:gd name="T43" fmla="*/ 96 h 192"/>
                <a:gd name="T44" fmla="*/ 144 w 816"/>
                <a:gd name="T45" fmla="*/ 96 h 192"/>
                <a:gd name="T46" fmla="*/ 96 w 816"/>
                <a:gd name="T47" fmla="*/ 96 h 192"/>
                <a:gd name="T48" fmla="*/ 0 w 816"/>
                <a:gd name="T49" fmla="*/ 48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16"/>
                <a:gd name="T76" fmla="*/ 0 h 192"/>
                <a:gd name="T77" fmla="*/ 816 w 816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16" h="192">
                  <a:moveTo>
                    <a:pt x="0" y="48"/>
                  </a:moveTo>
                  <a:lnTo>
                    <a:pt x="96" y="48"/>
                  </a:lnTo>
                  <a:lnTo>
                    <a:pt x="144" y="48"/>
                  </a:lnTo>
                  <a:lnTo>
                    <a:pt x="240" y="48"/>
                  </a:lnTo>
                  <a:lnTo>
                    <a:pt x="336" y="48"/>
                  </a:lnTo>
                  <a:lnTo>
                    <a:pt x="480" y="48"/>
                  </a:lnTo>
                  <a:lnTo>
                    <a:pt x="528" y="48"/>
                  </a:lnTo>
                  <a:lnTo>
                    <a:pt x="624" y="0"/>
                  </a:lnTo>
                  <a:lnTo>
                    <a:pt x="720" y="48"/>
                  </a:lnTo>
                  <a:lnTo>
                    <a:pt x="720" y="96"/>
                  </a:lnTo>
                  <a:lnTo>
                    <a:pt x="768" y="96"/>
                  </a:lnTo>
                  <a:lnTo>
                    <a:pt x="768" y="48"/>
                  </a:lnTo>
                  <a:lnTo>
                    <a:pt x="816" y="96"/>
                  </a:lnTo>
                  <a:lnTo>
                    <a:pt x="816" y="144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576" y="192"/>
                  </a:lnTo>
                  <a:lnTo>
                    <a:pt x="528" y="192"/>
                  </a:lnTo>
                  <a:lnTo>
                    <a:pt x="432" y="144"/>
                  </a:lnTo>
                  <a:lnTo>
                    <a:pt x="336" y="96"/>
                  </a:lnTo>
                  <a:lnTo>
                    <a:pt x="288" y="96"/>
                  </a:lnTo>
                  <a:lnTo>
                    <a:pt x="240" y="96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flat" cmpd="sng">
              <a:solidFill>
                <a:srgbClr val="66FF33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70698" name="Freeform 7" descr="Large confetti"/>
            <p:cNvSpPr>
              <a:spLocks/>
            </p:cNvSpPr>
            <p:nvPr/>
          </p:nvSpPr>
          <p:spPr bwMode="auto">
            <a:xfrm>
              <a:off x="1824" y="3312"/>
              <a:ext cx="672" cy="576"/>
            </a:xfrm>
            <a:custGeom>
              <a:avLst/>
              <a:gdLst>
                <a:gd name="T0" fmla="*/ 624 w 672"/>
                <a:gd name="T1" fmla="*/ 0 h 576"/>
                <a:gd name="T2" fmla="*/ 672 w 672"/>
                <a:gd name="T3" fmla="*/ 48 h 576"/>
                <a:gd name="T4" fmla="*/ 672 w 672"/>
                <a:gd name="T5" fmla="*/ 96 h 576"/>
                <a:gd name="T6" fmla="*/ 624 w 672"/>
                <a:gd name="T7" fmla="*/ 96 h 576"/>
                <a:gd name="T8" fmla="*/ 672 w 672"/>
                <a:gd name="T9" fmla="*/ 96 h 576"/>
                <a:gd name="T10" fmla="*/ 624 w 672"/>
                <a:gd name="T11" fmla="*/ 144 h 576"/>
                <a:gd name="T12" fmla="*/ 576 w 672"/>
                <a:gd name="T13" fmla="*/ 192 h 576"/>
                <a:gd name="T14" fmla="*/ 624 w 672"/>
                <a:gd name="T15" fmla="*/ 240 h 576"/>
                <a:gd name="T16" fmla="*/ 624 w 672"/>
                <a:gd name="T17" fmla="*/ 288 h 576"/>
                <a:gd name="T18" fmla="*/ 672 w 672"/>
                <a:gd name="T19" fmla="*/ 336 h 576"/>
                <a:gd name="T20" fmla="*/ 432 w 672"/>
                <a:gd name="T21" fmla="*/ 576 h 576"/>
                <a:gd name="T22" fmla="*/ 288 w 672"/>
                <a:gd name="T23" fmla="*/ 576 h 576"/>
                <a:gd name="T24" fmla="*/ 288 w 672"/>
                <a:gd name="T25" fmla="*/ 528 h 576"/>
                <a:gd name="T26" fmla="*/ 336 w 672"/>
                <a:gd name="T27" fmla="*/ 528 h 576"/>
                <a:gd name="T28" fmla="*/ 288 w 672"/>
                <a:gd name="T29" fmla="*/ 480 h 576"/>
                <a:gd name="T30" fmla="*/ 240 w 672"/>
                <a:gd name="T31" fmla="*/ 432 h 576"/>
                <a:gd name="T32" fmla="*/ 96 w 672"/>
                <a:gd name="T33" fmla="*/ 384 h 576"/>
                <a:gd name="T34" fmla="*/ 0 w 672"/>
                <a:gd name="T35" fmla="*/ 384 h 576"/>
                <a:gd name="T36" fmla="*/ 48 w 672"/>
                <a:gd name="T37" fmla="*/ 336 h 576"/>
                <a:gd name="T38" fmla="*/ 240 w 672"/>
                <a:gd name="T39" fmla="*/ 336 h 576"/>
                <a:gd name="T40" fmla="*/ 356 w 672"/>
                <a:gd name="T41" fmla="*/ 316 h 576"/>
                <a:gd name="T42" fmla="*/ 384 w 672"/>
                <a:gd name="T43" fmla="*/ 288 h 576"/>
                <a:gd name="T44" fmla="*/ 432 w 672"/>
                <a:gd name="T45" fmla="*/ 192 h 576"/>
                <a:gd name="T46" fmla="*/ 480 w 672"/>
                <a:gd name="T47" fmla="*/ 192 h 576"/>
                <a:gd name="T48" fmla="*/ 528 w 672"/>
                <a:gd name="T49" fmla="*/ 144 h 576"/>
                <a:gd name="T50" fmla="*/ 624 w 672"/>
                <a:gd name="T51" fmla="*/ 48 h 576"/>
                <a:gd name="T52" fmla="*/ 624 w 672"/>
                <a:gd name="T53" fmla="*/ 0 h 5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72"/>
                <a:gd name="T82" fmla="*/ 0 h 576"/>
                <a:gd name="T83" fmla="*/ 672 w 672"/>
                <a:gd name="T84" fmla="*/ 576 h 5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72" h="576">
                  <a:moveTo>
                    <a:pt x="624" y="0"/>
                  </a:moveTo>
                  <a:lnTo>
                    <a:pt x="672" y="48"/>
                  </a:lnTo>
                  <a:lnTo>
                    <a:pt x="672" y="96"/>
                  </a:lnTo>
                  <a:lnTo>
                    <a:pt x="624" y="96"/>
                  </a:lnTo>
                  <a:lnTo>
                    <a:pt x="672" y="96"/>
                  </a:lnTo>
                  <a:lnTo>
                    <a:pt x="624" y="144"/>
                  </a:lnTo>
                  <a:lnTo>
                    <a:pt x="576" y="192"/>
                  </a:lnTo>
                  <a:lnTo>
                    <a:pt x="624" y="240"/>
                  </a:lnTo>
                  <a:lnTo>
                    <a:pt x="624" y="288"/>
                  </a:lnTo>
                  <a:lnTo>
                    <a:pt x="672" y="336"/>
                  </a:lnTo>
                  <a:lnTo>
                    <a:pt x="432" y="576"/>
                  </a:lnTo>
                  <a:lnTo>
                    <a:pt x="288" y="576"/>
                  </a:lnTo>
                  <a:lnTo>
                    <a:pt x="288" y="528"/>
                  </a:lnTo>
                  <a:lnTo>
                    <a:pt x="336" y="528"/>
                  </a:lnTo>
                  <a:lnTo>
                    <a:pt x="288" y="480"/>
                  </a:lnTo>
                  <a:lnTo>
                    <a:pt x="240" y="432"/>
                  </a:lnTo>
                  <a:lnTo>
                    <a:pt x="96" y="384"/>
                  </a:lnTo>
                  <a:lnTo>
                    <a:pt x="0" y="384"/>
                  </a:lnTo>
                  <a:lnTo>
                    <a:pt x="48" y="336"/>
                  </a:lnTo>
                  <a:lnTo>
                    <a:pt x="240" y="336"/>
                  </a:lnTo>
                  <a:cubicBezTo>
                    <a:pt x="277" y="327"/>
                    <a:pt x="317" y="316"/>
                    <a:pt x="356" y="316"/>
                  </a:cubicBezTo>
                  <a:lnTo>
                    <a:pt x="384" y="288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44"/>
                  </a:lnTo>
                  <a:lnTo>
                    <a:pt x="624" y="48"/>
                  </a:lnTo>
                  <a:lnTo>
                    <a:pt x="624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flat" cmpd="sng">
              <a:solidFill>
                <a:srgbClr val="66FF33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70699" name="Freeform 8" descr="Large confetti"/>
            <p:cNvSpPr>
              <a:spLocks/>
            </p:cNvSpPr>
            <p:nvPr/>
          </p:nvSpPr>
          <p:spPr bwMode="auto">
            <a:xfrm>
              <a:off x="2592" y="2976"/>
              <a:ext cx="576" cy="576"/>
            </a:xfrm>
            <a:custGeom>
              <a:avLst/>
              <a:gdLst>
                <a:gd name="T0" fmla="*/ 576 w 576"/>
                <a:gd name="T1" fmla="*/ 0 h 576"/>
                <a:gd name="T2" fmla="*/ 384 w 576"/>
                <a:gd name="T3" fmla="*/ 144 h 576"/>
                <a:gd name="T4" fmla="*/ 240 w 576"/>
                <a:gd name="T5" fmla="*/ 288 h 576"/>
                <a:gd name="T6" fmla="*/ 192 w 576"/>
                <a:gd name="T7" fmla="*/ 384 h 576"/>
                <a:gd name="T8" fmla="*/ 144 w 576"/>
                <a:gd name="T9" fmla="*/ 384 h 576"/>
                <a:gd name="T10" fmla="*/ 144 w 576"/>
                <a:gd name="T11" fmla="*/ 432 h 576"/>
                <a:gd name="T12" fmla="*/ 48 w 576"/>
                <a:gd name="T13" fmla="*/ 480 h 576"/>
                <a:gd name="T14" fmla="*/ 0 w 576"/>
                <a:gd name="T15" fmla="*/ 528 h 576"/>
                <a:gd name="T16" fmla="*/ 0 w 576"/>
                <a:gd name="T17" fmla="*/ 576 h 576"/>
                <a:gd name="T18" fmla="*/ 144 w 576"/>
                <a:gd name="T19" fmla="*/ 528 h 576"/>
                <a:gd name="T20" fmla="*/ 96 w 576"/>
                <a:gd name="T21" fmla="*/ 480 h 576"/>
                <a:gd name="T22" fmla="*/ 192 w 576"/>
                <a:gd name="T23" fmla="*/ 432 h 576"/>
                <a:gd name="T24" fmla="*/ 240 w 576"/>
                <a:gd name="T25" fmla="*/ 432 h 576"/>
                <a:gd name="T26" fmla="*/ 240 w 576"/>
                <a:gd name="T27" fmla="*/ 384 h 576"/>
                <a:gd name="T28" fmla="*/ 576 w 576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6"/>
                <a:gd name="T46" fmla="*/ 0 h 576"/>
                <a:gd name="T47" fmla="*/ 576 w 57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6" h="576">
                  <a:moveTo>
                    <a:pt x="576" y="0"/>
                  </a:moveTo>
                  <a:lnTo>
                    <a:pt x="384" y="144"/>
                  </a:lnTo>
                  <a:lnTo>
                    <a:pt x="240" y="288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144" y="432"/>
                  </a:lnTo>
                  <a:lnTo>
                    <a:pt x="48" y="480"/>
                  </a:lnTo>
                  <a:lnTo>
                    <a:pt x="0" y="528"/>
                  </a:lnTo>
                  <a:lnTo>
                    <a:pt x="0" y="576"/>
                  </a:lnTo>
                  <a:lnTo>
                    <a:pt x="144" y="528"/>
                  </a:lnTo>
                  <a:lnTo>
                    <a:pt x="96" y="480"/>
                  </a:lnTo>
                  <a:lnTo>
                    <a:pt x="192" y="432"/>
                  </a:lnTo>
                  <a:lnTo>
                    <a:pt x="240" y="432"/>
                  </a:lnTo>
                  <a:lnTo>
                    <a:pt x="240" y="384"/>
                  </a:lnTo>
                  <a:lnTo>
                    <a:pt x="576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flat" cmpd="sng">
              <a:solidFill>
                <a:srgbClr val="66FF33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  <p:sp>
          <p:nvSpPr>
            <p:cNvPr id="70700" name="Freeform 9" descr="Large confetti"/>
            <p:cNvSpPr>
              <a:spLocks/>
            </p:cNvSpPr>
            <p:nvPr/>
          </p:nvSpPr>
          <p:spPr bwMode="auto">
            <a:xfrm>
              <a:off x="4512" y="2976"/>
              <a:ext cx="288" cy="912"/>
            </a:xfrm>
            <a:custGeom>
              <a:avLst/>
              <a:gdLst>
                <a:gd name="T0" fmla="*/ 144 w 288"/>
                <a:gd name="T1" fmla="*/ 0 h 912"/>
                <a:gd name="T2" fmla="*/ 80 w 288"/>
                <a:gd name="T3" fmla="*/ 68 h 912"/>
                <a:gd name="T4" fmla="*/ 144 w 288"/>
                <a:gd name="T5" fmla="*/ 144 h 912"/>
                <a:gd name="T6" fmla="*/ 144 w 288"/>
                <a:gd name="T7" fmla="*/ 240 h 912"/>
                <a:gd name="T8" fmla="*/ 144 w 288"/>
                <a:gd name="T9" fmla="*/ 336 h 912"/>
                <a:gd name="T10" fmla="*/ 144 w 288"/>
                <a:gd name="T11" fmla="*/ 432 h 912"/>
                <a:gd name="T12" fmla="*/ 96 w 288"/>
                <a:gd name="T13" fmla="*/ 384 h 912"/>
                <a:gd name="T14" fmla="*/ 96 w 288"/>
                <a:gd name="T15" fmla="*/ 528 h 912"/>
                <a:gd name="T16" fmla="*/ 48 w 288"/>
                <a:gd name="T17" fmla="*/ 672 h 912"/>
                <a:gd name="T18" fmla="*/ 48 w 288"/>
                <a:gd name="T19" fmla="*/ 720 h 912"/>
                <a:gd name="T20" fmla="*/ 0 w 288"/>
                <a:gd name="T21" fmla="*/ 864 h 912"/>
                <a:gd name="T22" fmla="*/ 0 w 288"/>
                <a:gd name="T23" fmla="*/ 912 h 912"/>
                <a:gd name="T24" fmla="*/ 96 w 288"/>
                <a:gd name="T25" fmla="*/ 912 h 912"/>
                <a:gd name="T26" fmla="*/ 96 w 288"/>
                <a:gd name="T27" fmla="*/ 768 h 912"/>
                <a:gd name="T28" fmla="*/ 144 w 288"/>
                <a:gd name="T29" fmla="*/ 768 h 912"/>
                <a:gd name="T30" fmla="*/ 144 w 288"/>
                <a:gd name="T31" fmla="*/ 624 h 912"/>
                <a:gd name="T32" fmla="*/ 192 w 288"/>
                <a:gd name="T33" fmla="*/ 480 h 912"/>
                <a:gd name="T34" fmla="*/ 240 w 288"/>
                <a:gd name="T35" fmla="*/ 144 h 912"/>
                <a:gd name="T36" fmla="*/ 288 w 288"/>
                <a:gd name="T37" fmla="*/ 96 h 912"/>
                <a:gd name="T38" fmla="*/ 192 w 288"/>
                <a:gd name="T39" fmla="*/ 48 h 912"/>
                <a:gd name="T40" fmla="*/ 96 w 288"/>
                <a:gd name="T41" fmla="*/ 0 h 912"/>
                <a:gd name="T42" fmla="*/ 96 w 288"/>
                <a:gd name="T43" fmla="*/ 48 h 912"/>
                <a:gd name="T44" fmla="*/ 144 w 288"/>
                <a:gd name="T45" fmla="*/ 0 h 9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8"/>
                <a:gd name="T70" fmla="*/ 0 h 912"/>
                <a:gd name="T71" fmla="*/ 288 w 288"/>
                <a:gd name="T72" fmla="*/ 912 h 9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8" h="912">
                  <a:moveTo>
                    <a:pt x="144" y="0"/>
                  </a:moveTo>
                  <a:cubicBezTo>
                    <a:pt x="90" y="54"/>
                    <a:pt x="110" y="30"/>
                    <a:pt x="80" y="68"/>
                  </a:cubicBezTo>
                  <a:lnTo>
                    <a:pt x="144" y="144"/>
                  </a:lnTo>
                  <a:lnTo>
                    <a:pt x="144" y="240"/>
                  </a:lnTo>
                  <a:lnTo>
                    <a:pt x="144" y="336"/>
                  </a:lnTo>
                  <a:lnTo>
                    <a:pt x="144" y="432"/>
                  </a:lnTo>
                  <a:lnTo>
                    <a:pt x="96" y="384"/>
                  </a:lnTo>
                  <a:lnTo>
                    <a:pt x="96" y="528"/>
                  </a:lnTo>
                  <a:lnTo>
                    <a:pt x="48" y="672"/>
                  </a:lnTo>
                  <a:lnTo>
                    <a:pt x="48" y="720"/>
                  </a:lnTo>
                  <a:lnTo>
                    <a:pt x="0" y="864"/>
                  </a:lnTo>
                  <a:lnTo>
                    <a:pt x="0" y="912"/>
                  </a:lnTo>
                  <a:lnTo>
                    <a:pt x="96" y="912"/>
                  </a:lnTo>
                  <a:lnTo>
                    <a:pt x="96" y="768"/>
                  </a:lnTo>
                  <a:lnTo>
                    <a:pt x="144" y="768"/>
                  </a:lnTo>
                  <a:lnTo>
                    <a:pt x="144" y="624"/>
                  </a:lnTo>
                  <a:lnTo>
                    <a:pt x="192" y="480"/>
                  </a:lnTo>
                  <a:lnTo>
                    <a:pt x="240" y="144"/>
                  </a:lnTo>
                  <a:lnTo>
                    <a:pt x="288" y="96"/>
                  </a:lnTo>
                  <a:lnTo>
                    <a:pt x="192" y="48"/>
                  </a:lnTo>
                  <a:lnTo>
                    <a:pt x="96" y="0"/>
                  </a:lnTo>
                  <a:lnTo>
                    <a:pt x="96" y="48"/>
                  </a:lnTo>
                  <a:lnTo>
                    <a:pt x="144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2700" cap="flat" cmpd="sng">
              <a:solidFill>
                <a:srgbClr val="66FF33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54613" y="1871662"/>
            <a:ext cx="2514600" cy="1752600"/>
            <a:chOff x="3936" y="1488"/>
            <a:chExt cx="1584" cy="1104"/>
          </a:xfrm>
        </p:grpSpPr>
        <p:grpSp>
          <p:nvGrpSpPr>
            <p:cNvPr id="70690" name="Group 12"/>
            <p:cNvGrpSpPr>
              <a:grpSpLocks/>
            </p:cNvGrpSpPr>
            <p:nvPr/>
          </p:nvGrpSpPr>
          <p:grpSpPr bwMode="auto">
            <a:xfrm>
              <a:off x="3936" y="1680"/>
              <a:ext cx="816" cy="912"/>
              <a:chOff x="3936" y="1680"/>
              <a:chExt cx="816" cy="912"/>
            </a:xfrm>
          </p:grpSpPr>
          <p:sp>
            <p:nvSpPr>
              <p:cNvPr id="70694" name="Line 13"/>
              <p:cNvSpPr>
                <a:spLocks noChangeShapeType="1"/>
              </p:cNvSpPr>
              <p:nvPr/>
            </p:nvSpPr>
            <p:spPr bwMode="auto">
              <a:xfrm flipV="1">
                <a:off x="4224" y="1728"/>
                <a:ext cx="528" cy="28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70695" name="Line 14"/>
              <p:cNvSpPr>
                <a:spLocks noChangeShapeType="1"/>
              </p:cNvSpPr>
              <p:nvPr/>
            </p:nvSpPr>
            <p:spPr bwMode="auto">
              <a:xfrm flipV="1">
                <a:off x="3936" y="1776"/>
                <a:ext cx="816" cy="81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70696" name="Line 15"/>
              <p:cNvSpPr>
                <a:spLocks noChangeShapeType="1"/>
              </p:cNvSpPr>
              <p:nvPr/>
            </p:nvSpPr>
            <p:spPr bwMode="auto">
              <a:xfrm>
                <a:off x="4272" y="1680"/>
                <a:ext cx="432" cy="4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</p:grpSp>
        <p:grpSp>
          <p:nvGrpSpPr>
            <p:cNvPr id="70691" name="Group 16"/>
            <p:cNvGrpSpPr>
              <a:grpSpLocks/>
            </p:cNvGrpSpPr>
            <p:nvPr/>
          </p:nvGrpSpPr>
          <p:grpSpPr bwMode="auto">
            <a:xfrm>
              <a:off x="4704" y="1488"/>
              <a:ext cx="816" cy="384"/>
              <a:chOff x="816" y="1248"/>
              <a:chExt cx="816" cy="384"/>
            </a:xfrm>
          </p:grpSpPr>
          <p:sp>
            <p:nvSpPr>
              <p:cNvPr id="70692" name="Oval 17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816" cy="384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  <p:sp>
            <p:nvSpPr>
              <p:cNvPr id="70693" name="Text Box 18"/>
              <p:cNvSpPr txBox="1">
                <a:spLocks noChangeArrowheads="1"/>
              </p:cNvSpPr>
              <p:nvPr/>
            </p:nvSpPr>
            <p:spPr bwMode="auto">
              <a:xfrm>
                <a:off x="864" y="1296"/>
                <a:ext cx="7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>
                    <a:solidFill>
                      <a:srgbClr val="000099"/>
                    </a:solidFill>
                    <a:latin typeface="Arial" pitchFamily="34" charset="0"/>
                  </a:rPr>
                  <a:t>Pafta zemin uyumsuzluğu</a:t>
                </a:r>
                <a:endParaRPr lang="fr-FR" altLang="tr-TR" sz="10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511925" y="2663824"/>
            <a:ext cx="1701800" cy="914400"/>
            <a:chOff x="4608" y="2064"/>
            <a:chExt cx="1008" cy="576"/>
          </a:xfrm>
        </p:grpSpPr>
        <p:sp>
          <p:nvSpPr>
            <p:cNvPr id="70685" name="Line 20"/>
            <p:cNvSpPr>
              <a:spLocks noChangeShapeType="1"/>
            </p:cNvSpPr>
            <p:nvPr/>
          </p:nvSpPr>
          <p:spPr bwMode="auto">
            <a:xfrm>
              <a:off x="4608" y="2352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70686" name="Line 21"/>
            <p:cNvSpPr>
              <a:spLocks noChangeShapeType="1"/>
            </p:cNvSpPr>
            <p:nvPr/>
          </p:nvSpPr>
          <p:spPr bwMode="auto">
            <a:xfrm flipV="1">
              <a:off x="4800" y="2352"/>
              <a:ext cx="96" cy="28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grpSp>
          <p:nvGrpSpPr>
            <p:cNvPr id="70687" name="Group 22"/>
            <p:cNvGrpSpPr>
              <a:grpSpLocks/>
            </p:cNvGrpSpPr>
            <p:nvPr/>
          </p:nvGrpSpPr>
          <p:grpSpPr bwMode="auto">
            <a:xfrm>
              <a:off x="4800" y="2064"/>
              <a:ext cx="816" cy="384"/>
              <a:chOff x="816" y="1248"/>
              <a:chExt cx="816" cy="384"/>
            </a:xfrm>
          </p:grpSpPr>
          <p:sp>
            <p:nvSpPr>
              <p:cNvPr id="70688" name="Oval 23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816" cy="384"/>
              </a:xfrm>
              <a:prstGeom prst="ellipse">
                <a:avLst/>
              </a:prstGeom>
              <a:solidFill>
                <a:srgbClr val="FFCC66"/>
              </a:solidFill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  <p:sp>
            <p:nvSpPr>
              <p:cNvPr id="70689" name="Text Box 24"/>
              <p:cNvSpPr txBox="1">
                <a:spLocks noChangeArrowheads="1"/>
              </p:cNvSpPr>
              <p:nvPr/>
            </p:nvSpPr>
            <p:spPr bwMode="auto">
              <a:xfrm>
                <a:off x="864" y="1248"/>
                <a:ext cx="76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>
                    <a:solidFill>
                      <a:srgbClr val="000099"/>
                    </a:solidFill>
                    <a:latin typeface="Arial" pitchFamily="34" charset="0"/>
                  </a:rPr>
                  <a:t>Altyapıda değişiklikler yollar veya patikalar</a:t>
                </a:r>
                <a:endParaRPr lang="fr-FR" altLang="tr-TR" sz="10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619375" y="4311649"/>
            <a:ext cx="3429000" cy="1447800"/>
            <a:chOff x="2448" y="3024"/>
            <a:chExt cx="2160" cy="912"/>
          </a:xfrm>
        </p:grpSpPr>
        <p:grpSp>
          <p:nvGrpSpPr>
            <p:cNvPr id="70678" name="Group 26"/>
            <p:cNvGrpSpPr>
              <a:grpSpLocks/>
            </p:cNvGrpSpPr>
            <p:nvPr/>
          </p:nvGrpSpPr>
          <p:grpSpPr bwMode="auto">
            <a:xfrm>
              <a:off x="2976" y="3552"/>
              <a:ext cx="816" cy="384"/>
              <a:chOff x="816" y="1248"/>
              <a:chExt cx="816" cy="384"/>
            </a:xfrm>
          </p:grpSpPr>
          <p:sp>
            <p:nvSpPr>
              <p:cNvPr id="70683" name="Oval 27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816" cy="384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  <p:sp>
            <p:nvSpPr>
              <p:cNvPr id="70684" name="Text Box 28"/>
              <p:cNvSpPr txBox="1">
                <a:spLocks noChangeArrowheads="1"/>
              </p:cNvSpPr>
              <p:nvPr/>
            </p:nvSpPr>
            <p:spPr bwMode="auto">
              <a:xfrm>
                <a:off x="864" y="1296"/>
                <a:ext cx="7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4" tIns="45717" rIns="91434" bIns="45717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tr-TR" altLang="tr-TR" sz="1000" b="1">
                    <a:solidFill>
                      <a:srgbClr val="000099"/>
                    </a:solidFill>
                    <a:latin typeface="Arial" pitchFamily="34" charset="0"/>
                  </a:rPr>
                  <a:t>Haritalanamamış nitelikler</a:t>
                </a:r>
                <a:endParaRPr lang="fr-FR" altLang="tr-TR" sz="1000" b="1">
                  <a:solidFill>
                    <a:srgbClr val="0000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0679" name="Line 29"/>
            <p:cNvSpPr>
              <a:spLocks noChangeShapeType="1"/>
            </p:cNvSpPr>
            <p:nvPr/>
          </p:nvSpPr>
          <p:spPr bwMode="auto">
            <a:xfrm flipH="1">
              <a:off x="3744" y="3024"/>
              <a:ext cx="384" cy="62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70680" name="Line 30"/>
            <p:cNvSpPr>
              <a:spLocks noChangeShapeType="1"/>
            </p:cNvSpPr>
            <p:nvPr/>
          </p:nvSpPr>
          <p:spPr bwMode="auto">
            <a:xfrm>
              <a:off x="2448" y="3600"/>
              <a:ext cx="528" cy="96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70681" name="Line 31"/>
            <p:cNvSpPr>
              <a:spLocks noChangeShapeType="1"/>
            </p:cNvSpPr>
            <p:nvPr/>
          </p:nvSpPr>
          <p:spPr bwMode="auto">
            <a:xfrm>
              <a:off x="2928" y="3264"/>
              <a:ext cx="192" cy="336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70682" name="Line 32"/>
            <p:cNvSpPr>
              <a:spLocks noChangeShapeType="1"/>
            </p:cNvSpPr>
            <p:nvPr/>
          </p:nvSpPr>
          <p:spPr bwMode="auto">
            <a:xfrm flipH="1">
              <a:off x="3792" y="3360"/>
              <a:ext cx="816" cy="336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3425825" y="1447799"/>
            <a:ext cx="1624013" cy="765175"/>
            <a:chOff x="2976" y="1241"/>
            <a:chExt cx="816" cy="391"/>
          </a:xfrm>
        </p:grpSpPr>
        <p:sp>
          <p:nvSpPr>
            <p:cNvPr id="70676" name="Oval 34"/>
            <p:cNvSpPr>
              <a:spLocks noChangeArrowheads="1"/>
            </p:cNvSpPr>
            <p:nvPr/>
          </p:nvSpPr>
          <p:spPr bwMode="auto">
            <a:xfrm>
              <a:off x="2976" y="1248"/>
              <a:ext cx="816" cy="384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70677" name="Text Box 35"/>
            <p:cNvSpPr txBox="1">
              <a:spLocks noChangeArrowheads="1"/>
            </p:cNvSpPr>
            <p:nvPr/>
          </p:nvSpPr>
          <p:spPr bwMode="auto">
            <a:xfrm>
              <a:off x="3024" y="1241"/>
              <a:ext cx="76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7" rIns="91434" bIns="45717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tr-TR" altLang="tr-TR" sz="1000" b="1">
                  <a:solidFill>
                    <a:srgbClr val="000099"/>
                  </a:solidFill>
                  <a:latin typeface="Arial" pitchFamily="34" charset="0"/>
                </a:rPr>
                <a:t>Tamamen yanlış çakışma ve sayısallaştırma hataları</a:t>
              </a:r>
              <a:endParaRPr lang="fr-FR" altLang="tr-TR" sz="1000" b="1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162175" y="1941512"/>
            <a:ext cx="3886200" cy="3649662"/>
            <a:chOff x="2160" y="1531"/>
            <a:chExt cx="2448" cy="2299"/>
          </a:xfrm>
        </p:grpSpPr>
        <p:grpSp>
          <p:nvGrpSpPr>
            <p:cNvPr id="70669" name="Group 37"/>
            <p:cNvGrpSpPr>
              <a:grpSpLocks/>
            </p:cNvGrpSpPr>
            <p:nvPr/>
          </p:nvGrpSpPr>
          <p:grpSpPr bwMode="auto">
            <a:xfrm>
              <a:off x="2160" y="1632"/>
              <a:ext cx="1104" cy="1632"/>
              <a:chOff x="2160" y="1632"/>
              <a:chExt cx="1104" cy="1632"/>
            </a:xfrm>
          </p:grpSpPr>
          <p:sp>
            <p:nvSpPr>
              <p:cNvPr id="70674" name="Line 38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528" cy="1008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70675" name="Oval 39"/>
              <p:cNvSpPr>
                <a:spLocks noChangeArrowheads="1"/>
              </p:cNvSpPr>
              <p:nvPr/>
            </p:nvSpPr>
            <p:spPr bwMode="auto">
              <a:xfrm rot="-1427981">
                <a:off x="2160" y="2688"/>
                <a:ext cx="1008" cy="576"/>
              </a:xfrm>
              <a:prstGeom prst="ellips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tr-TR" sz="1800"/>
              </a:p>
            </p:txBody>
          </p:sp>
        </p:grpSp>
        <p:sp>
          <p:nvSpPr>
            <p:cNvPr id="70670" name="Line 40"/>
            <p:cNvSpPr>
              <a:spLocks noChangeShapeType="1"/>
            </p:cNvSpPr>
            <p:nvPr/>
          </p:nvSpPr>
          <p:spPr bwMode="auto">
            <a:xfrm rot="3905332" flipH="1" flipV="1">
              <a:off x="3081" y="1863"/>
              <a:ext cx="653" cy="191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70671" name="Oval 41"/>
            <p:cNvSpPr>
              <a:spLocks noChangeArrowheads="1"/>
            </p:cNvSpPr>
            <p:nvPr/>
          </p:nvSpPr>
          <p:spPr bwMode="auto">
            <a:xfrm rot="2477351">
              <a:off x="3197" y="2383"/>
              <a:ext cx="724" cy="377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70672" name="Line 42"/>
            <p:cNvSpPr>
              <a:spLocks noChangeShapeType="1"/>
            </p:cNvSpPr>
            <p:nvPr/>
          </p:nvSpPr>
          <p:spPr bwMode="auto">
            <a:xfrm rot="3905332" flipH="1">
              <a:off x="3002" y="2297"/>
              <a:ext cx="1718" cy="185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tr-TR"/>
            </a:p>
          </p:txBody>
        </p:sp>
        <p:sp>
          <p:nvSpPr>
            <p:cNvPr id="70673" name="Oval 43"/>
            <p:cNvSpPr>
              <a:spLocks noChangeArrowheads="1"/>
            </p:cNvSpPr>
            <p:nvPr/>
          </p:nvSpPr>
          <p:spPr bwMode="auto">
            <a:xfrm rot="6114911">
              <a:off x="3989" y="3211"/>
              <a:ext cx="758" cy="480"/>
            </a:xfrm>
            <a:prstGeom prst="ellips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</p:grpSp>
    </p:spTree>
    <p:extLst>
      <p:ext uri="{BB962C8B-B14F-4D97-AF65-F5344CB8AC3E}">
        <p14:creationId xmlns:p14="http://schemas.microsoft.com/office/powerpoint/2010/main" val="577807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187325" y="1152525"/>
            <a:ext cx="7772400" cy="427038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685" name="Arc 3"/>
          <p:cNvSpPr>
            <a:spLocks/>
          </p:cNvSpPr>
          <p:nvPr/>
        </p:nvSpPr>
        <p:spPr bwMode="auto">
          <a:xfrm rot="10620000">
            <a:off x="2087563" y="1885950"/>
            <a:ext cx="5003800" cy="2897188"/>
          </a:xfrm>
          <a:custGeom>
            <a:avLst/>
            <a:gdLst>
              <a:gd name="T0" fmla="*/ 0 w 21480"/>
              <a:gd name="T1" fmla="*/ 2147483646 h 21600"/>
              <a:gd name="T2" fmla="*/ 2147483646 w 21480"/>
              <a:gd name="T3" fmla="*/ 0 h 21600"/>
              <a:gd name="T4" fmla="*/ 2147483646 w 21480"/>
              <a:gd name="T5" fmla="*/ 2147483646 h 21600"/>
              <a:gd name="T6" fmla="*/ 0 60000 65536"/>
              <a:gd name="T7" fmla="*/ 0 60000 65536"/>
              <a:gd name="T8" fmla="*/ 0 60000 65536"/>
              <a:gd name="T9" fmla="*/ 0 w 21480"/>
              <a:gd name="T10" fmla="*/ 0 h 21600"/>
              <a:gd name="T11" fmla="*/ 21480 w 214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0" h="21600" fill="none" extrusionOk="0">
                <a:moveTo>
                  <a:pt x="-1" y="19327"/>
                </a:moveTo>
                <a:cubicBezTo>
                  <a:pt x="1161" y="8342"/>
                  <a:pt x="10425" y="3"/>
                  <a:pt x="21473" y="0"/>
                </a:cubicBezTo>
              </a:path>
              <a:path w="21480" h="21600" stroke="0" extrusionOk="0">
                <a:moveTo>
                  <a:pt x="-1" y="19327"/>
                </a:moveTo>
                <a:cubicBezTo>
                  <a:pt x="1161" y="8342"/>
                  <a:pt x="10425" y="3"/>
                  <a:pt x="21473" y="0"/>
                </a:cubicBezTo>
                <a:lnTo>
                  <a:pt x="21480" y="21600"/>
                </a:lnTo>
                <a:lnTo>
                  <a:pt x="-1" y="19327"/>
                </a:lnTo>
                <a:close/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686" name="Arc 4"/>
          <p:cNvSpPr>
            <a:spLocks/>
          </p:cNvSpPr>
          <p:nvPr/>
        </p:nvSpPr>
        <p:spPr bwMode="auto">
          <a:xfrm rot="-10620000">
            <a:off x="2146300" y="1898650"/>
            <a:ext cx="4872038" cy="2903538"/>
          </a:xfrm>
          <a:custGeom>
            <a:avLst/>
            <a:gdLst>
              <a:gd name="T0" fmla="*/ 1085416682 w 21245"/>
              <a:gd name="T1" fmla="*/ 0 h 21600"/>
              <a:gd name="T2" fmla="*/ 2147483646 w 21245"/>
              <a:gd name="T3" fmla="*/ 2147483646 h 21600"/>
              <a:gd name="T4" fmla="*/ 0 w 21245"/>
              <a:gd name="T5" fmla="*/ 2147483646 h 21600"/>
              <a:gd name="T6" fmla="*/ 0 60000 65536"/>
              <a:gd name="T7" fmla="*/ 0 60000 65536"/>
              <a:gd name="T8" fmla="*/ 0 60000 65536"/>
              <a:gd name="T9" fmla="*/ 0 w 21245"/>
              <a:gd name="T10" fmla="*/ 0 h 21600"/>
              <a:gd name="T11" fmla="*/ 21245 w 212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5" h="21600" fill="none" extrusionOk="0">
                <a:moveTo>
                  <a:pt x="89" y="0"/>
                </a:moveTo>
                <a:cubicBezTo>
                  <a:pt x="10481" y="43"/>
                  <a:pt x="19369" y="7480"/>
                  <a:pt x="21245" y="17700"/>
                </a:cubicBezTo>
              </a:path>
              <a:path w="21245" h="21600" stroke="0" extrusionOk="0">
                <a:moveTo>
                  <a:pt x="89" y="0"/>
                </a:moveTo>
                <a:cubicBezTo>
                  <a:pt x="10481" y="43"/>
                  <a:pt x="19369" y="7480"/>
                  <a:pt x="21245" y="17700"/>
                </a:cubicBezTo>
                <a:lnTo>
                  <a:pt x="0" y="21600"/>
                </a:lnTo>
                <a:lnTo>
                  <a:pt x="89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>
            <a:off x="3016250" y="4683125"/>
            <a:ext cx="161925" cy="17780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7F66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688" name="Oval 6"/>
          <p:cNvSpPr>
            <a:spLocks noChangeArrowheads="1"/>
          </p:cNvSpPr>
          <p:nvPr/>
        </p:nvSpPr>
        <p:spPr bwMode="auto">
          <a:xfrm>
            <a:off x="2063750" y="4833938"/>
            <a:ext cx="161925" cy="180975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194C7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689" name="Oval 7"/>
          <p:cNvSpPr>
            <a:spLocks noChangeArrowheads="1"/>
          </p:cNvSpPr>
          <p:nvPr/>
        </p:nvSpPr>
        <p:spPr bwMode="auto">
          <a:xfrm>
            <a:off x="3811588" y="4494213"/>
            <a:ext cx="163512" cy="176212"/>
          </a:xfrm>
          <a:prstGeom prst="ellipse">
            <a:avLst/>
          </a:prstGeom>
          <a:gradFill rotWithShape="0">
            <a:gsLst>
              <a:gs pos="0">
                <a:srgbClr val="FF6699"/>
              </a:gs>
              <a:gs pos="100000">
                <a:srgbClr val="7F334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-84138" y="2127250"/>
            <a:ext cx="199390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tr-TR" sz="1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Veri ve bilginin </a:t>
            </a:r>
          </a:p>
          <a:p>
            <a:pPr algn="ctr">
              <a:defRPr/>
            </a:pPr>
            <a:r>
              <a:rPr lang="tr-TR" sz="1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Toplam Maliyeti</a:t>
            </a:r>
            <a:endParaRPr lang="en-US" sz="1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691" name="Line 9"/>
          <p:cNvSpPr>
            <a:spLocks noChangeShapeType="1"/>
          </p:cNvSpPr>
          <p:nvPr/>
        </p:nvSpPr>
        <p:spPr bwMode="auto">
          <a:xfrm flipH="1" flipV="1">
            <a:off x="1982788" y="5405438"/>
            <a:ext cx="5434012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692" name="Line 10"/>
          <p:cNvSpPr>
            <a:spLocks noChangeShapeType="1"/>
          </p:cNvSpPr>
          <p:nvPr/>
        </p:nvSpPr>
        <p:spPr bwMode="auto">
          <a:xfrm flipV="1">
            <a:off x="2012950" y="1865313"/>
            <a:ext cx="0" cy="3552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693" name="Line 11"/>
          <p:cNvSpPr>
            <a:spLocks noChangeShapeType="1"/>
          </p:cNvSpPr>
          <p:nvPr/>
        </p:nvSpPr>
        <p:spPr bwMode="auto">
          <a:xfrm flipV="1">
            <a:off x="7442200" y="1912938"/>
            <a:ext cx="0" cy="35083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829550" y="2133600"/>
            <a:ext cx="13144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1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</a:t>
            </a:r>
            <a:r>
              <a:rPr lang="tr-TR" sz="1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Bilginin Değeri</a:t>
            </a:r>
            <a:endParaRPr lang="en-US" sz="1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1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104063" y="5430838"/>
            <a:ext cx="10683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tr-TR" sz="17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Zaman</a:t>
            </a:r>
            <a:endParaRPr lang="en-US" sz="17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696" name="Rectangle 14"/>
          <p:cNvSpPr>
            <a:spLocks noChangeArrowheads="1"/>
          </p:cNvSpPr>
          <p:nvPr/>
        </p:nvSpPr>
        <p:spPr bwMode="auto">
          <a:xfrm>
            <a:off x="1981200" y="3814763"/>
            <a:ext cx="121920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6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095500" y="4497388"/>
            <a:ext cx="9540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tr-TR" sz="1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Değer</a:t>
            </a:r>
            <a:endParaRPr lang="en-US" sz="1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698" name="Oval 16"/>
          <p:cNvSpPr>
            <a:spLocks noChangeArrowheads="1"/>
          </p:cNvSpPr>
          <p:nvPr/>
        </p:nvSpPr>
        <p:spPr bwMode="auto">
          <a:xfrm>
            <a:off x="2233613" y="2530475"/>
            <a:ext cx="193675" cy="209550"/>
          </a:xfrm>
          <a:prstGeom prst="ellipse">
            <a:avLst/>
          </a:prstGeom>
          <a:gradFill rotWithShape="0">
            <a:gsLst>
              <a:gs pos="0">
                <a:srgbClr val="FF6699"/>
              </a:gs>
              <a:gs pos="100000">
                <a:srgbClr val="7F334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699" name="Oval 17"/>
          <p:cNvSpPr>
            <a:spLocks noChangeArrowheads="1"/>
          </p:cNvSpPr>
          <p:nvPr/>
        </p:nvSpPr>
        <p:spPr bwMode="auto">
          <a:xfrm>
            <a:off x="2447925" y="2876550"/>
            <a:ext cx="193675" cy="212725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7F66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00" name="Oval 18"/>
          <p:cNvSpPr>
            <a:spLocks noChangeArrowheads="1"/>
          </p:cNvSpPr>
          <p:nvPr/>
        </p:nvSpPr>
        <p:spPr bwMode="auto">
          <a:xfrm>
            <a:off x="2662238" y="3168650"/>
            <a:ext cx="193675" cy="207963"/>
          </a:xfrm>
          <a:prstGeom prst="ellipse">
            <a:avLst/>
          </a:prstGeom>
          <a:gradFill rotWithShape="0">
            <a:gsLst>
              <a:gs pos="0">
                <a:srgbClr val="00CC00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01" name="Oval 19"/>
          <p:cNvSpPr>
            <a:spLocks noChangeArrowheads="1"/>
          </p:cNvSpPr>
          <p:nvPr/>
        </p:nvSpPr>
        <p:spPr bwMode="auto">
          <a:xfrm>
            <a:off x="3008313" y="3497263"/>
            <a:ext cx="193675" cy="211137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194C7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02" name="Oval 20"/>
          <p:cNvSpPr>
            <a:spLocks noChangeArrowheads="1"/>
          </p:cNvSpPr>
          <p:nvPr/>
        </p:nvSpPr>
        <p:spPr bwMode="auto">
          <a:xfrm>
            <a:off x="3519488" y="3854450"/>
            <a:ext cx="195262" cy="180975"/>
          </a:xfrm>
          <a:prstGeom prst="ellipse">
            <a:avLst/>
          </a:prstGeom>
          <a:solidFill>
            <a:srgbClr val="00B7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03" name="Rectangle 21"/>
          <p:cNvSpPr>
            <a:spLocks noChangeArrowheads="1"/>
          </p:cNvSpPr>
          <p:nvPr/>
        </p:nvSpPr>
        <p:spPr bwMode="auto">
          <a:xfrm>
            <a:off x="5151438" y="3827463"/>
            <a:ext cx="2271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1400" b="1">
                <a:solidFill>
                  <a:srgbClr val="FFFF00"/>
                </a:solidFill>
                <a:latin typeface="Arial" pitchFamily="34" charset="0"/>
              </a:rPr>
              <a:t>e-</a:t>
            </a:r>
            <a:r>
              <a:rPr lang="tr-TR" altLang="tr-TR" sz="1400" b="1">
                <a:solidFill>
                  <a:srgbClr val="FFFF00"/>
                </a:solidFill>
                <a:latin typeface="Arial" pitchFamily="34" charset="0"/>
              </a:rPr>
              <a:t>ticaret</a:t>
            </a:r>
            <a:endParaRPr lang="en-US" altLang="tr-TR" sz="14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71704" name="Oval 22"/>
          <p:cNvSpPr>
            <a:spLocks noChangeArrowheads="1"/>
          </p:cNvSpPr>
          <p:nvPr/>
        </p:nvSpPr>
        <p:spPr bwMode="auto">
          <a:xfrm>
            <a:off x="4468813" y="4283075"/>
            <a:ext cx="163512" cy="176213"/>
          </a:xfrm>
          <a:prstGeom prst="ellipse">
            <a:avLst/>
          </a:prstGeom>
          <a:solidFill>
            <a:srgbClr val="DC0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05" name="Oval 23"/>
          <p:cNvSpPr>
            <a:spLocks noChangeArrowheads="1"/>
          </p:cNvSpPr>
          <p:nvPr/>
        </p:nvSpPr>
        <p:spPr bwMode="auto">
          <a:xfrm>
            <a:off x="5627688" y="3756025"/>
            <a:ext cx="161925" cy="174625"/>
          </a:xfrm>
          <a:prstGeom prst="ellipse">
            <a:avLst/>
          </a:prstGeom>
          <a:solidFill>
            <a:srgbClr val="063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06" name="Oval 24"/>
          <p:cNvSpPr>
            <a:spLocks noChangeArrowheads="1"/>
          </p:cNvSpPr>
          <p:nvPr/>
        </p:nvSpPr>
        <p:spPr bwMode="auto">
          <a:xfrm>
            <a:off x="5138738" y="4021138"/>
            <a:ext cx="161925" cy="17780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7F66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6242050" y="4452938"/>
            <a:ext cx="1071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tr-TR" sz="1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Maliyeti</a:t>
            </a:r>
            <a:endParaRPr lang="en-US" sz="1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1708" name="Rectangle 26"/>
          <p:cNvSpPr>
            <a:spLocks noChangeArrowheads="1"/>
          </p:cNvSpPr>
          <p:nvPr/>
        </p:nvSpPr>
        <p:spPr bwMode="auto">
          <a:xfrm>
            <a:off x="3276600" y="16002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2000" b="1">
                <a:latin typeface="Arial" pitchFamily="34" charset="0"/>
              </a:rPr>
              <a:t> </a:t>
            </a:r>
            <a:r>
              <a:rPr lang="tr-TR" altLang="tr-TR" sz="2000" b="1">
                <a:latin typeface="Arial" pitchFamily="34" charset="0"/>
              </a:rPr>
              <a:t>Yeni Teknolojilerin kullanımı</a:t>
            </a:r>
            <a:r>
              <a:rPr lang="en-US" altLang="tr-TR" sz="2000" b="1">
                <a:latin typeface="Arial" pitchFamily="34" charset="0"/>
              </a:rPr>
              <a:t> </a:t>
            </a:r>
          </a:p>
        </p:txBody>
      </p:sp>
      <p:sp>
        <p:nvSpPr>
          <p:cNvPr id="71709" name="Oval 27"/>
          <p:cNvSpPr>
            <a:spLocks noChangeArrowheads="1"/>
          </p:cNvSpPr>
          <p:nvPr/>
        </p:nvSpPr>
        <p:spPr bwMode="auto">
          <a:xfrm>
            <a:off x="6518275" y="2884488"/>
            <a:ext cx="193675" cy="211137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194C7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10" name="Rectangle 28"/>
          <p:cNvSpPr>
            <a:spLocks noChangeArrowheads="1"/>
          </p:cNvSpPr>
          <p:nvPr/>
        </p:nvSpPr>
        <p:spPr bwMode="auto">
          <a:xfrm>
            <a:off x="6538913" y="2952750"/>
            <a:ext cx="1276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400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tr-TR" altLang="tr-TR" sz="1400" b="1">
                <a:solidFill>
                  <a:srgbClr val="FFFF00"/>
                </a:solidFill>
                <a:latin typeface="Arial" pitchFamily="34" charset="0"/>
              </a:rPr>
              <a:t>Bilgi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rgbClr val="FFFF00"/>
                </a:solidFill>
                <a:latin typeface="Arial" pitchFamily="34" charset="0"/>
              </a:rPr>
              <a:t>ekononomisi</a:t>
            </a:r>
            <a:endParaRPr lang="en-US" altLang="tr-TR" sz="14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71711" name="Oval 29"/>
          <p:cNvSpPr>
            <a:spLocks noChangeArrowheads="1"/>
          </p:cNvSpPr>
          <p:nvPr/>
        </p:nvSpPr>
        <p:spPr bwMode="auto">
          <a:xfrm>
            <a:off x="6084888" y="3357563"/>
            <a:ext cx="193675" cy="207962"/>
          </a:xfrm>
          <a:prstGeom prst="ellipse">
            <a:avLst/>
          </a:prstGeom>
          <a:gradFill rotWithShape="0">
            <a:gsLst>
              <a:gs pos="0">
                <a:srgbClr val="00CC00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71712" name="Rectangle 30"/>
          <p:cNvSpPr>
            <a:spLocks noChangeArrowheads="1"/>
          </p:cNvSpPr>
          <p:nvPr/>
        </p:nvSpPr>
        <p:spPr bwMode="auto">
          <a:xfrm>
            <a:off x="6054725" y="3514725"/>
            <a:ext cx="852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400" b="1">
                <a:solidFill>
                  <a:srgbClr val="FFFF00"/>
                </a:solidFill>
                <a:latin typeface="Arial" pitchFamily="34" charset="0"/>
              </a:rPr>
              <a:t>e-</a:t>
            </a:r>
            <a:r>
              <a:rPr lang="tr-TR" altLang="tr-TR" sz="1400" b="1">
                <a:solidFill>
                  <a:srgbClr val="FFFF00"/>
                </a:solidFill>
                <a:latin typeface="Arial" pitchFamily="34" charset="0"/>
              </a:rPr>
              <a:t>devle</a:t>
            </a:r>
            <a:r>
              <a:rPr lang="en-US" altLang="tr-TR" sz="1400" b="1">
                <a:solidFill>
                  <a:srgbClr val="FFFF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71713" name="Rectangle 31"/>
          <p:cNvSpPr>
            <a:spLocks noChangeArrowheads="1"/>
          </p:cNvSpPr>
          <p:nvPr/>
        </p:nvSpPr>
        <p:spPr bwMode="auto">
          <a:xfrm>
            <a:off x="3352800" y="3276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400" b="1">
                <a:solidFill>
                  <a:srgbClr val="FFFF00"/>
                </a:solidFill>
                <a:latin typeface="Arial" pitchFamily="34" charset="0"/>
              </a:rPr>
              <a:t> Internet  </a:t>
            </a:r>
          </a:p>
        </p:txBody>
      </p:sp>
      <p:sp>
        <p:nvSpPr>
          <p:cNvPr id="71714" name="Rectangle 32"/>
          <p:cNvSpPr>
            <a:spLocks noChangeArrowheads="1"/>
          </p:cNvSpPr>
          <p:nvPr/>
        </p:nvSpPr>
        <p:spPr bwMode="auto">
          <a:xfrm>
            <a:off x="2895600" y="27432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400" b="1">
                <a:solidFill>
                  <a:srgbClr val="FFFF00"/>
                </a:solidFill>
                <a:latin typeface="Arial" pitchFamily="34" charset="0"/>
              </a:rPr>
              <a:t>GPS</a:t>
            </a:r>
          </a:p>
        </p:txBody>
      </p:sp>
      <p:sp>
        <p:nvSpPr>
          <p:cNvPr id="71715" name="Line 33"/>
          <p:cNvSpPr>
            <a:spLocks noChangeShapeType="1"/>
          </p:cNvSpPr>
          <p:nvPr/>
        </p:nvSpPr>
        <p:spPr bwMode="auto">
          <a:xfrm>
            <a:off x="609600" y="1249363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3959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5715000" y="1981200"/>
            <a:ext cx="2438400" cy="30480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1600200" y="1981200"/>
            <a:ext cx="2438400" cy="3048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sp>
        <p:nvSpPr>
          <p:cNvPr id="53254" name="Rectangle 4"/>
          <p:cNvSpPr>
            <a:spLocks noChangeArrowheads="1"/>
          </p:cNvSpPr>
          <p:nvPr>
            <p:ph type="body" idx="1"/>
          </p:nvPr>
        </p:nvSpPr>
        <p:spPr>
          <a:xfrm>
            <a:off x="137160" y="571500"/>
            <a:ext cx="8229600" cy="31242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None/>
            </a:pPr>
            <a:r>
              <a:rPr lang="tr-TR" altLang="tr-TR" sz="2800" b="1" dirty="0" smtClean="0">
                <a:solidFill>
                  <a:srgbClr val="000099"/>
                </a:solidFill>
              </a:rPr>
              <a:t>Kadastro ve Tarım Parselleri</a:t>
            </a:r>
            <a:endParaRPr lang="en-GB" altLang="tr-TR" sz="2800" b="1" dirty="0" smtClean="0">
              <a:solidFill>
                <a:srgbClr val="000099"/>
              </a:solidFill>
            </a:endParaRPr>
          </a:p>
          <a:p>
            <a:pPr lvl="2" eaLnBrk="1" hangingPunct="1">
              <a:buFontTx/>
              <a:buNone/>
            </a:pPr>
            <a:endParaRPr lang="en-GB" altLang="tr-TR" sz="4000" dirty="0" smtClean="0">
              <a:solidFill>
                <a:srgbClr val="2914EC"/>
              </a:solidFill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457200" y="28194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GB" altLang="tr-TR" sz="3600">
                <a:solidFill>
                  <a:srgbClr val="2914EC"/>
                </a:solidFill>
              </a:rPr>
              <a:t> </a:t>
            </a:r>
            <a:endParaRPr lang="en-GB" altLang="tr-TR" sz="3600" i="1">
              <a:solidFill>
                <a:srgbClr val="2914EC"/>
              </a:solidFill>
            </a:endParaRPr>
          </a:p>
        </p:txBody>
      </p:sp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457200" y="28194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en-GB" altLang="tr-TR" sz="3600">
                <a:solidFill>
                  <a:srgbClr val="2914EC"/>
                </a:solidFill>
              </a:rPr>
              <a:t> </a:t>
            </a:r>
            <a:endParaRPr lang="en-GB" altLang="tr-TR" sz="3600" i="1">
              <a:solidFill>
                <a:srgbClr val="2914EC"/>
              </a:solidFill>
            </a:endParaRPr>
          </a:p>
          <a:p>
            <a:pPr lvl="2" eaLnBrk="1" hangingPunct="1">
              <a:buFontTx/>
              <a:buNone/>
            </a:pPr>
            <a:endParaRPr lang="en-GB" altLang="tr-TR" sz="3600" i="1">
              <a:solidFill>
                <a:srgbClr val="2914EC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7400" y="2133600"/>
            <a:ext cx="5715000" cy="457200"/>
            <a:chOff x="1296" y="1344"/>
            <a:chExt cx="3600" cy="288"/>
          </a:xfrm>
        </p:grpSpPr>
        <p:sp>
          <p:nvSpPr>
            <p:cNvPr id="53266" name="Text Box 8"/>
            <p:cNvSpPr txBox="1">
              <a:spLocks noChangeArrowheads="1"/>
            </p:cNvSpPr>
            <p:nvPr/>
          </p:nvSpPr>
          <p:spPr bwMode="auto">
            <a:xfrm>
              <a:off x="1296" y="1344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800" b="1">
                  <a:solidFill>
                    <a:srgbClr val="003399"/>
                  </a:solidFill>
                  <a:latin typeface="Arial" pitchFamily="34" charset="0"/>
                </a:rPr>
                <a:t>Tarım Parseli</a:t>
              </a: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3267" name="Text Box 9"/>
            <p:cNvSpPr txBox="1">
              <a:spLocks noChangeArrowheads="1"/>
            </p:cNvSpPr>
            <p:nvPr/>
          </p:nvSpPr>
          <p:spPr bwMode="auto">
            <a:xfrm>
              <a:off x="3600" y="1344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800" b="1">
                  <a:solidFill>
                    <a:srgbClr val="003399"/>
                  </a:solidFill>
                  <a:latin typeface="Arial" pitchFamily="34" charset="0"/>
                </a:rPr>
                <a:t>Kadastral Parsel</a:t>
              </a: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3268" name="AutoShape 10"/>
            <p:cNvSpPr>
              <a:spLocks noChangeArrowheads="1"/>
            </p:cNvSpPr>
            <p:nvPr/>
          </p:nvSpPr>
          <p:spPr bwMode="auto">
            <a:xfrm rot="-5400000">
              <a:off x="2964" y="1020"/>
              <a:ext cx="192" cy="1032"/>
            </a:xfrm>
            <a:prstGeom prst="upDownArrow">
              <a:avLst>
                <a:gd name="adj1" fmla="val 50000"/>
                <a:gd name="adj2" fmla="val 1075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7400" y="3048000"/>
            <a:ext cx="5715000" cy="457200"/>
            <a:chOff x="1296" y="1920"/>
            <a:chExt cx="3600" cy="288"/>
          </a:xfrm>
        </p:grpSpPr>
        <p:sp>
          <p:nvSpPr>
            <p:cNvPr id="53263" name="Text Box 12"/>
            <p:cNvSpPr txBox="1">
              <a:spLocks noChangeArrowheads="1"/>
            </p:cNvSpPr>
            <p:nvPr/>
          </p:nvSpPr>
          <p:spPr bwMode="auto">
            <a:xfrm>
              <a:off x="1296" y="1920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800" b="1">
                  <a:solidFill>
                    <a:srgbClr val="003399"/>
                  </a:solidFill>
                  <a:latin typeface="Arial" pitchFamily="34" charset="0"/>
                </a:rPr>
                <a:t>Çifçi</a:t>
              </a:r>
              <a:endParaRPr lang="en-US" altLang="tr-TR" sz="1800" b="1">
                <a:latin typeface="Arial" pitchFamily="34" charset="0"/>
              </a:endParaRP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3600" y="1920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800" b="1">
                  <a:solidFill>
                    <a:srgbClr val="003399"/>
                  </a:solidFill>
                  <a:latin typeface="Arial" pitchFamily="34" charset="0"/>
                </a:rPr>
                <a:t>Malik</a:t>
              </a: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3265" name="AutoShape 14"/>
            <p:cNvSpPr>
              <a:spLocks noChangeArrowheads="1"/>
            </p:cNvSpPr>
            <p:nvPr/>
          </p:nvSpPr>
          <p:spPr bwMode="auto">
            <a:xfrm rot="-5400000">
              <a:off x="2964" y="1596"/>
              <a:ext cx="192" cy="1032"/>
            </a:xfrm>
            <a:prstGeom prst="upDownArrow">
              <a:avLst>
                <a:gd name="adj1" fmla="val 50000"/>
                <a:gd name="adj2" fmla="val 1075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057400" y="3886200"/>
            <a:ext cx="5715000" cy="457200"/>
            <a:chOff x="1296" y="2448"/>
            <a:chExt cx="3600" cy="288"/>
          </a:xfrm>
        </p:grpSpPr>
        <p:sp>
          <p:nvSpPr>
            <p:cNvPr id="53260" name="Text Box 16"/>
            <p:cNvSpPr txBox="1">
              <a:spLocks noChangeArrowheads="1"/>
            </p:cNvSpPr>
            <p:nvPr/>
          </p:nvSpPr>
          <p:spPr bwMode="auto">
            <a:xfrm>
              <a:off x="1296" y="2448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800" b="1">
                  <a:solidFill>
                    <a:srgbClr val="003399"/>
                  </a:solidFill>
                  <a:latin typeface="Arial" pitchFamily="34" charset="0"/>
                </a:rPr>
                <a:t>IACS İdaresi</a:t>
              </a: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3261" name="Text Box 17"/>
            <p:cNvSpPr txBox="1">
              <a:spLocks noChangeArrowheads="1"/>
            </p:cNvSpPr>
            <p:nvPr/>
          </p:nvSpPr>
          <p:spPr bwMode="auto">
            <a:xfrm>
              <a:off x="3600" y="2448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800" b="1">
                  <a:solidFill>
                    <a:srgbClr val="003399"/>
                  </a:solidFill>
                  <a:latin typeface="Arial" pitchFamily="34" charset="0"/>
                </a:rPr>
                <a:t>Kadastro İdaresi</a:t>
              </a: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3262" name="AutoShape 18"/>
            <p:cNvSpPr>
              <a:spLocks noChangeArrowheads="1"/>
            </p:cNvSpPr>
            <p:nvPr/>
          </p:nvSpPr>
          <p:spPr bwMode="auto">
            <a:xfrm rot="-5400000">
              <a:off x="2964" y="2124"/>
              <a:ext cx="192" cy="1032"/>
            </a:xfrm>
            <a:prstGeom prst="upDownArrow">
              <a:avLst>
                <a:gd name="adj1" fmla="val 50000"/>
                <a:gd name="adj2" fmla="val 1075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</p:grpSp>
    </p:spTree>
    <p:extLst>
      <p:ext uri="{BB962C8B-B14F-4D97-AF65-F5344CB8AC3E}">
        <p14:creationId xmlns:p14="http://schemas.microsoft.com/office/powerpoint/2010/main" val="1278170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991014"/>
            <a:ext cx="7391400" cy="1617663"/>
            <a:chOff x="816" y="1536"/>
            <a:chExt cx="4656" cy="1019"/>
          </a:xfrm>
        </p:grpSpPr>
        <p:sp>
          <p:nvSpPr>
            <p:cNvPr id="55325" name="Text Box 3"/>
            <p:cNvSpPr txBox="1">
              <a:spLocks noChangeArrowheads="1"/>
            </p:cNvSpPr>
            <p:nvPr/>
          </p:nvSpPr>
          <p:spPr bwMode="auto">
            <a:xfrm>
              <a:off x="816" y="1536"/>
              <a:ext cx="4656" cy="1019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it-IT" altLang="tr-TR" sz="1800" b="1">
                <a:solidFill>
                  <a:srgbClr val="003399"/>
                </a:solidFill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5326" name="Text Box 4"/>
            <p:cNvSpPr txBox="1">
              <a:spLocks noChangeArrowheads="1"/>
            </p:cNvSpPr>
            <p:nvPr/>
          </p:nvSpPr>
          <p:spPr bwMode="auto">
            <a:xfrm>
              <a:off x="2448" y="17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2400" b="1">
                  <a:solidFill>
                    <a:srgbClr val="003399"/>
                  </a:solidFill>
                  <a:latin typeface="Arial" pitchFamily="34" charset="0"/>
                </a:rPr>
                <a:t>Amaç</a:t>
              </a:r>
              <a:endParaRPr lang="en-US" altLang="tr-TR" sz="24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</p:grpSp>
      <p:sp>
        <p:nvSpPr>
          <p:cNvPr id="55301" name="Rectangle 5"/>
          <p:cNvSpPr>
            <a:spLocks noChangeArrowheads="1"/>
          </p:cNvSpPr>
          <p:nvPr>
            <p:ph type="body" idx="1"/>
          </p:nvPr>
        </p:nvSpPr>
        <p:spPr>
          <a:xfrm>
            <a:off x="260465" y="349135"/>
            <a:ext cx="8229600" cy="808354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None/>
            </a:pPr>
            <a:r>
              <a:rPr lang="tr-TR" altLang="tr-TR" sz="2800" b="1" dirty="0" smtClean="0">
                <a:solidFill>
                  <a:srgbClr val="000099"/>
                </a:solidFill>
              </a:rPr>
              <a:t>Kadastro İle Karşıtlık</a:t>
            </a:r>
            <a:r>
              <a:rPr lang="en-GB" altLang="tr-TR" sz="4800" b="1" dirty="0" smtClean="0">
                <a:solidFill>
                  <a:srgbClr val="000099"/>
                </a:solidFill>
              </a:rPr>
              <a:t> </a:t>
            </a:r>
            <a:endParaRPr lang="en-GB" altLang="tr-TR" sz="4800" b="1" dirty="0" smtClean="0">
              <a:solidFill>
                <a:srgbClr val="000099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295400" y="1381414"/>
            <a:ext cx="2057400" cy="37941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1800" b="1">
                <a:solidFill>
                  <a:srgbClr val="003399"/>
                </a:solidFill>
                <a:latin typeface="Arial" pitchFamily="34" charset="0"/>
              </a:rPr>
              <a:t>Kadastro İdaresi</a:t>
            </a:r>
            <a:endParaRPr lang="en-US" altLang="tr-TR" sz="1800" b="1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257800" y="1457614"/>
            <a:ext cx="2057400" cy="37941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tr-TR" sz="1800" b="1">
                <a:solidFill>
                  <a:srgbClr val="003399"/>
                </a:solidFill>
                <a:latin typeface="Arial" pitchFamily="34" charset="0"/>
              </a:rPr>
              <a:t>IACS </a:t>
            </a:r>
            <a:r>
              <a:rPr lang="tr-TR" altLang="tr-TR" sz="1800" b="1">
                <a:solidFill>
                  <a:srgbClr val="003399"/>
                </a:solidFill>
                <a:latin typeface="Arial" pitchFamily="34" charset="0"/>
              </a:rPr>
              <a:t>İdaresi</a:t>
            </a:r>
            <a:endParaRPr lang="en-US" altLang="tr-TR" sz="1800" b="1">
              <a:solidFill>
                <a:srgbClr val="003399"/>
              </a:solidFill>
              <a:latin typeface="Arial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8200" y="2981614"/>
            <a:ext cx="6858000" cy="581025"/>
            <a:chOff x="1152" y="1872"/>
            <a:chExt cx="3840" cy="366"/>
          </a:xfrm>
        </p:grpSpPr>
        <p:sp>
          <p:nvSpPr>
            <p:cNvPr id="55323" name="Text Box 9"/>
            <p:cNvSpPr txBox="1">
              <a:spLocks noChangeArrowheads="1"/>
            </p:cNvSpPr>
            <p:nvPr/>
          </p:nvSpPr>
          <p:spPr bwMode="auto">
            <a:xfrm>
              <a:off x="1152" y="1872"/>
              <a:ext cx="1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Vergi toplama</a:t>
              </a:r>
              <a:r>
                <a:rPr lang="it-IT" altLang="tr-TR" sz="1600" b="1" i="1">
                  <a:solidFill>
                    <a:srgbClr val="000099"/>
                  </a:solidFill>
                  <a:latin typeface="Arial" pitchFamily="34" charset="0"/>
                </a:rPr>
                <a:t> ?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55324" name="Text Box 10"/>
            <p:cNvSpPr txBox="1">
              <a:spLocks noChangeArrowheads="1"/>
            </p:cNvSpPr>
            <p:nvPr/>
          </p:nvSpPr>
          <p:spPr bwMode="auto">
            <a:xfrm>
              <a:off x="3648" y="1872"/>
              <a:ext cx="134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Alan esaslı ödeme</a:t>
              </a:r>
              <a:r>
                <a:rPr lang="it-IT" altLang="tr-TR" sz="1600" b="1" i="1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Destekleme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38200" y="3515014"/>
            <a:ext cx="7391400" cy="1617663"/>
            <a:chOff x="816" y="1536"/>
            <a:chExt cx="4656" cy="1019"/>
          </a:xfrm>
        </p:grpSpPr>
        <p:sp>
          <p:nvSpPr>
            <p:cNvPr id="55321" name="Text Box 12"/>
            <p:cNvSpPr txBox="1">
              <a:spLocks noChangeArrowheads="1"/>
            </p:cNvSpPr>
            <p:nvPr/>
          </p:nvSpPr>
          <p:spPr bwMode="auto">
            <a:xfrm>
              <a:off x="816" y="1536"/>
              <a:ext cx="4656" cy="1019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it-IT" altLang="tr-TR" sz="1800" b="1">
                <a:solidFill>
                  <a:srgbClr val="003399"/>
                </a:solidFill>
                <a:latin typeface="Arial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tr-TR" sz="18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55322" name="Text Box 13"/>
            <p:cNvSpPr txBox="1">
              <a:spLocks noChangeArrowheads="1"/>
            </p:cNvSpPr>
            <p:nvPr/>
          </p:nvSpPr>
          <p:spPr bwMode="auto">
            <a:xfrm>
              <a:off x="2448" y="1728"/>
              <a:ext cx="1152" cy="2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2400" b="1">
                  <a:solidFill>
                    <a:srgbClr val="003399"/>
                  </a:solidFill>
                  <a:latin typeface="Arial" pitchFamily="34" charset="0"/>
                </a:rPr>
                <a:t>Öncelikler</a:t>
              </a:r>
              <a:endParaRPr lang="en-US" altLang="tr-TR" sz="24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066800" y="5115214"/>
            <a:ext cx="7315200" cy="762000"/>
            <a:chOff x="1056" y="3504"/>
            <a:chExt cx="4608" cy="480"/>
          </a:xfrm>
        </p:grpSpPr>
        <p:sp>
          <p:nvSpPr>
            <p:cNvPr id="55319" name="Rectangle 15"/>
            <p:cNvSpPr>
              <a:spLocks noChangeArrowheads="1"/>
            </p:cNvSpPr>
            <p:nvPr/>
          </p:nvSpPr>
          <p:spPr bwMode="auto">
            <a:xfrm>
              <a:off x="1056" y="3504"/>
              <a:ext cx="4608" cy="48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55320" name="Text Box 16"/>
            <p:cNvSpPr txBox="1">
              <a:spLocks noChangeArrowheads="1"/>
            </p:cNvSpPr>
            <p:nvPr/>
          </p:nvSpPr>
          <p:spPr bwMode="auto">
            <a:xfrm>
              <a:off x="2736" y="3600"/>
              <a:ext cx="1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2000" b="1">
                  <a:solidFill>
                    <a:srgbClr val="003399"/>
                  </a:solidFill>
                  <a:latin typeface="Arial" pitchFamily="34" charset="0"/>
                </a:rPr>
                <a:t>Zamanlama</a:t>
              </a:r>
              <a:endParaRPr lang="en-US" altLang="tr-TR" sz="20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95400" y="2676814"/>
            <a:ext cx="6096000" cy="336550"/>
            <a:chOff x="1152" y="1872"/>
            <a:chExt cx="3840" cy="212"/>
          </a:xfrm>
        </p:grpSpPr>
        <p:sp>
          <p:nvSpPr>
            <p:cNvPr id="55317" name="Text Box 18"/>
            <p:cNvSpPr txBox="1">
              <a:spLocks noChangeArrowheads="1"/>
            </p:cNvSpPr>
            <p:nvPr/>
          </p:nvSpPr>
          <p:spPr bwMode="auto">
            <a:xfrm>
              <a:off x="1152" y="1872"/>
              <a:ext cx="1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Taşınmazlar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55318" name="Text Box 19"/>
            <p:cNvSpPr txBox="1">
              <a:spLocks noChangeArrowheads="1"/>
            </p:cNvSpPr>
            <p:nvPr/>
          </p:nvSpPr>
          <p:spPr bwMode="auto">
            <a:xfrm>
              <a:off x="3648" y="1872"/>
              <a:ext cx="1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Çifçiler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295400" y="3591214"/>
            <a:ext cx="6096000" cy="825500"/>
            <a:chOff x="1152" y="1872"/>
            <a:chExt cx="3840" cy="520"/>
          </a:xfrm>
        </p:grpSpPr>
        <p:sp>
          <p:nvSpPr>
            <p:cNvPr id="55315" name="Text Box 21"/>
            <p:cNvSpPr txBox="1">
              <a:spLocks noChangeArrowheads="1"/>
            </p:cNvSpPr>
            <p:nvPr/>
          </p:nvSpPr>
          <p:spPr bwMode="auto">
            <a:xfrm>
              <a:off x="1152" y="1872"/>
              <a:ext cx="134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Kentsel</a:t>
              </a:r>
              <a:r>
                <a:rPr lang="it-IT" altLang="tr-TR" sz="1600" b="1" i="1">
                  <a:solidFill>
                    <a:srgbClr val="000099"/>
                  </a:solidFill>
                  <a:latin typeface="Arial" pitchFamily="34" charset="0"/>
                </a:rPr>
                <a:t>// </a:t>
              </a: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Kırsal</a:t>
              </a:r>
              <a:r>
                <a:rPr lang="it-IT" altLang="tr-TR" sz="1600" b="1" i="1">
                  <a:solidFill>
                    <a:srgbClr val="000099"/>
                  </a:solidFill>
                  <a:latin typeface="Arial" pitchFamily="34" charset="0"/>
                </a:rPr>
                <a:t> , </a:t>
              </a: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Özel</a:t>
              </a:r>
              <a:r>
                <a:rPr lang="it-IT" altLang="tr-TR" sz="1600" b="1" i="1">
                  <a:solidFill>
                    <a:srgbClr val="000099"/>
                  </a:solidFill>
                  <a:latin typeface="Arial" pitchFamily="34" charset="0"/>
                </a:rPr>
                <a:t> // </a:t>
              </a: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Devlet arazileri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55316" name="Text Box 22"/>
            <p:cNvSpPr txBox="1">
              <a:spLocks noChangeArrowheads="1"/>
            </p:cNvSpPr>
            <p:nvPr/>
          </p:nvSpPr>
          <p:spPr bwMode="auto">
            <a:xfrm>
              <a:off x="3648" y="1872"/>
              <a:ext cx="134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Hak sahibi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Tarımsal Arazi</a:t>
              </a:r>
              <a:endParaRPr lang="it-IT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600200" y="5420014"/>
            <a:ext cx="6096000" cy="336550"/>
            <a:chOff x="1152" y="1872"/>
            <a:chExt cx="3840" cy="212"/>
          </a:xfrm>
        </p:grpSpPr>
        <p:sp>
          <p:nvSpPr>
            <p:cNvPr id="55313" name="Text Box 24"/>
            <p:cNvSpPr txBox="1">
              <a:spLocks noChangeArrowheads="1"/>
            </p:cNvSpPr>
            <p:nvPr/>
          </p:nvSpPr>
          <p:spPr bwMode="auto">
            <a:xfrm>
              <a:off x="1152" y="1872"/>
              <a:ext cx="1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Orta-Uzun Vade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55314" name="Text Box 25"/>
            <p:cNvSpPr txBox="1">
              <a:spLocks noChangeArrowheads="1"/>
            </p:cNvSpPr>
            <p:nvPr/>
          </p:nvSpPr>
          <p:spPr bwMode="auto">
            <a:xfrm>
              <a:off x="3648" y="1872"/>
              <a:ext cx="13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Kısa Dönem</a:t>
              </a:r>
              <a:r>
                <a:rPr lang="it-IT" altLang="tr-TR" sz="1600" b="1" i="1">
                  <a:solidFill>
                    <a:srgbClr val="000099"/>
                  </a:solidFill>
                  <a:latin typeface="Arial" pitchFamily="34" charset="0"/>
                </a:rPr>
                <a:t> (3-5 Y)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295400" y="4277014"/>
            <a:ext cx="6553200" cy="581025"/>
            <a:chOff x="1200" y="2976"/>
            <a:chExt cx="4128" cy="366"/>
          </a:xfrm>
        </p:grpSpPr>
        <p:sp>
          <p:nvSpPr>
            <p:cNvPr id="55311" name="Text Box 27"/>
            <p:cNvSpPr txBox="1">
              <a:spLocks noChangeArrowheads="1"/>
            </p:cNvSpPr>
            <p:nvPr/>
          </p:nvSpPr>
          <p:spPr bwMode="auto">
            <a:xfrm>
              <a:off x="1200" y="2976"/>
              <a:ext cx="134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Arazi Toplulaştırma ve Toprak Dağıtımı</a:t>
              </a:r>
              <a:endParaRPr lang="en-US" altLang="tr-TR" sz="1600" b="1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55312" name="Text Box 28"/>
            <p:cNvSpPr txBox="1">
              <a:spLocks noChangeArrowheads="1"/>
            </p:cNvSpPr>
            <p:nvPr/>
          </p:nvSpPr>
          <p:spPr bwMode="auto">
            <a:xfrm>
              <a:off x="3312" y="297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tr-TR" altLang="tr-TR" sz="1600" b="1" i="1">
                  <a:solidFill>
                    <a:srgbClr val="000099"/>
                  </a:solidFill>
                  <a:latin typeface="Arial" pitchFamily="34" charset="0"/>
                </a:rPr>
                <a:t>Gerçek parsellerin idaresi</a:t>
              </a:r>
              <a:r>
                <a:rPr lang="it-IT" altLang="tr-TR" sz="1600" b="1" i="1">
                  <a:solidFill>
                    <a:srgbClr val="000099"/>
                  </a:solidFill>
                  <a:latin typeface="Arial" pitchFamily="34" charset="0"/>
                </a:rPr>
                <a:t>,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53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 b="1" dirty="0" smtClean="0">
                <a:solidFill>
                  <a:srgbClr val="000099"/>
                </a:solidFill>
              </a:rPr>
              <a:t/>
            </a:r>
            <a:br>
              <a:rPr lang="tr-TR" altLang="tr-TR" sz="2400" b="1" dirty="0" smtClean="0">
                <a:solidFill>
                  <a:srgbClr val="000099"/>
                </a:solidFill>
              </a:rPr>
            </a:br>
            <a:r>
              <a:rPr lang="tr-TR" altLang="tr-TR" sz="2400" dirty="0">
                <a:solidFill>
                  <a:srgbClr val="000099"/>
                </a:solidFill>
              </a:rPr>
              <a:t/>
            </a:r>
            <a:br>
              <a:rPr lang="tr-TR" altLang="tr-TR" sz="2400" dirty="0">
                <a:solidFill>
                  <a:srgbClr val="000099"/>
                </a:solidFill>
              </a:rPr>
            </a:br>
            <a:r>
              <a:rPr lang="tr-TR" altLang="tr-TR" sz="2400" dirty="0" smtClean="0">
                <a:solidFill>
                  <a:srgbClr val="000099"/>
                </a:solidFill>
              </a:rPr>
              <a:t>  </a:t>
            </a:r>
            <a:r>
              <a:rPr lang="tr-TR" altLang="tr-TR" sz="2400" b="1" dirty="0" smtClean="0">
                <a:solidFill>
                  <a:srgbClr val="000099"/>
                </a:solidFill>
              </a:rPr>
              <a:t>INSPIRE </a:t>
            </a:r>
            <a:r>
              <a:rPr lang="tr-TR" altLang="tr-TR" sz="2400" b="1" dirty="0" smtClean="0">
                <a:solidFill>
                  <a:srgbClr val="000099"/>
                </a:solidFill>
              </a:rPr>
              <a:t>DİREKTİFİ ile </a:t>
            </a:r>
            <a:r>
              <a:rPr lang="tr-TR" altLang="tr-TR" sz="2400" b="1" dirty="0" smtClean="0">
                <a:solidFill>
                  <a:srgbClr val="000099"/>
                </a:solidFill>
              </a:rPr>
              <a:t>Avrupa </a:t>
            </a:r>
            <a:r>
              <a:rPr lang="tr-TR" altLang="tr-TR" sz="2400" b="1" dirty="0" smtClean="0">
                <a:solidFill>
                  <a:srgbClr val="000099"/>
                </a:solidFill>
              </a:rPr>
              <a:t>Birliği Üye </a:t>
            </a:r>
            <a:r>
              <a:rPr lang="tr-TR" altLang="tr-TR" sz="2400" b="1" dirty="0" smtClean="0">
                <a:solidFill>
                  <a:srgbClr val="000099"/>
                </a:solidFill>
              </a:rPr>
              <a:t>Ülkeleri</a:t>
            </a:r>
            <a:endParaRPr lang="tr-TR" altLang="tr-TR" sz="2400" b="1" dirty="0" smtClean="0">
              <a:solidFill>
                <a:srgbClr val="000099"/>
              </a:solidFill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309563" y="2595563"/>
            <a:ext cx="41703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2000">
                <a:latin typeface="Verdana" pitchFamily="34" charset="0"/>
              </a:rPr>
              <a:t>COĞRAFİ VERİ SETLERİNE VE COĞRAFİ VERİ HİZMETLERİNE İLİŞKİN METAVERİLERİ (INSPIRE TEKNİK YÖNETMELİĞİNE UYGUN OLARAK) HAZIRLAYACAKLAR VE GÜNCEL TUTACAKLARDIR. </a:t>
            </a:r>
            <a:endParaRPr lang="tr-TR" altLang="tr-TR" sz="1800">
              <a:latin typeface="Verdana" pitchFamily="34" charset="0"/>
            </a:endParaRPr>
          </a:p>
        </p:txBody>
      </p:sp>
      <p:pic>
        <p:nvPicPr>
          <p:cNvPr id="57350" name="Picture 4" descr="ee-map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0" y="2484438"/>
            <a:ext cx="4130675" cy="2957512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3288" y="3243263"/>
            <a:ext cx="2405062" cy="1697037"/>
            <a:chOff x="1864" y="1222"/>
            <a:chExt cx="2215" cy="2115"/>
          </a:xfrm>
        </p:grpSpPr>
        <p:pic>
          <p:nvPicPr>
            <p:cNvPr id="57376" name="Picture 6" descr="MPj0362676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2429"/>
              <a:ext cx="145" cy="9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377" name="Group 7"/>
            <p:cNvGrpSpPr>
              <a:grpSpLocks/>
            </p:cNvGrpSpPr>
            <p:nvPr/>
          </p:nvGrpSpPr>
          <p:grpSpPr bwMode="auto">
            <a:xfrm>
              <a:off x="1864" y="1222"/>
              <a:ext cx="2215" cy="2115"/>
              <a:chOff x="1864" y="1222"/>
              <a:chExt cx="2183" cy="1907"/>
            </a:xfrm>
          </p:grpSpPr>
          <p:pic>
            <p:nvPicPr>
              <p:cNvPr id="57378" name="Picture 8" descr="MPj03628580000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7" y="1772"/>
                <a:ext cx="145" cy="104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79" name="Picture 9" descr="MPj0362682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" y="2063"/>
                <a:ext cx="143" cy="102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0" name="Picture 10" descr="MPj0362838000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8" y="1500"/>
                <a:ext cx="162" cy="114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1" name="Picture 11" descr="MPj03626180000[1]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1" y="2127"/>
                <a:ext cx="145" cy="10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2" name="Picture 12" descr="MPj03626570000[1]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" y="1754"/>
                <a:ext cx="163" cy="101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3" name="Picture 13" descr="MPj03627080000[1]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9" y="2704"/>
                <a:ext cx="175" cy="10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4" name="Picture 14" descr="MPj03626740000[1]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2" y="1222"/>
                <a:ext cx="175" cy="10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5" name="Picture 15" descr="MPj03626100000[1]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5" y="2392"/>
                <a:ext cx="165" cy="11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6" name="Picture 16" descr="sp-fla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" y="2798"/>
                <a:ext cx="175" cy="125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7" name="Picture 17" descr="nl-lgfla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0" y="2209"/>
                <a:ext cx="110" cy="81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8" name="Picture 18" descr="yi-f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3" y="1964"/>
                <a:ext cx="126" cy="99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89" name="Picture 19" descr="po-fla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4" y="2787"/>
                <a:ext cx="176" cy="12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90" name="Picture 20" descr="ei-lgfla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4" y="1626"/>
                <a:ext cx="192" cy="134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91" name="Picture 21" descr="gr-lgfla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7" y="3013"/>
                <a:ext cx="180" cy="116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57352" name="Object 22"/>
          <p:cNvGraphicFramePr>
            <a:graphicFrameLocks noChangeAspect="1"/>
          </p:cNvGraphicFramePr>
          <p:nvPr/>
        </p:nvGraphicFramePr>
        <p:xfrm>
          <a:off x="7083425" y="2957513"/>
          <a:ext cx="185738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19" imgW="2835275" imgH="1920875" progId="MS_ClipArt_Gallery.2">
                  <p:embed/>
                </p:oleObj>
              </mc:Choice>
              <mc:Fallback>
                <p:oleObj name="Clip" r:id="rId19" imgW="2835275" imgH="1920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2957513"/>
                        <a:ext cx="185738" cy="134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23"/>
          <p:cNvGraphicFramePr>
            <a:graphicFrameLocks noChangeAspect="1"/>
          </p:cNvGraphicFramePr>
          <p:nvPr/>
        </p:nvGraphicFramePr>
        <p:xfrm>
          <a:off x="7080250" y="2771775"/>
          <a:ext cx="195263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21" imgW="2881313" imgH="1905000" progId="MS_ClipArt_Gallery.2">
                  <p:embed/>
                </p:oleObj>
              </mc:Choice>
              <mc:Fallback>
                <p:oleObj name="Clip" r:id="rId21" imgW="2881313" imgH="1905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771775"/>
                        <a:ext cx="195263" cy="120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24"/>
          <p:cNvGraphicFramePr>
            <a:graphicFrameLocks noChangeAspect="1"/>
          </p:cNvGraphicFramePr>
          <p:nvPr/>
        </p:nvGraphicFramePr>
        <p:xfrm>
          <a:off x="6964363" y="3135313"/>
          <a:ext cx="195262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23" imgW="2895600" imgH="1898650" progId="MS_ClipArt_Gallery.2">
                  <p:embed/>
                </p:oleObj>
              </mc:Choice>
              <mc:Fallback>
                <p:oleObj name="Clip" r:id="rId23" imgW="2895600" imgH="18986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3135313"/>
                        <a:ext cx="195262" cy="123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25"/>
          <p:cNvGraphicFramePr>
            <a:graphicFrameLocks noChangeAspect="1"/>
          </p:cNvGraphicFramePr>
          <p:nvPr/>
        </p:nvGraphicFramePr>
        <p:xfrm>
          <a:off x="6453188" y="3636963"/>
          <a:ext cx="166687" cy="10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25" imgW="2865438" imgH="1920875" progId="MS_ClipArt_Gallery.2">
                  <p:embed/>
                </p:oleObj>
              </mc:Choice>
              <mc:Fallback>
                <p:oleObj name="Clip" r:id="rId25" imgW="2865438" imgH="1920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636963"/>
                        <a:ext cx="166687" cy="106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26"/>
          <p:cNvGraphicFramePr>
            <a:graphicFrameLocks noChangeAspect="1"/>
          </p:cNvGraphicFramePr>
          <p:nvPr/>
        </p:nvGraphicFramePr>
        <p:xfrm>
          <a:off x="6770688" y="3427413"/>
          <a:ext cx="200025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27" imgW="3048000" imgH="1905000" progId="MS_ClipArt_Gallery.2">
                  <p:embed/>
                </p:oleObj>
              </mc:Choice>
              <mc:Fallback>
                <p:oleObj name="Clip" r:id="rId27" imgW="3048000" imgH="1905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427413"/>
                        <a:ext cx="200025" cy="120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27"/>
          <p:cNvGraphicFramePr>
            <a:graphicFrameLocks noChangeAspect="1"/>
          </p:cNvGraphicFramePr>
          <p:nvPr/>
        </p:nvGraphicFramePr>
        <p:xfrm>
          <a:off x="6653213" y="3894138"/>
          <a:ext cx="222250" cy="13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29" imgW="3009900" imgH="1920875" progId="MS_ClipArt_Gallery.2">
                  <p:embed/>
                </p:oleObj>
              </mc:Choice>
              <mc:Fallback>
                <p:oleObj name="Clip" r:id="rId29" imgW="3009900" imgH="1920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3894138"/>
                        <a:ext cx="222250" cy="130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28"/>
          <p:cNvGraphicFramePr>
            <a:graphicFrameLocks noChangeAspect="1"/>
          </p:cNvGraphicFramePr>
          <p:nvPr/>
        </p:nvGraphicFramePr>
        <p:xfrm>
          <a:off x="6326188" y="4019550"/>
          <a:ext cx="217487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31" imgW="3649980" imgH="1824355" progId="MS_ClipArt_Gallery.2">
                  <p:embed/>
                </p:oleObj>
              </mc:Choice>
              <mc:Fallback>
                <p:oleObj name="Clip" r:id="rId31" imgW="3649980" imgH="182435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4019550"/>
                        <a:ext cx="217487" cy="134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29"/>
          <p:cNvGraphicFramePr>
            <a:graphicFrameLocks noChangeAspect="1"/>
          </p:cNvGraphicFramePr>
          <p:nvPr/>
        </p:nvGraphicFramePr>
        <p:xfrm>
          <a:off x="6435725" y="4951413"/>
          <a:ext cx="158750" cy="10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33" imgW="3649980" imgH="2425700" progId="MS_ClipArt_Gallery.2">
                  <p:embed/>
                </p:oleObj>
              </mc:Choice>
              <mc:Fallback>
                <p:oleObj name="Clip" r:id="rId33" imgW="3649980" imgH="24257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4951413"/>
                        <a:ext cx="158750" cy="103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60" name="Group 30"/>
          <p:cNvGrpSpPr>
            <a:grpSpLocks noChangeAspect="1"/>
          </p:cNvGrpSpPr>
          <p:nvPr/>
        </p:nvGrpSpPr>
        <p:grpSpPr bwMode="auto">
          <a:xfrm>
            <a:off x="6891338" y="3729038"/>
            <a:ext cx="188912" cy="119062"/>
            <a:chOff x="4301" y="3246"/>
            <a:chExt cx="291" cy="190"/>
          </a:xfrm>
        </p:grpSpPr>
        <p:sp>
          <p:nvSpPr>
            <p:cNvPr id="57367" name="AutoShape 31"/>
            <p:cNvSpPr>
              <a:spLocks noChangeAspect="1" noChangeArrowheads="1" noTextEdit="1"/>
            </p:cNvSpPr>
            <p:nvPr/>
          </p:nvSpPr>
          <p:spPr bwMode="auto">
            <a:xfrm>
              <a:off x="4301" y="3246"/>
              <a:ext cx="291" cy="19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7368" name="Rectangle 32"/>
            <p:cNvSpPr>
              <a:spLocks noChangeArrowheads="1"/>
            </p:cNvSpPr>
            <p:nvPr/>
          </p:nvSpPr>
          <p:spPr bwMode="auto">
            <a:xfrm>
              <a:off x="4301" y="3372"/>
              <a:ext cx="291" cy="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57369" name="Rectangle 33"/>
            <p:cNvSpPr>
              <a:spLocks noChangeArrowheads="1"/>
            </p:cNvSpPr>
            <p:nvPr/>
          </p:nvSpPr>
          <p:spPr bwMode="auto">
            <a:xfrm>
              <a:off x="4301" y="3308"/>
              <a:ext cx="291" cy="6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sp>
          <p:nvSpPr>
            <p:cNvPr id="57370" name="Rectangle 34"/>
            <p:cNvSpPr>
              <a:spLocks noChangeArrowheads="1"/>
            </p:cNvSpPr>
            <p:nvPr/>
          </p:nvSpPr>
          <p:spPr bwMode="auto">
            <a:xfrm>
              <a:off x="4301" y="3246"/>
              <a:ext cx="291" cy="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tr-TR" sz="1800"/>
            </a:p>
          </p:txBody>
        </p:sp>
        <p:grpSp>
          <p:nvGrpSpPr>
            <p:cNvPr id="57371" name="Group 35"/>
            <p:cNvGrpSpPr>
              <a:grpSpLocks/>
            </p:cNvGrpSpPr>
            <p:nvPr/>
          </p:nvGrpSpPr>
          <p:grpSpPr bwMode="auto">
            <a:xfrm>
              <a:off x="4332" y="3288"/>
              <a:ext cx="61" cy="90"/>
              <a:chOff x="4332" y="3288"/>
              <a:chExt cx="61" cy="90"/>
            </a:xfrm>
          </p:grpSpPr>
          <p:sp>
            <p:nvSpPr>
              <p:cNvPr id="57372" name="Freeform 36"/>
              <p:cNvSpPr>
                <a:spLocks/>
              </p:cNvSpPr>
              <p:nvPr/>
            </p:nvSpPr>
            <p:spPr bwMode="auto">
              <a:xfrm>
                <a:off x="4332" y="3288"/>
                <a:ext cx="61" cy="90"/>
              </a:xfrm>
              <a:custGeom>
                <a:avLst/>
                <a:gdLst>
                  <a:gd name="T0" fmla="*/ 0 w 429"/>
                  <a:gd name="T1" fmla="*/ 0 h 534"/>
                  <a:gd name="T2" fmla="*/ 9 w 429"/>
                  <a:gd name="T3" fmla="*/ 0 h 534"/>
                  <a:gd name="T4" fmla="*/ 9 w 429"/>
                  <a:gd name="T5" fmla="*/ 8 h 534"/>
                  <a:gd name="T6" fmla="*/ 9 w 429"/>
                  <a:gd name="T7" fmla="*/ 9 h 534"/>
                  <a:gd name="T8" fmla="*/ 8 w 429"/>
                  <a:gd name="T9" fmla="*/ 10 h 534"/>
                  <a:gd name="T10" fmla="*/ 8 w 429"/>
                  <a:gd name="T11" fmla="*/ 12 h 534"/>
                  <a:gd name="T12" fmla="*/ 7 w 429"/>
                  <a:gd name="T13" fmla="*/ 13 h 534"/>
                  <a:gd name="T14" fmla="*/ 6 w 429"/>
                  <a:gd name="T15" fmla="*/ 13 h 534"/>
                  <a:gd name="T16" fmla="*/ 5 w 429"/>
                  <a:gd name="T17" fmla="*/ 14 h 534"/>
                  <a:gd name="T18" fmla="*/ 4 w 429"/>
                  <a:gd name="T19" fmla="*/ 15 h 534"/>
                  <a:gd name="T20" fmla="*/ 3 w 429"/>
                  <a:gd name="T21" fmla="*/ 14 h 534"/>
                  <a:gd name="T22" fmla="*/ 2 w 429"/>
                  <a:gd name="T23" fmla="*/ 13 h 534"/>
                  <a:gd name="T24" fmla="*/ 2 w 429"/>
                  <a:gd name="T25" fmla="*/ 12 h 534"/>
                  <a:gd name="T26" fmla="*/ 1 w 429"/>
                  <a:gd name="T27" fmla="*/ 12 h 534"/>
                  <a:gd name="T28" fmla="*/ 1 w 429"/>
                  <a:gd name="T29" fmla="*/ 10 h 534"/>
                  <a:gd name="T30" fmla="*/ 0 w 429"/>
                  <a:gd name="T31" fmla="*/ 9 h 534"/>
                  <a:gd name="T32" fmla="*/ 0 w 429"/>
                  <a:gd name="T33" fmla="*/ 8 h 534"/>
                  <a:gd name="T34" fmla="*/ 0 w 429"/>
                  <a:gd name="T35" fmla="*/ 0 h 5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534"/>
                  <a:gd name="T56" fmla="*/ 429 w 429"/>
                  <a:gd name="T57" fmla="*/ 534 h 5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534">
                    <a:moveTo>
                      <a:pt x="0" y="0"/>
                    </a:moveTo>
                    <a:lnTo>
                      <a:pt x="429" y="0"/>
                    </a:lnTo>
                    <a:lnTo>
                      <a:pt x="429" y="277"/>
                    </a:lnTo>
                    <a:lnTo>
                      <a:pt x="424" y="314"/>
                    </a:lnTo>
                    <a:lnTo>
                      <a:pt x="407" y="363"/>
                    </a:lnTo>
                    <a:lnTo>
                      <a:pt x="372" y="414"/>
                    </a:lnTo>
                    <a:lnTo>
                      <a:pt x="346" y="444"/>
                    </a:lnTo>
                    <a:lnTo>
                      <a:pt x="317" y="470"/>
                    </a:lnTo>
                    <a:lnTo>
                      <a:pt x="268" y="507"/>
                    </a:lnTo>
                    <a:lnTo>
                      <a:pt x="215" y="534"/>
                    </a:lnTo>
                    <a:lnTo>
                      <a:pt x="166" y="507"/>
                    </a:lnTo>
                    <a:lnTo>
                      <a:pt x="111" y="467"/>
                    </a:lnTo>
                    <a:lnTo>
                      <a:pt x="84" y="441"/>
                    </a:lnTo>
                    <a:lnTo>
                      <a:pt x="60" y="414"/>
                    </a:lnTo>
                    <a:lnTo>
                      <a:pt x="27" y="362"/>
                    </a:lnTo>
                    <a:lnTo>
                      <a:pt x="5" y="312"/>
                    </a:lnTo>
                    <a:lnTo>
                      <a:pt x="0" y="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3" name="Freeform 37"/>
              <p:cNvSpPr>
                <a:spLocks/>
              </p:cNvSpPr>
              <p:nvPr/>
            </p:nvSpPr>
            <p:spPr bwMode="auto">
              <a:xfrm>
                <a:off x="4344" y="3292"/>
                <a:ext cx="38" cy="53"/>
              </a:xfrm>
              <a:custGeom>
                <a:avLst/>
                <a:gdLst>
                  <a:gd name="T0" fmla="*/ 2 w 269"/>
                  <a:gd name="T1" fmla="*/ 5 h 319"/>
                  <a:gd name="T2" fmla="*/ 0 w 269"/>
                  <a:gd name="T3" fmla="*/ 5 h 319"/>
                  <a:gd name="T4" fmla="*/ 0 w 269"/>
                  <a:gd name="T5" fmla="*/ 5 h 319"/>
                  <a:gd name="T6" fmla="*/ 0 w 269"/>
                  <a:gd name="T7" fmla="*/ 5 h 319"/>
                  <a:gd name="T8" fmla="*/ 0 w 269"/>
                  <a:gd name="T9" fmla="*/ 6 h 319"/>
                  <a:gd name="T10" fmla="*/ 0 w 269"/>
                  <a:gd name="T11" fmla="*/ 7 h 319"/>
                  <a:gd name="T12" fmla="*/ 0 w 269"/>
                  <a:gd name="T13" fmla="*/ 7 h 319"/>
                  <a:gd name="T14" fmla="*/ 2 w 269"/>
                  <a:gd name="T15" fmla="*/ 7 h 319"/>
                  <a:gd name="T16" fmla="*/ 2 w 269"/>
                  <a:gd name="T17" fmla="*/ 6 h 319"/>
                  <a:gd name="T18" fmla="*/ 2 w 269"/>
                  <a:gd name="T19" fmla="*/ 9 h 319"/>
                  <a:gd name="T20" fmla="*/ 3 w 269"/>
                  <a:gd name="T21" fmla="*/ 9 h 319"/>
                  <a:gd name="T22" fmla="*/ 3 w 269"/>
                  <a:gd name="T23" fmla="*/ 6 h 319"/>
                  <a:gd name="T24" fmla="*/ 3 w 269"/>
                  <a:gd name="T25" fmla="*/ 7 h 319"/>
                  <a:gd name="T26" fmla="*/ 5 w 269"/>
                  <a:gd name="T27" fmla="*/ 7 h 319"/>
                  <a:gd name="T28" fmla="*/ 5 w 269"/>
                  <a:gd name="T29" fmla="*/ 7 h 319"/>
                  <a:gd name="T30" fmla="*/ 5 w 269"/>
                  <a:gd name="T31" fmla="*/ 6 h 319"/>
                  <a:gd name="T32" fmla="*/ 5 w 269"/>
                  <a:gd name="T33" fmla="*/ 6 h 319"/>
                  <a:gd name="T34" fmla="*/ 5 w 269"/>
                  <a:gd name="T35" fmla="*/ 5 h 319"/>
                  <a:gd name="T36" fmla="*/ 5 w 269"/>
                  <a:gd name="T37" fmla="*/ 5 h 319"/>
                  <a:gd name="T38" fmla="*/ 4 w 269"/>
                  <a:gd name="T39" fmla="*/ 5 h 319"/>
                  <a:gd name="T40" fmla="*/ 3 w 269"/>
                  <a:gd name="T41" fmla="*/ 5 h 319"/>
                  <a:gd name="T42" fmla="*/ 3 w 269"/>
                  <a:gd name="T43" fmla="*/ 4 h 319"/>
                  <a:gd name="T44" fmla="*/ 4 w 269"/>
                  <a:gd name="T45" fmla="*/ 4 h 319"/>
                  <a:gd name="T46" fmla="*/ 5 w 269"/>
                  <a:gd name="T47" fmla="*/ 4 h 319"/>
                  <a:gd name="T48" fmla="*/ 5 w 269"/>
                  <a:gd name="T49" fmla="*/ 4 h 319"/>
                  <a:gd name="T50" fmla="*/ 5 w 269"/>
                  <a:gd name="T51" fmla="*/ 4 h 319"/>
                  <a:gd name="T52" fmla="*/ 5 w 269"/>
                  <a:gd name="T53" fmla="*/ 3 h 319"/>
                  <a:gd name="T54" fmla="*/ 5 w 269"/>
                  <a:gd name="T55" fmla="*/ 2 h 319"/>
                  <a:gd name="T56" fmla="*/ 5 w 269"/>
                  <a:gd name="T57" fmla="*/ 3 h 319"/>
                  <a:gd name="T58" fmla="*/ 4 w 269"/>
                  <a:gd name="T59" fmla="*/ 3 h 319"/>
                  <a:gd name="T60" fmla="*/ 3 w 269"/>
                  <a:gd name="T61" fmla="*/ 3 h 319"/>
                  <a:gd name="T62" fmla="*/ 3 w 269"/>
                  <a:gd name="T63" fmla="*/ 2 h 319"/>
                  <a:gd name="T64" fmla="*/ 3 w 269"/>
                  <a:gd name="T65" fmla="*/ 1 h 319"/>
                  <a:gd name="T66" fmla="*/ 3 w 269"/>
                  <a:gd name="T67" fmla="*/ 0 h 319"/>
                  <a:gd name="T68" fmla="*/ 3 w 269"/>
                  <a:gd name="T69" fmla="*/ 0 h 319"/>
                  <a:gd name="T70" fmla="*/ 2 w 269"/>
                  <a:gd name="T71" fmla="*/ 0 h 319"/>
                  <a:gd name="T72" fmla="*/ 2 w 269"/>
                  <a:gd name="T73" fmla="*/ 0 h 319"/>
                  <a:gd name="T74" fmla="*/ 2 w 269"/>
                  <a:gd name="T75" fmla="*/ 1 h 319"/>
                  <a:gd name="T76" fmla="*/ 2 w 269"/>
                  <a:gd name="T77" fmla="*/ 2 h 319"/>
                  <a:gd name="T78" fmla="*/ 2 w 269"/>
                  <a:gd name="T79" fmla="*/ 3 h 319"/>
                  <a:gd name="T80" fmla="*/ 2 w 269"/>
                  <a:gd name="T81" fmla="*/ 3 h 319"/>
                  <a:gd name="T82" fmla="*/ 1 w 269"/>
                  <a:gd name="T83" fmla="*/ 3 h 319"/>
                  <a:gd name="T84" fmla="*/ 0 w 269"/>
                  <a:gd name="T85" fmla="*/ 2 h 319"/>
                  <a:gd name="T86" fmla="*/ 0 w 269"/>
                  <a:gd name="T87" fmla="*/ 3 h 319"/>
                  <a:gd name="T88" fmla="*/ 0 w 269"/>
                  <a:gd name="T89" fmla="*/ 4 h 319"/>
                  <a:gd name="T90" fmla="*/ 0 w 269"/>
                  <a:gd name="T91" fmla="*/ 4 h 319"/>
                  <a:gd name="T92" fmla="*/ 1 w 269"/>
                  <a:gd name="T93" fmla="*/ 4 h 319"/>
                  <a:gd name="T94" fmla="*/ 2 w 269"/>
                  <a:gd name="T95" fmla="*/ 4 h 319"/>
                  <a:gd name="T96" fmla="*/ 2 w 269"/>
                  <a:gd name="T97" fmla="*/ 4 h 319"/>
                  <a:gd name="T98" fmla="*/ 2 w 269"/>
                  <a:gd name="T99" fmla="*/ 5 h 319"/>
                  <a:gd name="T100" fmla="*/ 2 w 269"/>
                  <a:gd name="T101" fmla="*/ 5 h 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9"/>
                  <a:gd name="T154" fmla="*/ 0 h 319"/>
                  <a:gd name="T155" fmla="*/ 269 w 269"/>
                  <a:gd name="T156" fmla="*/ 319 h 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9" h="319">
                    <a:moveTo>
                      <a:pt x="89" y="193"/>
                    </a:moveTo>
                    <a:lnTo>
                      <a:pt x="21" y="193"/>
                    </a:lnTo>
                    <a:lnTo>
                      <a:pt x="0" y="186"/>
                    </a:lnTo>
                    <a:lnTo>
                      <a:pt x="4" y="201"/>
                    </a:lnTo>
                    <a:lnTo>
                      <a:pt x="3" y="233"/>
                    </a:lnTo>
                    <a:lnTo>
                      <a:pt x="0" y="250"/>
                    </a:lnTo>
                    <a:lnTo>
                      <a:pt x="21" y="243"/>
                    </a:lnTo>
                    <a:lnTo>
                      <a:pt x="89" y="243"/>
                    </a:lnTo>
                    <a:lnTo>
                      <a:pt x="115" y="236"/>
                    </a:lnTo>
                    <a:lnTo>
                      <a:pt x="115" y="319"/>
                    </a:lnTo>
                    <a:lnTo>
                      <a:pt x="156" y="319"/>
                    </a:lnTo>
                    <a:lnTo>
                      <a:pt x="156" y="236"/>
                    </a:lnTo>
                    <a:lnTo>
                      <a:pt x="172" y="243"/>
                    </a:lnTo>
                    <a:lnTo>
                      <a:pt x="248" y="243"/>
                    </a:lnTo>
                    <a:lnTo>
                      <a:pt x="269" y="250"/>
                    </a:lnTo>
                    <a:lnTo>
                      <a:pt x="266" y="234"/>
                    </a:lnTo>
                    <a:lnTo>
                      <a:pt x="266" y="202"/>
                    </a:lnTo>
                    <a:lnTo>
                      <a:pt x="269" y="186"/>
                    </a:lnTo>
                    <a:lnTo>
                      <a:pt x="248" y="193"/>
                    </a:lnTo>
                    <a:lnTo>
                      <a:pt x="177" y="193"/>
                    </a:lnTo>
                    <a:lnTo>
                      <a:pt x="156" y="198"/>
                    </a:lnTo>
                    <a:lnTo>
                      <a:pt x="156" y="140"/>
                    </a:lnTo>
                    <a:lnTo>
                      <a:pt x="177" y="148"/>
                    </a:lnTo>
                    <a:lnTo>
                      <a:pt x="227" y="148"/>
                    </a:lnTo>
                    <a:lnTo>
                      <a:pt x="248" y="155"/>
                    </a:lnTo>
                    <a:lnTo>
                      <a:pt x="245" y="141"/>
                    </a:lnTo>
                    <a:lnTo>
                      <a:pt x="245" y="102"/>
                    </a:lnTo>
                    <a:lnTo>
                      <a:pt x="248" y="88"/>
                    </a:lnTo>
                    <a:lnTo>
                      <a:pt x="227" y="95"/>
                    </a:lnTo>
                    <a:lnTo>
                      <a:pt x="183" y="95"/>
                    </a:lnTo>
                    <a:lnTo>
                      <a:pt x="156" y="103"/>
                    </a:lnTo>
                    <a:lnTo>
                      <a:pt x="156" y="73"/>
                    </a:lnTo>
                    <a:lnTo>
                      <a:pt x="156" y="28"/>
                    </a:lnTo>
                    <a:lnTo>
                      <a:pt x="162" y="0"/>
                    </a:lnTo>
                    <a:lnTo>
                      <a:pt x="147" y="3"/>
                    </a:lnTo>
                    <a:lnTo>
                      <a:pt x="123" y="2"/>
                    </a:lnTo>
                    <a:lnTo>
                      <a:pt x="109" y="0"/>
                    </a:lnTo>
                    <a:lnTo>
                      <a:pt x="115" y="28"/>
                    </a:lnTo>
                    <a:lnTo>
                      <a:pt x="115" y="73"/>
                    </a:lnTo>
                    <a:lnTo>
                      <a:pt x="115" y="103"/>
                    </a:lnTo>
                    <a:lnTo>
                      <a:pt x="94" y="95"/>
                    </a:lnTo>
                    <a:lnTo>
                      <a:pt x="42" y="95"/>
                    </a:lnTo>
                    <a:lnTo>
                      <a:pt x="21" y="88"/>
                    </a:lnTo>
                    <a:lnTo>
                      <a:pt x="23" y="106"/>
                    </a:lnTo>
                    <a:lnTo>
                      <a:pt x="23" y="140"/>
                    </a:lnTo>
                    <a:lnTo>
                      <a:pt x="21" y="155"/>
                    </a:lnTo>
                    <a:lnTo>
                      <a:pt x="42" y="148"/>
                    </a:lnTo>
                    <a:lnTo>
                      <a:pt x="89" y="148"/>
                    </a:lnTo>
                    <a:lnTo>
                      <a:pt x="115" y="140"/>
                    </a:lnTo>
                    <a:lnTo>
                      <a:pt x="115" y="198"/>
                    </a:lnTo>
                    <a:lnTo>
                      <a:pt x="89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4" name="Freeform 38"/>
              <p:cNvSpPr>
                <a:spLocks/>
              </p:cNvSpPr>
              <p:nvPr/>
            </p:nvSpPr>
            <p:spPr bwMode="auto">
              <a:xfrm>
                <a:off x="4340" y="3343"/>
                <a:ext cx="45" cy="33"/>
              </a:xfrm>
              <a:custGeom>
                <a:avLst/>
                <a:gdLst>
                  <a:gd name="T0" fmla="*/ 2 w 313"/>
                  <a:gd name="T1" fmla="*/ 1 h 201"/>
                  <a:gd name="T2" fmla="*/ 2 w 313"/>
                  <a:gd name="T3" fmla="*/ 0 h 201"/>
                  <a:gd name="T4" fmla="*/ 3 w 313"/>
                  <a:gd name="T5" fmla="*/ 0 h 201"/>
                  <a:gd name="T6" fmla="*/ 4 w 313"/>
                  <a:gd name="T7" fmla="*/ 0 h 201"/>
                  <a:gd name="T8" fmla="*/ 4 w 313"/>
                  <a:gd name="T9" fmla="*/ 0 h 201"/>
                  <a:gd name="T10" fmla="*/ 4 w 313"/>
                  <a:gd name="T11" fmla="*/ 1 h 201"/>
                  <a:gd name="T12" fmla="*/ 5 w 313"/>
                  <a:gd name="T13" fmla="*/ 1 h 201"/>
                  <a:gd name="T14" fmla="*/ 5 w 313"/>
                  <a:gd name="T15" fmla="*/ 1 h 201"/>
                  <a:gd name="T16" fmla="*/ 6 w 313"/>
                  <a:gd name="T17" fmla="*/ 1 h 201"/>
                  <a:gd name="T18" fmla="*/ 6 w 313"/>
                  <a:gd name="T19" fmla="*/ 1 h 201"/>
                  <a:gd name="T20" fmla="*/ 6 w 313"/>
                  <a:gd name="T21" fmla="*/ 2 h 201"/>
                  <a:gd name="T22" fmla="*/ 6 w 313"/>
                  <a:gd name="T23" fmla="*/ 2 h 201"/>
                  <a:gd name="T24" fmla="*/ 6 w 313"/>
                  <a:gd name="T25" fmla="*/ 3 h 201"/>
                  <a:gd name="T26" fmla="*/ 5 w 313"/>
                  <a:gd name="T27" fmla="*/ 4 h 201"/>
                  <a:gd name="T28" fmla="*/ 4 w 313"/>
                  <a:gd name="T29" fmla="*/ 5 h 201"/>
                  <a:gd name="T30" fmla="*/ 4 w 313"/>
                  <a:gd name="T31" fmla="*/ 5 h 201"/>
                  <a:gd name="T32" fmla="*/ 3 w 313"/>
                  <a:gd name="T33" fmla="*/ 5 h 201"/>
                  <a:gd name="T34" fmla="*/ 3 w 313"/>
                  <a:gd name="T35" fmla="*/ 5 h 201"/>
                  <a:gd name="T36" fmla="*/ 2 w 313"/>
                  <a:gd name="T37" fmla="*/ 5 h 201"/>
                  <a:gd name="T38" fmla="*/ 1 w 313"/>
                  <a:gd name="T39" fmla="*/ 4 h 201"/>
                  <a:gd name="T40" fmla="*/ 1 w 313"/>
                  <a:gd name="T41" fmla="*/ 3 h 201"/>
                  <a:gd name="T42" fmla="*/ 0 w 313"/>
                  <a:gd name="T43" fmla="*/ 2 h 201"/>
                  <a:gd name="T44" fmla="*/ 0 w 313"/>
                  <a:gd name="T45" fmla="*/ 2 h 201"/>
                  <a:gd name="T46" fmla="*/ 1 w 313"/>
                  <a:gd name="T47" fmla="*/ 1 h 201"/>
                  <a:gd name="T48" fmla="*/ 1 w 313"/>
                  <a:gd name="T49" fmla="*/ 1 h 201"/>
                  <a:gd name="T50" fmla="*/ 1 w 313"/>
                  <a:gd name="T51" fmla="*/ 1 h 201"/>
                  <a:gd name="T52" fmla="*/ 2 w 313"/>
                  <a:gd name="T53" fmla="*/ 1 h 2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3"/>
                  <a:gd name="T82" fmla="*/ 0 h 201"/>
                  <a:gd name="T83" fmla="*/ 313 w 313"/>
                  <a:gd name="T84" fmla="*/ 201 h 20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3" h="201">
                    <a:moveTo>
                      <a:pt x="92" y="47"/>
                    </a:moveTo>
                    <a:lnTo>
                      <a:pt x="107" y="17"/>
                    </a:lnTo>
                    <a:lnTo>
                      <a:pt x="128" y="0"/>
                    </a:lnTo>
                    <a:lnTo>
                      <a:pt x="185" y="0"/>
                    </a:lnTo>
                    <a:lnTo>
                      <a:pt x="201" y="18"/>
                    </a:lnTo>
                    <a:lnTo>
                      <a:pt x="211" y="47"/>
                    </a:lnTo>
                    <a:lnTo>
                      <a:pt x="230" y="45"/>
                    </a:lnTo>
                    <a:lnTo>
                      <a:pt x="244" y="29"/>
                    </a:lnTo>
                    <a:lnTo>
                      <a:pt x="269" y="33"/>
                    </a:lnTo>
                    <a:lnTo>
                      <a:pt x="286" y="55"/>
                    </a:lnTo>
                    <a:lnTo>
                      <a:pt x="312" y="65"/>
                    </a:lnTo>
                    <a:lnTo>
                      <a:pt x="313" y="82"/>
                    </a:lnTo>
                    <a:lnTo>
                      <a:pt x="277" y="123"/>
                    </a:lnTo>
                    <a:lnTo>
                      <a:pt x="233" y="158"/>
                    </a:lnTo>
                    <a:lnTo>
                      <a:pt x="203" y="181"/>
                    </a:lnTo>
                    <a:lnTo>
                      <a:pt x="179" y="194"/>
                    </a:lnTo>
                    <a:lnTo>
                      <a:pt x="156" y="201"/>
                    </a:lnTo>
                    <a:lnTo>
                      <a:pt x="134" y="190"/>
                    </a:lnTo>
                    <a:lnTo>
                      <a:pt x="111" y="177"/>
                    </a:lnTo>
                    <a:lnTo>
                      <a:pt x="55" y="135"/>
                    </a:lnTo>
                    <a:lnTo>
                      <a:pt x="34" y="116"/>
                    </a:lnTo>
                    <a:lnTo>
                      <a:pt x="0" y="82"/>
                    </a:lnTo>
                    <a:lnTo>
                      <a:pt x="23" y="62"/>
                    </a:lnTo>
                    <a:lnTo>
                      <a:pt x="35" y="38"/>
                    </a:lnTo>
                    <a:lnTo>
                      <a:pt x="60" y="35"/>
                    </a:lnTo>
                    <a:lnTo>
                      <a:pt x="73" y="45"/>
                    </a:lnTo>
                    <a:lnTo>
                      <a:pt x="92" y="4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5" name="Freeform 39"/>
              <p:cNvSpPr>
                <a:spLocks/>
              </p:cNvSpPr>
              <p:nvPr/>
            </p:nvSpPr>
            <p:spPr bwMode="auto">
              <a:xfrm>
                <a:off x="4332" y="3288"/>
                <a:ext cx="61" cy="90"/>
              </a:xfrm>
              <a:custGeom>
                <a:avLst/>
                <a:gdLst>
                  <a:gd name="T0" fmla="*/ 0 w 429"/>
                  <a:gd name="T1" fmla="*/ 0 h 539"/>
                  <a:gd name="T2" fmla="*/ 9 w 429"/>
                  <a:gd name="T3" fmla="*/ 0 h 539"/>
                  <a:gd name="T4" fmla="*/ 9 w 429"/>
                  <a:gd name="T5" fmla="*/ 8 h 539"/>
                  <a:gd name="T6" fmla="*/ 9 w 429"/>
                  <a:gd name="T7" fmla="*/ 9 h 539"/>
                  <a:gd name="T8" fmla="*/ 8 w 429"/>
                  <a:gd name="T9" fmla="*/ 10 h 539"/>
                  <a:gd name="T10" fmla="*/ 8 w 429"/>
                  <a:gd name="T11" fmla="*/ 12 h 539"/>
                  <a:gd name="T12" fmla="*/ 7 w 429"/>
                  <a:gd name="T13" fmla="*/ 13 h 539"/>
                  <a:gd name="T14" fmla="*/ 6 w 429"/>
                  <a:gd name="T15" fmla="*/ 13 h 539"/>
                  <a:gd name="T16" fmla="*/ 5 w 429"/>
                  <a:gd name="T17" fmla="*/ 14 h 539"/>
                  <a:gd name="T18" fmla="*/ 4 w 429"/>
                  <a:gd name="T19" fmla="*/ 15 h 539"/>
                  <a:gd name="T20" fmla="*/ 3 w 429"/>
                  <a:gd name="T21" fmla="*/ 14 h 539"/>
                  <a:gd name="T22" fmla="*/ 2 w 429"/>
                  <a:gd name="T23" fmla="*/ 13 h 539"/>
                  <a:gd name="T24" fmla="*/ 2 w 429"/>
                  <a:gd name="T25" fmla="*/ 12 h 539"/>
                  <a:gd name="T26" fmla="*/ 1 w 429"/>
                  <a:gd name="T27" fmla="*/ 12 h 539"/>
                  <a:gd name="T28" fmla="*/ 1 w 429"/>
                  <a:gd name="T29" fmla="*/ 10 h 539"/>
                  <a:gd name="T30" fmla="*/ 0 w 429"/>
                  <a:gd name="T31" fmla="*/ 9 h 539"/>
                  <a:gd name="T32" fmla="*/ 0 w 429"/>
                  <a:gd name="T33" fmla="*/ 8 h 539"/>
                  <a:gd name="T34" fmla="*/ 0 w 429"/>
                  <a:gd name="T35" fmla="*/ 0 h 5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539"/>
                  <a:gd name="T56" fmla="*/ 429 w 429"/>
                  <a:gd name="T57" fmla="*/ 539 h 5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539">
                    <a:moveTo>
                      <a:pt x="0" y="5"/>
                    </a:moveTo>
                    <a:lnTo>
                      <a:pt x="429" y="0"/>
                    </a:lnTo>
                    <a:lnTo>
                      <a:pt x="429" y="282"/>
                    </a:lnTo>
                    <a:lnTo>
                      <a:pt x="424" y="319"/>
                    </a:lnTo>
                    <a:lnTo>
                      <a:pt x="407" y="368"/>
                    </a:lnTo>
                    <a:lnTo>
                      <a:pt x="372" y="419"/>
                    </a:lnTo>
                    <a:lnTo>
                      <a:pt x="346" y="449"/>
                    </a:lnTo>
                    <a:lnTo>
                      <a:pt x="317" y="475"/>
                    </a:lnTo>
                    <a:lnTo>
                      <a:pt x="268" y="512"/>
                    </a:lnTo>
                    <a:lnTo>
                      <a:pt x="215" y="539"/>
                    </a:lnTo>
                    <a:lnTo>
                      <a:pt x="166" y="512"/>
                    </a:lnTo>
                    <a:lnTo>
                      <a:pt x="111" y="472"/>
                    </a:lnTo>
                    <a:lnTo>
                      <a:pt x="84" y="446"/>
                    </a:lnTo>
                    <a:lnTo>
                      <a:pt x="60" y="419"/>
                    </a:lnTo>
                    <a:lnTo>
                      <a:pt x="27" y="367"/>
                    </a:lnTo>
                    <a:lnTo>
                      <a:pt x="5" y="317"/>
                    </a:lnTo>
                    <a:lnTo>
                      <a:pt x="0" y="283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158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57361" name="Group 40"/>
          <p:cNvGrpSpPr>
            <a:grpSpLocks/>
          </p:cNvGrpSpPr>
          <p:nvPr/>
        </p:nvGrpSpPr>
        <p:grpSpPr bwMode="auto">
          <a:xfrm>
            <a:off x="6610350" y="4089400"/>
            <a:ext cx="1377950" cy="866775"/>
            <a:chOff x="3774" y="2788"/>
            <a:chExt cx="1170" cy="715"/>
          </a:xfrm>
        </p:grpSpPr>
        <p:pic>
          <p:nvPicPr>
            <p:cNvPr id="57363" name="Picture 41" descr="tu-fla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" y="3362"/>
              <a:ext cx="178" cy="1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4" name="Picture 42" descr="ro-fla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2788"/>
              <a:ext cx="157" cy="1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5" name="Picture 43" descr="hr-fla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2924"/>
              <a:ext cx="160" cy="14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66" name="Picture 44" descr="bu-lgflag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3098"/>
              <a:ext cx="179" cy="1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362" name="Text Box 45"/>
          <p:cNvSpPr txBox="1">
            <a:spLocks noChangeArrowheads="1"/>
          </p:cNvSpPr>
          <p:nvPr/>
        </p:nvSpPr>
        <p:spPr bwMode="auto">
          <a:xfrm>
            <a:off x="4248150" y="5516563"/>
            <a:ext cx="4895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800"/>
              <a:t>(http://inspire. jrc.it/proposal/ COM_ 2004_0516_F_ EN_ ACTE.pdf)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80269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822152" y="1470025"/>
            <a:ext cx="3744913" cy="4679950"/>
          </a:xfrm>
          <a:noFill/>
        </p:spPr>
        <p:txBody>
          <a:bodyPr/>
          <a:lstStyle/>
          <a:p>
            <a:pPr marL="469900" indent="-469900" eaLnBrk="1" hangingPunct="1">
              <a:lnSpc>
                <a:spcPct val="100000"/>
              </a:lnSpc>
            </a:pPr>
            <a:endParaRPr lang="tr-TR" altLang="tr-TR" sz="2400" dirty="0" smtClean="0"/>
          </a:p>
          <a:p>
            <a:pPr>
              <a:lnSpc>
                <a:spcPct val="100000"/>
              </a:lnSpc>
            </a:pPr>
            <a:r>
              <a:rPr lang="tr-TR" altLang="tr-TR" sz="1600" b="1" dirty="0" smtClean="0"/>
              <a:t>COĞRAFİ REFERANS SİSTEMLERİ,</a:t>
            </a:r>
          </a:p>
          <a:p>
            <a:pPr>
              <a:lnSpc>
                <a:spcPct val="100000"/>
              </a:lnSpc>
            </a:pPr>
            <a:r>
              <a:rPr lang="tr-TR" altLang="tr-TR" sz="1600" b="1" dirty="0" smtClean="0"/>
              <a:t> </a:t>
            </a:r>
            <a:r>
              <a:rPr lang="tr-TR" altLang="tr-TR" sz="1600" b="1" dirty="0" smtClean="0"/>
              <a:t>COĞRAFİ </a:t>
            </a:r>
            <a:r>
              <a:rPr lang="tr-TR" altLang="tr-TR" sz="1600" b="1" dirty="0" smtClean="0"/>
              <a:t>GRİD SİSTEMLERİ, </a:t>
            </a:r>
          </a:p>
          <a:p>
            <a:pPr marL="469900" indent="-469900" eaLnBrk="1" hangingPunct="1">
              <a:lnSpc>
                <a:spcPct val="100000"/>
              </a:lnSpc>
            </a:pPr>
            <a:r>
              <a:rPr lang="tr-TR" altLang="tr-TR" sz="1600" b="1" dirty="0" smtClean="0"/>
              <a:t>COĞRAFİ </a:t>
            </a:r>
            <a:r>
              <a:rPr lang="tr-TR" altLang="tr-TR" sz="1600" b="1" dirty="0" smtClean="0"/>
              <a:t>YER İSİMLERİ, </a:t>
            </a:r>
          </a:p>
          <a:p>
            <a:pPr marL="469900" indent="-469900" eaLnBrk="1" hangingPunct="1">
              <a:lnSpc>
                <a:spcPct val="100000"/>
              </a:lnSpc>
            </a:pPr>
            <a:r>
              <a:rPr lang="tr-TR" altLang="tr-TR" sz="1600" b="1" dirty="0" smtClean="0"/>
              <a:t>İDARİ </a:t>
            </a:r>
            <a:r>
              <a:rPr lang="tr-TR" altLang="tr-TR" sz="1600" b="1" dirty="0" smtClean="0"/>
              <a:t>BİRİMLER, </a:t>
            </a:r>
          </a:p>
          <a:p>
            <a:pPr marL="469900" indent="-469900" eaLnBrk="1" hangingPunct="1">
              <a:lnSpc>
                <a:spcPct val="100000"/>
              </a:lnSpc>
            </a:pPr>
            <a:r>
              <a:rPr lang="tr-TR" altLang="tr-TR" sz="1600" b="1" dirty="0" smtClean="0"/>
              <a:t>ULAŞIM </a:t>
            </a:r>
            <a:r>
              <a:rPr lang="tr-TR" altLang="tr-TR" sz="1600" b="1" dirty="0" smtClean="0"/>
              <a:t>AĞLARI, </a:t>
            </a:r>
          </a:p>
          <a:p>
            <a:pPr marL="469900" indent="-469900" eaLnBrk="1" hangingPunct="1">
              <a:lnSpc>
                <a:spcPct val="100000"/>
              </a:lnSpc>
            </a:pPr>
            <a:r>
              <a:rPr lang="tr-TR" altLang="tr-TR" sz="1600" b="1" dirty="0" smtClean="0"/>
              <a:t>HİDROĞRAFYA</a:t>
            </a:r>
            <a:r>
              <a:rPr lang="tr-TR" altLang="tr-TR" sz="1600" b="1" dirty="0" smtClean="0"/>
              <a:t>,</a:t>
            </a:r>
          </a:p>
          <a:p>
            <a:pPr marL="469900" indent="-469900" eaLnBrk="1" hangingPunct="1">
              <a:lnSpc>
                <a:spcPct val="100000"/>
              </a:lnSpc>
            </a:pPr>
            <a:r>
              <a:rPr lang="tr-TR" altLang="tr-TR" sz="1600" b="1" dirty="0" smtClean="0"/>
              <a:t>KORUMA </a:t>
            </a:r>
            <a:r>
              <a:rPr lang="tr-TR" altLang="tr-TR" sz="1600" b="1" dirty="0" smtClean="0"/>
              <a:t>ALTINA ALINMIŞ ALANLAR,</a:t>
            </a:r>
            <a:r>
              <a:rPr lang="tr-TR" altLang="tr-TR" sz="2000" b="1" dirty="0" smtClean="0"/>
              <a:t> </a:t>
            </a:r>
          </a:p>
          <a:p>
            <a:pPr marL="469900" indent="-469900" eaLnBrk="1" hangingPunct="1">
              <a:lnSpc>
                <a:spcPct val="100000"/>
              </a:lnSpc>
            </a:pPr>
            <a:endParaRPr lang="tr-TR" altLang="tr-TR" sz="2000" b="1" dirty="0" smtClean="0"/>
          </a:p>
          <a:p>
            <a:pPr marL="469900" indent="-46990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700" dirty="0" smtClean="0"/>
          </a:p>
        </p:txBody>
      </p:sp>
      <p:pic>
        <p:nvPicPr>
          <p:cNvPr id="59397" name="Picture 4"/>
          <p:cNvPicPr>
            <a:picLocks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513" y="1828800"/>
            <a:ext cx="1774825" cy="1763713"/>
          </a:xfrm>
          <a:noFill/>
        </p:spPr>
      </p:pic>
      <p:pic>
        <p:nvPicPr>
          <p:cNvPr id="59398" name="Picture 5"/>
          <p:cNvPicPr>
            <a:picLocks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8063" y="4408488"/>
            <a:ext cx="3924300" cy="908050"/>
          </a:xfrm>
          <a:noFill/>
        </p:spPr>
      </p:pic>
      <p:sp>
        <p:nvSpPr>
          <p:cNvPr id="59399" name="Freeform 6"/>
          <p:cNvSpPr>
            <a:spLocks/>
          </p:cNvSpPr>
          <p:nvPr/>
        </p:nvSpPr>
        <p:spPr bwMode="auto">
          <a:xfrm>
            <a:off x="6659563" y="3810000"/>
            <a:ext cx="655637" cy="712788"/>
          </a:xfrm>
          <a:custGeom>
            <a:avLst/>
            <a:gdLst>
              <a:gd name="T0" fmla="*/ 492320084 w 725"/>
              <a:gd name="T1" fmla="*/ 0 h 505"/>
              <a:gd name="T2" fmla="*/ 106314479 w 725"/>
              <a:gd name="T3" fmla="*/ 0 h 505"/>
              <a:gd name="T4" fmla="*/ 106314479 w 725"/>
              <a:gd name="T5" fmla="*/ 567782926 h 505"/>
              <a:gd name="T6" fmla="*/ 0 w 725"/>
              <a:gd name="T7" fmla="*/ 567782926 h 505"/>
              <a:gd name="T8" fmla="*/ 299317734 w 725"/>
              <a:gd name="T9" fmla="*/ 1004081166 h 505"/>
              <a:gd name="T10" fmla="*/ 592092662 w 725"/>
              <a:gd name="T11" fmla="*/ 567782926 h 505"/>
              <a:gd name="T12" fmla="*/ 498861985 w 725"/>
              <a:gd name="T13" fmla="*/ 567782926 h 505"/>
              <a:gd name="T14" fmla="*/ 498861985 w 725"/>
              <a:gd name="T15" fmla="*/ 0 h 5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5"/>
              <a:gd name="T25" fmla="*/ 0 h 505"/>
              <a:gd name="T26" fmla="*/ 725 w 725"/>
              <a:gd name="T27" fmla="*/ 505 h 5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5" h="505">
                <a:moveTo>
                  <a:pt x="602" y="0"/>
                </a:moveTo>
                <a:lnTo>
                  <a:pt x="130" y="0"/>
                </a:lnTo>
                <a:lnTo>
                  <a:pt x="130" y="285"/>
                </a:lnTo>
                <a:lnTo>
                  <a:pt x="0" y="285"/>
                </a:lnTo>
                <a:lnTo>
                  <a:pt x="366" y="504"/>
                </a:lnTo>
                <a:lnTo>
                  <a:pt x="724" y="285"/>
                </a:lnTo>
                <a:lnTo>
                  <a:pt x="610" y="285"/>
                </a:lnTo>
                <a:lnTo>
                  <a:pt x="610" y="0"/>
                </a:lnTo>
              </a:path>
            </a:pathLst>
          </a:custGeom>
          <a:gradFill rotWithShape="0">
            <a:gsLst>
              <a:gs pos="0">
                <a:srgbClr val="4C4C00"/>
              </a:gs>
              <a:gs pos="100000">
                <a:srgbClr val="FFFF00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90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19" y="1332806"/>
            <a:ext cx="7992687" cy="1600200"/>
          </a:xfrm>
        </p:spPr>
        <p:txBody>
          <a:bodyPr/>
          <a:lstStyle/>
          <a:p>
            <a:pPr eaLnBrk="1" hangingPunct="1"/>
            <a:r>
              <a:rPr lang="tr-TR" altLang="tr-TR" sz="1900" b="1" dirty="0" smtClean="0">
                <a:solidFill>
                  <a:schemeClr val="tx1"/>
                </a:solidFill>
              </a:rPr>
              <a:t>Direktifin ekinde (EK II ve EK III) yer alan aşağıdaki coğrafi  detaylara ilişkin  metaverileri, direktifin 22 Kasım 2006 tarihindeki yayın tarihinden itibaren 5 yıl  içerisinde hazırlayacaklardır.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" y="2044932"/>
            <a:ext cx="5266113" cy="3657600"/>
          </a:xfrm>
          <a:noFill/>
        </p:spPr>
        <p:txBody>
          <a:bodyPr numCol="2"/>
          <a:lstStyle/>
          <a:p>
            <a:pPr marL="469900" indent="-469900" eaLnBrk="1" hangingPunct="1">
              <a:lnSpc>
                <a:spcPct val="80000"/>
              </a:lnSpc>
            </a:pPr>
            <a:endParaRPr lang="tr-TR" altLang="tr-TR" sz="1400" b="1" dirty="0" smtClean="0"/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EK </a:t>
            </a:r>
            <a:r>
              <a:rPr lang="tr-TR" altLang="tr-TR" sz="1400" b="1" dirty="0" smtClean="0"/>
              <a:t>II: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Sayısal Arazi Yükseklik Veriler,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adres verileri,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kadastro ve tapu bilgileri,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arazi örtüsü,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orto-görüntüler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EK </a:t>
            </a:r>
            <a:r>
              <a:rPr lang="tr-TR" altLang="tr-TR" sz="1400" b="1" dirty="0" smtClean="0"/>
              <a:t>III: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İstatistik verileri (nüfus, vb.),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binalar,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toprak,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jeoloji,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arazi kullanımı,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insan sağlığı ve güvenliği,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kamu hizmeti tesisleri (hastane, okul, atık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su tesisleri, vb.),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endüstri tesisleri,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tarım tesisleri,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demografi,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doğal afet bölgeler, 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meteorolojik detaylar, oşinografik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detaylar, habitat bölgeleri, endemik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(species) bitki ve hayvanların yaşadığı</a:t>
            </a:r>
          </a:p>
          <a:p>
            <a:pPr marL="469900" indent="-469900" eaLnBrk="1" hangingPunct="1">
              <a:lnSpc>
                <a:spcPct val="80000"/>
              </a:lnSpc>
            </a:pPr>
            <a:r>
              <a:rPr lang="tr-TR" altLang="tr-TR" sz="1400" b="1" dirty="0" smtClean="0"/>
              <a:t>bölgeler.</a:t>
            </a:r>
          </a:p>
          <a:p>
            <a:pPr marL="469900" indent="-469900" eaLnBrk="1" hangingPunct="1">
              <a:lnSpc>
                <a:spcPct val="80000"/>
              </a:lnSpc>
            </a:pPr>
            <a:endParaRPr lang="tr-TR" altLang="tr-TR" sz="1050" b="1" dirty="0" smtClean="0"/>
          </a:p>
        </p:txBody>
      </p:sp>
      <p:pic>
        <p:nvPicPr>
          <p:cNvPr id="285700" name="Picture 4" descr="Bild2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8667" y="2094807"/>
            <a:ext cx="2944812" cy="1763713"/>
          </a:xfrm>
          <a:noFill/>
        </p:spPr>
      </p:pic>
      <p:pic>
        <p:nvPicPr>
          <p:cNvPr id="285701" name="Picture 5" descr="Bild3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7332" y="3855691"/>
            <a:ext cx="1900238" cy="1763712"/>
          </a:xfrm>
          <a:noFill/>
        </p:spPr>
      </p:pic>
    </p:spTree>
    <p:extLst>
      <p:ext uri="{BB962C8B-B14F-4D97-AF65-F5344CB8AC3E}">
        <p14:creationId xmlns:p14="http://schemas.microsoft.com/office/powerpoint/2010/main" val="10643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684213" y="3938588"/>
            <a:ext cx="79930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e-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ucbs.TR projesi kapsamında ulusal bazda k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urulacak portal sayesinde mevcut co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ğrafi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 verilerin</a:t>
            </a:r>
            <a:endParaRPr lang="tr-TR" altLang="tr-TR" sz="2000" b="1">
              <a:solidFill>
                <a:srgbClr val="FF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özellikleri 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öğrenebilecek v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e 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kullanıcıların 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ihtiyaç</a:t>
            </a:r>
            <a:endParaRPr lang="tr-TR" altLang="tr-TR" sz="2000" b="1">
              <a:solidFill>
                <a:srgbClr val="FF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duyduklar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ı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 co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ğ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rafi verilere kolayl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ı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kla erişebilmeleri</a:t>
            </a:r>
            <a:endParaRPr lang="tr-TR" altLang="tr-TR" sz="2000" b="1">
              <a:solidFill>
                <a:srgbClr val="FF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sa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ğ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lanacakt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ı</a:t>
            </a:r>
            <a:r>
              <a:rPr lang="en-US" altLang="tr-TR" sz="2000" b="1">
                <a:solidFill>
                  <a:srgbClr val="FF0000"/>
                </a:solidFill>
                <a:latin typeface="Arial" pitchFamily="34" charset="0"/>
              </a:rPr>
              <a:t>r.</a:t>
            </a:r>
            <a:r>
              <a:rPr lang="tr-TR" altLang="tr-TR" sz="2000" b="1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2486025" y="1125538"/>
            <a:ext cx="2159000" cy="755650"/>
          </a:xfrm>
          <a:prstGeom prst="rect">
            <a:avLst/>
          </a:prstGeom>
          <a:solidFill>
            <a:srgbClr val="FF66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tr-TR" sz="1800"/>
          </a:p>
        </p:txBody>
      </p:sp>
      <p:grpSp>
        <p:nvGrpSpPr>
          <p:cNvPr id="62470" name="Group 4"/>
          <p:cNvGrpSpPr>
            <a:grpSpLocks/>
          </p:cNvGrpSpPr>
          <p:nvPr/>
        </p:nvGrpSpPr>
        <p:grpSpPr bwMode="auto">
          <a:xfrm>
            <a:off x="250825" y="476250"/>
            <a:ext cx="8712200" cy="3124200"/>
            <a:chOff x="1383" y="2462"/>
            <a:chExt cx="4218" cy="1512"/>
          </a:xfrm>
        </p:grpSpPr>
        <p:sp>
          <p:nvSpPr>
            <p:cNvPr id="62471" name="Rectangle 5"/>
            <p:cNvSpPr>
              <a:spLocks noChangeArrowheads="1"/>
            </p:cNvSpPr>
            <p:nvPr/>
          </p:nvSpPr>
          <p:spPr bwMode="auto">
            <a:xfrm>
              <a:off x="1383" y="2477"/>
              <a:ext cx="4218" cy="1497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tr-TR" sz="20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62472" name="Rectangle 6"/>
            <p:cNvSpPr>
              <a:spLocks noChangeArrowheads="1"/>
            </p:cNvSpPr>
            <p:nvPr/>
          </p:nvSpPr>
          <p:spPr bwMode="auto">
            <a:xfrm>
              <a:off x="1402" y="2462"/>
              <a:ext cx="153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Arial" pitchFamily="34" charset="0"/>
                </a:rPr>
                <a:t>Ulusal Konumsal Veri Altyapısı</a:t>
              </a:r>
              <a:endParaRPr lang="en-US" altLang="tr-TR" sz="16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1411" y="2704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Arial" pitchFamily="34" charset="0"/>
                </a:rPr>
                <a:t>Temel veriler</a:t>
              </a:r>
              <a:endParaRPr lang="en-US" altLang="tr-TR" sz="1600" b="1">
                <a:latin typeface="Arial" pitchFamily="34" charset="0"/>
              </a:endParaRPr>
            </a:p>
          </p:txBody>
        </p:sp>
        <p:sp>
          <p:nvSpPr>
            <p:cNvPr id="62474" name="Rectangle 8"/>
            <p:cNvSpPr>
              <a:spLocks noChangeArrowheads="1"/>
            </p:cNvSpPr>
            <p:nvPr/>
          </p:nvSpPr>
          <p:spPr bwMode="auto">
            <a:xfrm>
              <a:off x="2881" y="2704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tr-TR" sz="1600" b="1">
                  <a:latin typeface="Arial" pitchFamily="34" charset="0"/>
                </a:rPr>
                <a:t>Meta</a:t>
              </a:r>
              <a:r>
                <a:rPr lang="tr-TR" altLang="tr-TR" sz="1600" b="1">
                  <a:latin typeface="Arial" pitchFamily="34" charset="0"/>
                </a:rPr>
                <a:t>veriler</a:t>
              </a:r>
              <a:endParaRPr lang="en-US" altLang="tr-TR" sz="1600" b="1">
                <a:latin typeface="Arial" pitchFamily="34" charset="0"/>
              </a:endParaRPr>
            </a:p>
          </p:txBody>
        </p:sp>
        <p:sp>
          <p:nvSpPr>
            <p:cNvPr id="62475" name="Rectangle 9"/>
            <p:cNvSpPr>
              <a:spLocks noChangeArrowheads="1"/>
            </p:cNvSpPr>
            <p:nvPr/>
          </p:nvSpPr>
          <p:spPr bwMode="auto">
            <a:xfrm>
              <a:off x="4350" y="2704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Arial" pitchFamily="34" charset="0"/>
                </a:rPr>
                <a:t>Ana hizmetler</a:t>
              </a:r>
              <a:endParaRPr lang="en-US" altLang="tr-TR" sz="1600" b="1">
                <a:latin typeface="Arial" pitchFamily="34" charset="0"/>
              </a:endParaRPr>
            </a:p>
          </p:txBody>
        </p:sp>
        <p:sp>
          <p:nvSpPr>
            <p:cNvPr id="62476" name="Rectangle 10"/>
            <p:cNvSpPr>
              <a:spLocks noChangeArrowheads="1"/>
            </p:cNvSpPr>
            <p:nvPr/>
          </p:nvSpPr>
          <p:spPr bwMode="auto">
            <a:xfrm>
              <a:off x="1411" y="3158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Arial" pitchFamily="34" charset="0"/>
                </a:rPr>
                <a:t>Teknik altyapı</a:t>
              </a:r>
              <a:endParaRPr lang="en-US" altLang="tr-TR" sz="1600" b="1">
                <a:latin typeface="Arial" pitchFamily="34" charset="0"/>
              </a:endParaRPr>
            </a:p>
          </p:txBody>
        </p:sp>
        <p:sp>
          <p:nvSpPr>
            <p:cNvPr id="62477" name="Rectangle 11"/>
            <p:cNvSpPr>
              <a:spLocks noChangeArrowheads="1"/>
            </p:cNvSpPr>
            <p:nvPr/>
          </p:nvSpPr>
          <p:spPr bwMode="auto">
            <a:xfrm>
              <a:off x="1411" y="3611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Verdana" pitchFamily="34" charset="0"/>
                </a:rPr>
                <a:t>Standartlar</a:t>
              </a:r>
              <a:endParaRPr lang="en-US" altLang="tr-TR" sz="1600" b="1">
                <a:latin typeface="Verdana" pitchFamily="34" charset="0"/>
              </a:endParaRPr>
            </a:p>
          </p:txBody>
        </p:sp>
        <p:sp>
          <p:nvSpPr>
            <p:cNvPr id="62478" name="Rectangle 12"/>
            <p:cNvSpPr>
              <a:spLocks noChangeArrowheads="1"/>
            </p:cNvSpPr>
            <p:nvPr/>
          </p:nvSpPr>
          <p:spPr bwMode="auto">
            <a:xfrm>
              <a:off x="2881" y="3611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Arial" pitchFamily="34" charset="0"/>
                </a:rPr>
                <a:t>Yasal Temeller</a:t>
              </a:r>
              <a:endParaRPr lang="en-US" altLang="tr-TR" sz="1600" b="1">
                <a:latin typeface="Arial" pitchFamily="34" charset="0"/>
              </a:endParaRPr>
            </a:p>
          </p:txBody>
        </p:sp>
        <p:sp>
          <p:nvSpPr>
            <p:cNvPr id="62479" name="Rectangle 13"/>
            <p:cNvSpPr>
              <a:spLocks noChangeArrowheads="1"/>
            </p:cNvSpPr>
            <p:nvPr/>
          </p:nvSpPr>
          <p:spPr bwMode="auto">
            <a:xfrm>
              <a:off x="4350" y="3611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latin typeface="Arial" pitchFamily="34" charset="0"/>
                </a:rPr>
                <a:t>Fiyatlandırma ve temin etme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latin typeface="Arial" pitchFamily="34" charset="0"/>
                </a:rPr>
                <a:t>stratejisi</a:t>
              </a:r>
              <a:endParaRPr lang="en-US" altLang="tr-TR" sz="1400" b="1">
                <a:latin typeface="Arial" pitchFamily="34" charset="0"/>
              </a:endParaRPr>
            </a:p>
          </p:txBody>
        </p:sp>
        <p:sp>
          <p:nvSpPr>
            <p:cNvPr id="62480" name="Rectangle 14"/>
            <p:cNvSpPr>
              <a:spLocks noChangeArrowheads="1"/>
            </p:cNvSpPr>
            <p:nvPr/>
          </p:nvSpPr>
          <p:spPr bwMode="auto">
            <a:xfrm>
              <a:off x="4350" y="3158"/>
              <a:ext cx="1224" cy="31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Arial" pitchFamily="34" charset="0"/>
                </a:rPr>
                <a:t>Eğitim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latin typeface="Arial" pitchFamily="34" charset="0"/>
                </a:rPr>
                <a:t>Uygulama</a:t>
              </a:r>
              <a:endParaRPr lang="en-US" altLang="tr-TR" sz="1600" b="1">
                <a:latin typeface="Arial" pitchFamily="34" charset="0"/>
              </a:endParaRPr>
            </a:p>
          </p:txBody>
        </p:sp>
        <p:sp>
          <p:nvSpPr>
            <p:cNvPr id="62481" name="AutoShape 15"/>
            <p:cNvSpPr>
              <a:spLocks noChangeArrowheads="1"/>
            </p:cNvSpPr>
            <p:nvPr/>
          </p:nvSpPr>
          <p:spPr bwMode="auto">
            <a:xfrm>
              <a:off x="2835" y="3086"/>
              <a:ext cx="1360" cy="453"/>
            </a:xfrm>
            <a:prstGeom prst="star8">
              <a:avLst>
                <a:gd name="adj" fmla="val 3825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FF0000"/>
                  </a:solidFill>
                  <a:latin typeface="Arial" pitchFamily="34" charset="0"/>
                </a:rPr>
                <a:t>Ağ</a:t>
              </a:r>
              <a:endParaRPr lang="en-US" altLang="tr-TR" sz="1600" b="1">
                <a:solidFill>
                  <a:srgbClr val="FF0000"/>
                </a:solidFill>
                <a:latin typeface="Arial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tr-TR" sz="1600" b="1">
                  <a:solidFill>
                    <a:srgbClr val="FF0000"/>
                  </a:solidFill>
                  <a:latin typeface="Arial" pitchFamily="34" charset="0"/>
                </a:rPr>
                <a:t> e-</a:t>
              </a:r>
              <a:r>
                <a:rPr lang="tr-TR" altLang="tr-TR" sz="1600" b="1">
                  <a:solidFill>
                    <a:srgbClr val="FF0000"/>
                  </a:solidFill>
                  <a:latin typeface="Arial" pitchFamily="34" charset="0"/>
                </a:rPr>
                <a:t>ucbs</a:t>
              </a:r>
              <a:r>
                <a:rPr lang="en-US" altLang="tr-TR" sz="1600" b="1">
                  <a:solidFill>
                    <a:srgbClr val="FF0000"/>
                  </a:solidFill>
                  <a:latin typeface="Arial" pitchFamily="34" charset="0"/>
                </a:rPr>
                <a:t>.</a:t>
              </a:r>
              <a:r>
                <a:rPr lang="tr-TR" altLang="tr-TR" sz="1600" b="1">
                  <a:solidFill>
                    <a:srgbClr val="FF0000"/>
                  </a:solidFill>
                  <a:latin typeface="Arial" pitchFamily="34" charset="0"/>
                </a:rPr>
                <a:t>TR</a:t>
              </a:r>
              <a:endParaRPr lang="en-US" altLang="tr-TR" sz="16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95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5" descr="logo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797" y="498764"/>
            <a:ext cx="4846638" cy="4084638"/>
          </a:xfrm>
        </p:spPr>
      </p:pic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179387" y="3799927"/>
            <a:ext cx="8964613" cy="16619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tr-TR" sz="1600" b="1" i="1" dirty="0">
              <a:solidFill>
                <a:srgbClr val="FF66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endParaRPr lang="tr-TR" sz="1600" b="1" i="1" dirty="0">
              <a:solidFill>
                <a:srgbClr val="FF66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tr-TR" sz="1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TÜBİTAK Kamu Kurumları Araştırma Projelerini Destekleme Programı 105Y170 Numaralı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Ulusal CORS</a:t>
            </a:r>
          </a:p>
          <a:p>
            <a:pPr algn="ctr">
              <a:defRPr/>
            </a:pPr>
            <a:r>
              <a:rPr lang="tr-T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(Sürekli Gözlem Yapan GPS İstasyonu) Sisteminin Kurulması ve </a:t>
            </a:r>
          </a:p>
          <a:p>
            <a:pPr algn="ctr">
              <a:defRPr/>
            </a:pPr>
            <a:r>
              <a:rPr lang="tr-T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Ulusal DATUM Dönüşümü Projesi</a:t>
            </a:r>
            <a:endParaRPr lang="tr-TR" sz="1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Line 2"/>
          <p:cNvSpPr>
            <a:spLocks noChangeShapeType="1"/>
          </p:cNvSpPr>
          <p:nvPr/>
        </p:nvSpPr>
        <p:spPr bwMode="auto">
          <a:xfrm>
            <a:off x="588745" y="4986339"/>
            <a:ext cx="62531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685800" y="685800"/>
            <a:ext cx="831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55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5556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5556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5556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5556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555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tr-TR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>
            <a:off x="5513170" y="4403727"/>
            <a:ext cx="492125" cy="5461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3093820" y="2376489"/>
            <a:ext cx="477838" cy="6254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 flipH="1">
            <a:off x="3063658" y="4403727"/>
            <a:ext cx="490537" cy="5461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 flipH="1">
            <a:off x="5484595" y="2371727"/>
            <a:ext cx="503238" cy="5603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>
            <a:off x="4493995" y="4319589"/>
            <a:ext cx="0" cy="46831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>
            <a:off x="4533683" y="2606677"/>
            <a:ext cx="0" cy="4683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3473233" y="2840039"/>
            <a:ext cx="2122487" cy="1641475"/>
          </a:xfrm>
          <a:prstGeom prst="rect">
            <a:avLst/>
          </a:prstGeom>
          <a:solidFill>
            <a:srgbClr val="5ECA94"/>
          </a:solidFill>
          <a:ln>
            <a:noFill/>
          </a:ln>
          <a:effectLst>
            <a:prstShdw prst="shdw17" dist="17961" dir="2700000">
              <a:srgbClr val="387959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pitchFamily="34" charset="0"/>
              </a:rPr>
              <a:t>TKGM</a:t>
            </a:r>
          </a:p>
        </p:txBody>
      </p:sp>
      <p:sp>
        <p:nvSpPr>
          <p:cNvPr id="312331" name="AutoShape 11"/>
          <p:cNvSpPr>
            <a:spLocks noChangeArrowheads="1"/>
          </p:cNvSpPr>
          <p:nvPr/>
        </p:nvSpPr>
        <p:spPr bwMode="auto">
          <a:xfrm rot="16200000">
            <a:off x="3790733" y="1446214"/>
            <a:ext cx="1404938" cy="1227137"/>
          </a:xfrm>
          <a:prstGeom prst="homePlate">
            <a:avLst>
              <a:gd name="adj" fmla="val 28622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 anchor="ctr"/>
          <a:lstStyle/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SAYISAL</a:t>
            </a:r>
          </a:p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KADASTRO</a:t>
            </a:r>
          </a:p>
        </p:txBody>
      </p:sp>
      <p:sp>
        <p:nvSpPr>
          <p:cNvPr id="312332" name="AutoShape 12"/>
          <p:cNvSpPr>
            <a:spLocks noChangeArrowheads="1"/>
          </p:cNvSpPr>
          <p:nvPr/>
        </p:nvSpPr>
        <p:spPr bwMode="auto">
          <a:xfrm rot="5400000">
            <a:off x="3712946" y="4656139"/>
            <a:ext cx="1490662" cy="1296987"/>
          </a:xfrm>
          <a:prstGeom prst="homePlate">
            <a:avLst>
              <a:gd name="adj" fmla="val 28733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rot="10800000" vert="eaVert" wrap="none" anchor="ctr"/>
          <a:lstStyle/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SORGULAMA,</a:t>
            </a:r>
          </a:p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ESKİ KAYIT </a:t>
            </a:r>
          </a:p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UYGULAMASI</a:t>
            </a:r>
          </a:p>
        </p:txBody>
      </p:sp>
      <p:sp>
        <p:nvSpPr>
          <p:cNvPr id="312333" name="AutoShape 13"/>
          <p:cNvSpPr>
            <a:spLocks noChangeArrowheads="1"/>
          </p:cNvSpPr>
          <p:nvPr/>
        </p:nvSpPr>
        <p:spPr bwMode="auto">
          <a:xfrm>
            <a:off x="5676683" y="3076577"/>
            <a:ext cx="1552575" cy="1169987"/>
          </a:xfrm>
          <a:prstGeom prst="homePlate">
            <a:avLst>
              <a:gd name="adj" fmla="val 3317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OTOMASYON</a:t>
            </a:r>
          </a:p>
          <a:p>
            <a:pPr algn="ctr">
              <a:defRPr/>
            </a:pPr>
            <a:endParaRPr lang="tr-TR" sz="1600" b="1">
              <a:latin typeface="Arial" pitchFamily="34" charset="0"/>
            </a:endParaRPr>
          </a:p>
        </p:txBody>
      </p:sp>
      <p:sp>
        <p:nvSpPr>
          <p:cNvPr id="312334" name="AutoShape 14"/>
          <p:cNvSpPr>
            <a:spLocks noChangeArrowheads="1"/>
          </p:cNvSpPr>
          <p:nvPr/>
        </p:nvSpPr>
        <p:spPr bwMode="auto">
          <a:xfrm rot="10800000">
            <a:off x="1793658" y="3025777"/>
            <a:ext cx="1598612" cy="1169987"/>
          </a:xfrm>
          <a:prstGeom prst="homePlate">
            <a:avLst>
              <a:gd name="adj" fmla="val 34159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rot="10800000" wrap="none" anchor="ctr"/>
          <a:lstStyle/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DOĞRU, </a:t>
            </a:r>
          </a:p>
          <a:p>
            <a:pPr algn="ctr">
              <a:defRPr/>
            </a:pPr>
            <a:r>
              <a:rPr lang="tr-TR" sz="1600" b="1">
                <a:latin typeface="Arial" pitchFamily="34" charset="0"/>
              </a:rPr>
              <a:t>HIZLI VERİ</a:t>
            </a:r>
          </a:p>
        </p:txBody>
      </p:sp>
      <p:sp>
        <p:nvSpPr>
          <p:cNvPr id="312335" name="PubL"/>
          <p:cNvSpPr>
            <a:spLocks noEditPoints="1" noChangeArrowheads="1"/>
          </p:cNvSpPr>
          <p:nvPr/>
        </p:nvSpPr>
        <p:spPr bwMode="auto">
          <a:xfrm rot="10800000">
            <a:off x="5187733" y="1357314"/>
            <a:ext cx="1960562" cy="1592263"/>
          </a:xfrm>
          <a:custGeom>
            <a:avLst/>
            <a:gdLst>
              <a:gd name="T0" fmla="*/ 56623935 w 21600"/>
              <a:gd name="T1" fmla="*/ 0 h 21600"/>
              <a:gd name="T2" fmla="*/ 0 w 21600"/>
              <a:gd name="T3" fmla="*/ 58687571 h 21600"/>
              <a:gd name="T4" fmla="*/ 88976930 w 21600"/>
              <a:gd name="T5" fmla="*/ 117375068 h 21600"/>
              <a:gd name="T6" fmla="*/ 177953859 w 21600"/>
              <a:gd name="T7" fmla="*/ 7822832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7192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7192"/>
                </a:lnTo>
                <a:lnTo>
                  <a:pt x="13745" y="7192"/>
                </a:lnTo>
                <a:lnTo>
                  <a:pt x="1374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FF6600"/>
                </a:solidFill>
                <a:latin typeface="Arial" pitchFamily="34" charset="0"/>
              </a:rPr>
              <a:t>TAKBİS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FF6600"/>
                </a:solidFill>
                <a:latin typeface="Arial" pitchFamily="34" charset="0"/>
              </a:rPr>
              <a:t>HBB</a:t>
            </a:r>
          </a:p>
        </p:txBody>
      </p:sp>
      <p:sp>
        <p:nvSpPr>
          <p:cNvPr id="312336" name="PubL"/>
          <p:cNvSpPr>
            <a:spLocks noChangeAspect="1" noEditPoints="1" noChangeArrowheads="1"/>
          </p:cNvSpPr>
          <p:nvPr/>
        </p:nvSpPr>
        <p:spPr bwMode="auto">
          <a:xfrm rot="-5400000">
            <a:off x="5490152" y="4226720"/>
            <a:ext cx="1625600" cy="1960563"/>
          </a:xfrm>
          <a:custGeom>
            <a:avLst/>
            <a:gdLst>
              <a:gd name="T0" fmla="*/ 39942196 w 21600"/>
              <a:gd name="T1" fmla="*/ 0 h 21600"/>
              <a:gd name="T2" fmla="*/ 0 w 21600"/>
              <a:gd name="T3" fmla="*/ 88976975 h 21600"/>
              <a:gd name="T4" fmla="*/ 61170726 w 21600"/>
              <a:gd name="T5" fmla="*/ 177954041 h 21600"/>
              <a:gd name="T6" fmla="*/ 122341452 w 21600"/>
              <a:gd name="T7" fmla="*/ 12394997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8489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8489"/>
                </a:lnTo>
                <a:lnTo>
                  <a:pt x="14103" y="8489"/>
                </a:lnTo>
                <a:lnTo>
                  <a:pt x="14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wrap="none" lIns="0" tIns="10800" rIns="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600" b="1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600" b="1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600" b="1">
              <a:solidFill>
                <a:schemeClr val="accent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chemeClr val="tx2"/>
                </a:solidFill>
                <a:latin typeface="Arial" pitchFamily="34" charset="0"/>
              </a:rPr>
              <a:t>TARBİS</a:t>
            </a:r>
          </a:p>
        </p:txBody>
      </p:sp>
      <p:sp>
        <p:nvSpPr>
          <p:cNvPr id="312337" name="PubL"/>
          <p:cNvSpPr>
            <a:spLocks noEditPoints="1" noChangeArrowheads="1"/>
          </p:cNvSpPr>
          <p:nvPr/>
        </p:nvSpPr>
        <p:spPr bwMode="auto">
          <a:xfrm>
            <a:off x="1650783" y="4394202"/>
            <a:ext cx="1960562" cy="1633537"/>
          </a:xfrm>
          <a:custGeom>
            <a:avLst/>
            <a:gdLst>
              <a:gd name="T0" fmla="*/ 60059457 w 21600"/>
              <a:gd name="T1" fmla="*/ 0 h 21600"/>
              <a:gd name="T2" fmla="*/ 0 w 21600"/>
              <a:gd name="T3" fmla="*/ 61769555 h 21600"/>
              <a:gd name="T4" fmla="*/ 88976930 w 21600"/>
              <a:gd name="T5" fmla="*/ 123539034 h 21600"/>
              <a:gd name="T6" fmla="*/ 177953859 w 21600"/>
              <a:gd name="T7" fmla="*/ 830056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7425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7425"/>
                </a:lnTo>
                <a:lnTo>
                  <a:pt x="14579" y="7425"/>
                </a:lnTo>
                <a:lnTo>
                  <a:pt x="145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chemeClr val="tx2"/>
                </a:solidFill>
                <a:latin typeface="Arial" pitchFamily="34" charset="0"/>
              </a:rPr>
              <a:t>TESİS KADASTROSU</a:t>
            </a:r>
          </a:p>
        </p:txBody>
      </p:sp>
      <p:sp>
        <p:nvSpPr>
          <p:cNvPr id="312338" name="PubL"/>
          <p:cNvSpPr>
            <a:spLocks noEditPoints="1" noChangeArrowheads="1"/>
          </p:cNvSpPr>
          <p:nvPr/>
        </p:nvSpPr>
        <p:spPr bwMode="auto">
          <a:xfrm rot="5400000">
            <a:off x="1956377" y="1158082"/>
            <a:ext cx="1562100" cy="1960563"/>
          </a:xfrm>
          <a:custGeom>
            <a:avLst/>
            <a:gdLst>
              <a:gd name="T0" fmla="*/ 36882700 w 21600"/>
              <a:gd name="T1" fmla="*/ 0 h 21600"/>
              <a:gd name="T2" fmla="*/ 0 w 21600"/>
              <a:gd name="T3" fmla="*/ 88976975 h 21600"/>
              <a:gd name="T4" fmla="*/ 56485102 w 21600"/>
              <a:gd name="T5" fmla="*/ 177954041 h 21600"/>
              <a:gd name="T6" fmla="*/ 112970204 w 21600"/>
              <a:gd name="T7" fmla="*/ 1156948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6485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6485"/>
                </a:lnTo>
                <a:lnTo>
                  <a:pt x="14103" y="6485"/>
                </a:lnTo>
                <a:lnTo>
                  <a:pt x="14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chemeClr val="tx2"/>
                </a:solidFill>
                <a:latin typeface="Arial" pitchFamily="34" charset="0"/>
              </a:rPr>
              <a:t>CORS-TR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chemeClr val="accent1"/>
                </a:solidFill>
                <a:latin typeface="Arial" pitchFamily="34" charset="0"/>
              </a:rPr>
              <a:t> </a:t>
            </a:r>
            <a:endParaRPr lang="tr-TR" altLang="tr-TR" sz="14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67605" name="Line 19"/>
          <p:cNvSpPr>
            <a:spLocks noChangeShapeType="1"/>
          </p:cNvSpPr>
          <p:nvPr/>
        </p:nvSpPr>
        <p:spPr bwMode="auto">
          <a:xfrm>
            <a:off x="4452720" y="2762252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2340" name="Text Box 20"/>
          <p:cNvSpPr txBox="1">
            <a:spLocks noChangeArrowheads="1"/>
          </p:cNvSpPr>
          <p:nvPr/>
        </p:nvSpPr>
        <p:spPr bwMode="auto">
          <a:xfrm>
            <a:off x="391478" y="639762"/>
            <a:ext cx="28504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rgbClr val="000099"/>
                </a:solidFill>
                <a:latin typeface="Arial" pitchFamily="34" charset="0"/>
              </a:rPr>
              <a:t>Yürütülen Projeler</a:t>
            </a:r>
            <a:endParaRPr lang="tr-TR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12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1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  <p:bldP spid="312325" grpId="0" animBg="1"/>
      <p:bldP spid="312326" grpId="0" animBg="1"/>
      <p:bldP spid="312327" grpId="0" animBg="1"/>
      <p:bldP spid="312328" grpId="0" animBg="1"/>
      <p:bldP spid="312329" grpId="0" animBg="1"/>
      <p:bldP spid="312330" grpId="0" animBg="1"/>
      <p:bldP spid="312331" grpId="0" animBg="1"/>
      <p:bldP spid="312332" grpId="0" animBg="1"/>
      <p:bldP spid="312333" grpId="0" animBg="1"/>
      <p:bldP spid="312334" grpId="0" animBg="1"/>
      <p:bldP spid="312335" grpId="0" animBg="1"/>
      <p:bldP spid="312336" grpId="0" animBg="1"/>
      <p:bldP spid="312337" grpId="0" animBg="1"/>
      <p:bldP spid="3123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12515</TotalTime>
  <Words>456</Words>
  <Application>Microsoft Office PowerPoint</Application>
  <PresentationFormat>On-screen Show (4:3)</PresentationFormat>
  <Paragraphs>149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ekonomi</vt:lpstr>
      <vt:lpstr>1_Rics</vt:lpstr>
      <vt:lpstr>h.t.</vt:lpstr>
      <vt:lpstr>Microsoft Clip Gallery</vt:lpstr>
      <vt:lpstr>PowerPoint Presentation</vt:lpstr>
      <vt:lpstr>PowerPoint Presentation</vt:lpstr>
      <vt:lpstr>PowerPoint Presentation</vt:lpstr>
      <vt:lpstr>    INSPIRE DİREKTİFİ ile Avrupa Birliği Üye Ülkeleri</vt:lpstr>
      <vt:lpstr>PowerPoint Presentation</vt:lpstr>
      <vt:lpstr>Direktifin ekinde (EK II ve EK III) yer alan aşağıdaki coğrafi  detaylara ilişkin  metaverileri, direktifin 22 Kasım 2006 tarihindeki yayın tarihinden itibaren 5 yıl  içerisinde hazırlayacaklardır.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sibel</cp:lastModifiedBy>
  <cp:revision>818</cp:revision>
  <cp:lastPrinted>2016-10-24T07:53:35Z</cp:lastPrinted>
  <dcterms:created xsi:type="dcterms:W3CDTF">2016-09-18T09:35:24Z</dcterms:created>
  <dcterms:modified xsi:type="dcterms:W3CDTF">2020-02-28T11:06:51Z</dcterms:modified>
</cp:coreProperties>
</file>