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59" r:id="rId4"/>
    <p:sldId id="260" r:id="rId5"/>
    <p:sldId id="261" r:id="rId6"/>
    <p:sldId id="266" r:id="rId7"/>
    <p:sldId id="267" r:id="rId8"/>
    <p:sldId id="262" r:id="rId9"/>
    <p:sldId id="268" r:id="rId10"/>
    <p:sldId id="263" r:id="rId11"/>
    <p:sldId id="269" r:id="rId12"/>
    <p:sldId id="264" r:id="rId13"/>
    <p:sldId id="265"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32531CD-8A29-4689-AF43-738F431642F9}" type="datetimeFigureOut">
              <a:rPr lang="tr-TR" smtClean="0"/>
              <a:pPr/>
              <a:t>15.02.2020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6BD3545-603F-4BDB-8CB4-C2DFB149A3C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531CD-8A29-4689-AF43-738F431642F9}" type="datetimeFigureOut">
              <a:rPr lang="tr-TR" smtClean="0"/>
              <a:pPr/>
              <a:t>15.02.2020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3545-603F-4BDB-8CB4-C2DFB149A3C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tasarimseyri.com/rhinoceros/rhinoceros-kullanici-arayuz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Komutların Kullanımı,Uygulanması</a:t>
            </a:r>
            <a:endParaRPr lang="tr-TR" b="1" dirty="0"/>
          </a:p>
        </p:txBody>
      </p:sp>
      <p:sp>
        <p:nvSpPr>
          <p:cNvPr id="3" name="2 Alt Başlık"/>
          <p:cNvSpPr>
            <a:spLocks noGrp="1"/>
          </p:cNvSpPr>
          <p:nvPr>
            <p:ph type="subTitle" idx="1"/>
          </p:nvPr>
        </p:nvSpPr>
        <p:spPr>
          <a:xfrm>
            <a:off x="214282" y="928670"/>
            <a:ext cx="8929718" cy="5929330"/>
          </a:xfrm>
        </p:spPr>
        <p:txBody>
          <a:bodyPr>
            <a:noAutofit/>
          </a:bodyPr>
          <a:lstStyle/>
          <a:p>
            <a:pPr algn="l">
              <a:lnSpc>
                <a:spcPct val="150000"/>
              </a:lnSpc>
              <a:spcBef>
                <a:spcPts val="0"/>
              </a:spcBef>
            </a:pPr>
            <a:r>
              <a:rPr lang="tr-TR" dirty="0" err="1" smtClean="0">
                <a:solidFill>
                  <a:schemeClr val="tx1"/>
                </a:solidFill>
                <a:latin typeface="+mj-lt"/>
                <a:cs typeface="Times New Roman" pitchFamily="18" charset="0"/>
              </a:rPr>
              <a:t>Rhinoceros</a:t>
            </a:r>
            <a:r>
              <a:rPr lang="tr-TR" dirty="0" smtClean="0">
                <a:solidFill>
                  <a:schemeClr val="tx1"/>
                </a:solidFill>
                <a:latin typeface="+mj-lt"/>
                <a:cs typeface="Times New Roman" pitchFamily="18" charset="0"/>
              </a:rPr>
              <a:t> Programı Komutları</a:t>
            </a:r>
          </a:p>
          <a:p>
            <a:pPr algn="l">
              <a:lnSpc>
                <a:spcPct val="150000"/>
              </a:lnSpc>
              <a:spcBef>
                <a:spcPts val="0"/>
              </a:spcBef>
            </a:pPr>
            <a:r>
              <a:rPr lang="tr-TR" dirty="0" smtClean="0">
                <a:solidFill>
                  <a:schemeClr val="tx1"/>
                </a:solidFill>
                <a:latin typeface="+mj-lt"/>
                <a:cs typeface="Times New Roman" pitchFamily="18" charset="0"/>
              </a:rPr>
              <a:t>•Çizgi (</a:t>
            </a:r>
            <a:r>
              <a:rPr lang="tr-TR" dirty="0" err="1" smtClean="0">
                <a:solidFill>
                  <a:schemeClr val="tx1"/>
                </a:solidFill>
                <a:latin typeface="+mj-lt"/>
                <a:cs typeface="Times New Roman" pitchFamily="18" charset="0"/>
              </a:rPr>
              <a:t>Curve</a:t>
            </a:r>
            <a:r>
              <a:rPr lang="tr-TR" dirty="0" smtClean="0">
                <a:solidFill>
                  <a:schemeClr val="tx1"/>
                </a:solidFill>
                <a:latin typeface="+mj-lt"/>
                <a:cs typeface="Times New Roman" pitchFamily="18" charset="0"/>
              </a:rPr>
              <a:t>)komutlarının kullanımı,uygulanması</a:t>
            </a:r>
            <a:r>
              <a:rPr lang="tr-TR" dirty="0">
                <a:solidFill>
                  <a:schemeClr val="tx1"/>
                </a:solidFill>
                <a:latin typeface="+mj-lt"/>
                <a:cs typeface="Times New Roman" pitchFamily="18" charset="0"/>
              </a:rPr>
              <a:t/>
            </a:r>
            <a:br>
              <a:rPr lang="tr-TR" dirty="0">
                <a:solidFill>
                  <a:schemeClr val="tx1"/>
                </a:solidFill>
                <a:latin typeface="+mj-lt"/>
                <a:cs typeface="Times New Roman" pitchFamily="18" charset="0"/>
              </a:rPr>
            </a:br>
            <a:r>
              <a:rPr lang="tr-TR" dirty="0" smtClean="0">
                <a:solidFill>
                  <a:schemeClr val="tx1"/>
                </a:solidFill>
                <a:latin typeface="+mj-lt"/>
                <a:cs typeface="Times New Roman" pitchFamily="18" charset="0"/>
              </a:rPr>
              <a:t>•Yüzey (</a:t>
            </a:r>
            <a:r>
              <a:rPr lang="tr-TR" dirty="0" err="1" smtClean="0">
                <a:solidFill>
                  <a:schemeClr val="tx1"/>
                </a:solidFill>
                <a:latin typeface="+mj-lt"/>
                <a:cs typeface="Times New Roman" pitchFamily="18" charset="0"/>
              </a:rPr>
              <a:t>Surface</a:t>
            </a:r>
            <a:r>
              <a:rPr lang="tr-TR" dirty="0" smtClean="0">
                <a:solidFill>
                  <a:schemeClr val="tx1"/>
                </a:solidFill>
                <a:latin typeface="+mj-lt"/>
                <a:cs typeface="Times New Roman" pitchFamily="18" charset="0"/>
              </a:rPr>
              <a:t>)</a:t>
            </a:r>
            <a:r>
              <a:rPr lang="tr-TR" dirty="0" err="1" smtClean="0">
                <a:solidFill>
                  <a:schemeClr val="tx1"/>
                </a:solidFill>
                <a:latin typeface="+mj-lt"/>
                <a:cs typeface="Times New Roman" pitchFamily="18" charset="0"/>
              </a:rPr>
              <a:t>komutlarınn</a:t>
            </a:r>
            <a:r>
              <a:rPr lang="tr-TR" dirty="0" smtClean="0">
                <a:solidFill>
                  <a:schemeClr val="tx1"/>
                </a:solidFill>
                <a:latin typeface="+mj-lt"/>
                <a:cs typeface="Times New Roman" pitchFamily="18" charset="0"/>
              </a:rPr>
              <a:t> kullanımı,uygulanması</a:t>
            </a:r>
            <a:r>
              <a:rPr lang="tr-TR" dirty="0">
                <a:solidFill>
                  <a:schemeClr val="tx1"/>
                </a:solidFill>
                <a:latin typeface="+mj-lt"/>
                <a:cs typeface="Times New Roman" pitchFamily="18" charset="0"/>
              </a:rPr>
              <a:t/>
            </a:r>
            <a:br>
              <a:rPr lang="tr-TR" dirty="0">
                <a:solidFill>
                  <a:schemeClr val="tx1"/>
                </a:solidFill>
                <a:latin typeface="+mj-lt"/>
                <a:cs typeface="Times New Roman" pitchFamily="18" charset="0"/>
              </a:rPr>
            </a:br>
            <a:r>
              <a:rPr lang="tr-TR" dirty="0">
                <a:solidFill>
                  <a:schemeClr val="tx1"/>
                </a:solidFill>
                <a:latin typeface="+mj-lt"/>
                <a:cs typeface="Times New Roman" pitchFamily="18" charset="0"/>
              </a:rPr>
              <a:t>• </a:t>
            </a:r>
            <a:r>
              <a:rPr lang="tr-TR" dirty="0" smtClean="0">
                <a:solidFill>
                  <a:schemeClr val="tx1"/>
                </a:solidFill>
                <a:latin typeface="+mj-lt"/>
                <a:cs typeface="Times New Roman" pitchFamily="18" charset="0"/>
              </a:rPr>
              <a:t>Katı (</a:t>
            </a:r>
            <a:r>
              <a:rPr lang="tr-TR" dirty="0" err="1" smtClean="0">
                <a:solidFill>
                  <a:schemeClr val="tx1"/>
                </a:solidFill>
                <a:latin typeface="+mj-lt"/>
                <a:cs typeface="Times New Roman" pitchFamily="18" charset="0"/>
              </a:rPr>
              <a:t>Solid</a:t>
            </a:r>
            <a:r>
              <a:rPr lang="tr-TR" dirty="0" smtClean="0">
                <a:solidFill>
                  <a:schemeClr val="tx1"/>
                </a:solidFill>
                <a:latin typeface="+mj-lt"/>
                <a:cs typeface="Times New Roman" pitchFamily="18" charset="0"/>
              </a:rPr>
              <a:t>)komutlarının kullanımı,uygulanması</a:t>
            </a:r>
            <a:br>
              <a:rPr lang="tr-TR" dirty="0" smtClean="0">
                <a:solidFill>
                  <a:schemeClr val="tx1"/>
                </a:solidFill>
                <a:latin typeface="+mj-lt"/>
                <a:cs typeface="Times New Roman" pitchFamily="18" charset="0"/>
              </a:rPr>
            </a:br>
            <a:r>
              <a:rPr lang="tr-TR" dirty="0" smtClean="0">
                <a:solidFill>
                  <a:schemeClr val="tx1"/>
                </a:solidFill>
                <a:latin typeface="+mj-lt"/>
                <a:cs typeface="Times New Roman" pitchFamily="18" charset="0"/>
              </a:rPr>
              <a:t>•</a:t>
            </a:r>
            <a:r>
              <a:rPr lang="tr-TR" dirty="0">
                <a:solidFill>
                  <a:schemeClr val="tx1"/>
                </a:solidFill>
                <a:latin typeface="+mj-lt"/>
                <a:cs typeface="Times New Roman" pitchFamily="18" charset="0"/>
              </a:rPr>
              <a:t> </a:t>
            </a:r>
            <a:r>
              <a:rPr lang="tr-TR" dirty="0" err="1" smtClean="0">
                <a:solidFill>
                  <a:schemeClr val="tx1"/>
                </a:solidFill>
                <a:latin typeface="+mj-lt"/>
                <a:cs typeface="Times New Roman" pitchFamily="18" charset="0"/>
              </a:rPr>
              <a:t>Transform</a:t>
            </a:r>
            <a:r>
              <a:rPr lang="tr-TR" dirty="0" smtClean="0">
                <a:solidFill>
                  <a:schemeClr val="tx1"/>
                </a:solidFill>
                <a:latin typeface="+mj-lt"/>
                <a:cs typeface="Times New Roman" pitchFamily="18" charset="0"/>
              </a:rPr>
              <a:t> </a:t>
            </a:r>
            <a:r>
              <a:rPr lang="tr-TR" dirty="0">
                <a:solidFill>
                  <a:schemeClr val="tx1"/>
                </a:solidFill>
                <a:latin typeface="+mj-lt"/>
                <a:cs typeface="Times New Roman" pitchFamily="18" charset="0"/>
              </a:rPr>
              <a:t>menü </a:t>
            </a:r>
            <a:r>
              <a:rPr lang="tr-TR" dirty="0" smtClean="0">
                <a:solidFill>
                  <a:schemeClr val="tx1"/>
                </a:solidFill>
                <a:latin typeface="+mj-lt"/>
                <a:cs typeface="Times New Roman" pitchFamily="18" charset="0"/>
              </a:rPr>
              <a:t>öğeleri ve uygulamaları </a:t>
            </a:r>
            <a:r>
              <a:rPr lang="tr-TR" dirty="0">
                <a:solidFill>
                  <a:schemeClr val="tx1"/>
                </a:solidFill>
                <a:latin typeface="+mj-lt"/>
                <a:cs typeface="Times New Roman" pitchFamily="18" charset="0"/>
              </a:rPr>
              <a:t/>
            </a:r>
            <a:br>
              <a:rPr lang="tr-TR" dirty="0">
                <a:solidFill>
                  <a:schemeClr val="tx1"/>
                </a:solidFill>
                <a:latin typeface="+mj-lt"/>
                <a:cs typeface="Times New Roman" pitchFamily="18" charset="0"/>
              </a:rPr>
            </a:br>
            <a:r>
              <a:rPr lang="tr-TR" dirty="0">
                <a:solidFill>
                  <a:schemeClr val="tx1"/>
                </a:solidFill>
                <a:latin typeface="+mj-lt"/>
                <a:cs typeface="Times New Roman" pitchFamily="18" charset="0"/>
              </a:rPr>
              <a:t>• </a:t>
            </a:r>
            <a:r>
              <a:rPr lang="tr-TR" dirty="0" smtClean="0">
                <a:solidFill>
                  <a:schemeClr val="tx1"/>
                </a:solidFill>
                <a:latin typeface="+mj-lt"/>
                <a:cs typeface="Times New Roman" pitchFamily="18" charset="0"/>
              </a:rPr>
              <a:t>Çizgi</a:t>
            </a:r>
            <a:r>
              <a:rPr lang="tr-TR" dirty="0">
                <a:solidFill>
                  <a:schemeClr val="tx1"/>
                </a:solidFill>
                <a:latin typeface="+mj-lt"/>
                <a:cs typeface="Times New Roman" pitchFamily="18" charset="0"/>
              </a:rPr>
              <a:t>, yüzey, biçimlendirme ve çıkarma komutlarıyla bütünleşik modelleme</a:t>
            </a:r>
            <a:r>
              <a:rPr lang="tr-TR" sz="3400" dirty="0">
                <a:solidFill>
                  <a:schemeClr val="tx1"/>
                </a:solidFill>
                <a:latin typeface="+mj-lt"/>
                <a:cs typeface="Times New Roman" pitchFamily="18" charset="0"/>
              </a:rPr>
              <a:t/>
            </a:r>
            <a:br>
              <a:rPr lang="tr-TR" sz="3400" dirty="0">
                <a:solidFill>
                  <a:schemeClr val="tx1"/>
                </a:solidFill>
                <a:latin typeface="+mj-lt"/>
                <a:cs typeface="Times New Roman" pitchFamily="18" charset="0"/>
              </a:rPr>
            </a:br>
            <a:endParaRPr lang="tr-TR" sz="3400" dirty="0">
              <a:solidFill>
                <a:schemeClr val="tx1"/>
              </a:solidFill>
              <a:latin typeface="+mj-lt"/>
              <a:cs typeface="Times New Roman" pitchFamily="18" charset="0"/>
            </a:endParaRPr>
          </a:p>
          <a:p>
            <a:pPr algn="l">
              <a:lnSpc>
                <a:spcPct val="150000"/>
              </a:lnSpc>
              <a:spcBef>
                <a:spcPts val="0"/>
              </a:spcBef>
            </a:pPr>
            <a:r>
              <a:rPr lang="tr-TR" sz="3300" dirty="0">
                <a:solidFill>
                  <a:schemeClr val="tx1"/>
                </a:solidFill>
                <a:latin typeface="+mj-lt"/>
                <a:cs typeface="Times New Roman" pitchFamily="18" charset="0"/>
              </a:rPr>
              <a:t> </a:t>
            </a:r>
          </a:p>
          <a:p>
            <a:pPr algn="l"/>
            <a:endParaRPr lang="tr-TR" sz="3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Menülerin</a:t>
            </a:r>
            <a:r>
              <a:rPr lang="tr-TR" b="1" dirty="0" smtClean="0"/>
              <a:t> </a:t>
            </a:r>
            <a:r>
              <a:rPr lang="tr-TR" b="1" dirty="0" smtClean="0"/>
              <a:t>Kullanımı,Uygulanması</a:t>
            </a:r>
            <a:endParaRPr lang="tr-TR" b="1" dirty="0"/>
          </a:p>
        </p:txBody>
      </p:sp>
      <p:sp>
        <p:nvSpPr>
          <p:cNvPr id="3" name="2 Alt Başlık"/>
          <p:cNvSpPr>
            <a:spLocks noGrp="1"/>
          </p:cNvSpPr>
          <p:nvPr>
            <p:ph type="subTitle" idx="1"/>
          </p:nvPr>
        </p:nvSpPr>
        <p:spPr>
          <a:xfrm>
            <a:off x="214282" y="928670"/>
            <a:ext cx="8715436" cy="5929330"/>
          </a:xfrm>
        </p:spPr>
        <p:txBody>
          <a:bodyPr>
            <a:noAutofit/>
          </a:bodyPr>
          <a:lstStyle/>
          <a:p>
            <a:pPr algn="just"/>
            <a:r>
              <a:rPr lang="tr-TR" sz="2800" dirty="0">
                <a:solidFill>
                  <a:schemeClr val="tx1"/>
                </a:solidFill>
                <a:latin typeface="Times New Roman" pitchFamily="18" charset="0"/>
                <a:cs typeface="Times New Roman" pitchFamily="18" charset="0"/>
              </a:rPr>
              <a:t> </a:t>
            </a:r>
            <a:r>
              <a:rPr lang="tr-TR" sz="3300" b="1" dirty="0" smtClean="0">
                <a:solidFill>
                  <a:schemeClr val="tx1"/>
                </a:solidFill>
              </a:rPr>
              <a:t>5-Menüler (</a:t>
            </a:r>
            <a:r>
              <a:rPr lang="tr-TR" sz="3300" b="1" dirty="0" err="1" smtClean="0">
                <a:solidFill>
                  <a:schemeClr val="tx1"/>
                </a:solidFill>
              </a:rPr>
              <a:t>Tools</a:t>
            </a:r>
            <a:r>
              <a:rPr lang="tr-TR" sz="3300" b="1" dirty="0" smtClean="0">
                <a:solidFill>
                  <a:schemeClr val="tx1"/>
                </a:solidFill>
              </a:rPr>
              <a:t> </a:t>
            </a:r>
            <a:r>
              <a:rPr lang="tr-TR" sz="3300" b="1" dirty="0" smtClean="0">
                <a:solidFill>
                  <a:schemeClr val="tx1"/>
                </a:solidFill>
              </a:rPr>
              <a:t>&amp; </a:t>
            </a:r>
            <a:r>
              <a:rPr lang="tr-TR" sz="3300" b="1" dirty="0" err="1" smtClean="0">
                <a:solidFill>
                  <a:schemeClr val="tx1"/>
                </a:solidFill>
              </a:rPr>
              <a:t>Dimension</a:t>
            </a:r>
            <a:r>
              <a:rPr lang="tr-TR" sz="3300" b="1" dirty="0" smtClean="0">
                <a:solidFill>
                  <a:schemeClr val="tx1"/>
                </a:solidFill>
              </a:rPr>
              <a:t>)</a:t>
            </a:r>
            <a:endParaRPr lang="tr-TR" sz="3300" b="1" dirty="0" smtClean="0">
              <a:solidFill>
                <a:schemeClr val="tx1"/>
              </a:solidFill>
            </a:endParaRPr>
          </a:p>
          <a:p>
            <a:pPr algn="just"/>
            <a:r>
              <a:rPr lang="tr-TR" sz="3300" b="1" dirty="0" err="1" smtClean="0">
                <a:solidFill>
                  <a:schemeClr val="tx1"/>
                </a:solidFill>
              </a:rPr>
              <a:t>Tools</a:t>
            </a:r>
            <a:r>
              <a:rPr lang="tr-TR" sz="3300" b="1" dirty="0" smtClean="0">
                <a:solidFill>
                  <a:schemeClr val="tx1"/>
                </a:solidFill>
              </a:rPr>
              <a:t> </a:t>
            </a:r>
            <a:r>
              <a:rPr lang="tr-TR" sz="3300" b="1" dirty="0" smtClean="0">
                <a:solidFill>
                  <a:schemeClr val="tx1"/>
                </a:solidFill>
              </a:rPr>
              <a:t>Menüsü,</a:t>
            </a:r>
            <a:r>
              <a:rPr lang="tr-TR" sz="3300" dirty="0" smtClean="0">
                <a:solidFill>
                  <a:schemeClr val="tx1"/>
                </a:solidFill>
              </a:rPr>
              <a:t>Bu </a:t>
            </a:r>
            <a:r>
              <a:rPr lang="tr-TR" sz="3300" dirty="0" smtClean="0">
                <a:solidFill>
                  <a:schemeClr val="tx1"/>
                </a:solidFill>
              </a:rPr>
              <a:t>menüde, programla ilişkili çeşitli araçların anlatımı işlenecektir. Komut </a:t>
            </a:r>
            <a:r>
              <a:rPr lang="tr-TR" sz="3300" dirty="0" err="1" smtClean="0">
                <a:solidFill>
                  <a:schemeClr val="tx1"/>
                </a:solidFill>
              </a:rPr>
              <a:t>kısayolları</a:t>
            </a:r>
            <a:r>
              <a:rPr lang="tr-TR" sz="3300" dirty="0" smtClean="0">
                <a:solidFill>
                  <a:schemeClr val="tx1"/>
                </a:solidFill>
              </a:rPr>
              <a:t>, </a:t>
            </a:r>
            <a:r>
              <a:rPr lang="tr-TR" sz="3300" dirty="0" err="1" smtClean="0">
                <a:solidFill>
                  <a:schemeClr val="tx1"/>
                </a:solidFill>
              </a:rPr>
              <a:t>Digitize</a:t>
            </a:r>
            <a:r>
              <a:rPr lang="tr-TR" sz="3300" dirty="0" smtClean="0">
                <a:solidFill>
                  <a:schemeClr val="tx1"/>
                </a:solidFill>
              </a:rPr>
              <a:t> bağlantısı yapılması, ve programın genel ayarlarının </a:t>
            </a:r>
            <a:r>
              <a:rPr lang="tr-TR" sz="3300" dirty="0" smtClean="0">
                <a:solidFill>
                  <a:schemeClr val="tx1"/>
                </a:solidFill>
              </a:rPr>
              <a:t>yapılması gösterilecektir</a:t>
            </a:r>
            <a:r>
              <a:rPr lang="tr-TR" sz="3300" dirty="0" smtClean="0">
                <a:solidFill>
                  <a:schemeClr val="tx1"/>
                </a:solidFill>
              </a:rPr>
              <a:t>.</a:t>
            </a:r>
            <a:br>
              <a:rPr lang="tr-TR" sz="3300" dirty="0" smtClean="0">
                <a:solidFill>
                  <a:schemeClr val="tx1"/>
                </a:solidFill>
              </a:rPr>
            </a:br>
            <a:r>
              <a:rPr lang="tr-TR" sz="3300" b="1" dirty="0" err="1" smtClean="0">
                <a:solidFill>
                  <a:schemeClr val="tx1"/>
                </a:solidFill>
              </a:rPr>
              <a:t>Dimension</a:t>
            </a:r>
            <a:r>
              <a:rPr lang="tr-TR" sz="3300" b="1" dirty="0" smtClean="0">
                <a:solidFill>
                  <a:schemeClr val="tx1"/>
                </a:solidFill>
              </a:rPr>
              <a:t> Menüsü,</a:t>
            </a:r>
            <a:r>
              <a:rPr lang="tr-TR" sz="3300" dirty="0" smtClean="0">
                <a:solidFill>
                  <a:schemeClr val="tx1"/>
                </a:solidFill>
              </a:rPr>
              <a:t> Bu derste, yapılan nesnelerin </a:t>
            </a:r>
            <a:r>
              <a:rPr lang="tr-TR" sz="3300" dirty="0" smtClean="0">
                <a:solidFill>
                  <a:schemeClr val="tx1"/>
                </a:solidFill>
              </a:rPr>
              <a:t>ölçülendirilmesi, ölçeklendirilmesi</a:t>
            </a:r>
            <a:r>
              <a:rPr lang="tr-TR" sz="3300" dirty="0" smtClean="0">
                <a:solidFill>
                  <a:schemeClr val="tx1"/>
                </a:solidFill>
              </a:rPr>
              <a:t>, yapılan modelin kurallı teknik resminin çıkarılması, çizime yazı </a:t>
            </a:r>
            <a:r>
              <a:rPr lang="tr-TR" sz="3300" dirty="0" smtClean="0">
                <a:solidFill>
                  <a:schemeClr val="tx1"/>
                </a:solidFill>
              </a:rPr>
              <a:t>ekleme ve </a:t>
            </a:r>
            <a:r>
              <a:rPr lang="tr-TR" sz="3300" dirty="0" smtClean="0">
                <a:solidFill>
                  <a:schemeClr val="tx1"/>
                </a:solidFill>
              </a:rPr>
              <a:t>yazıcıya gönderme işlemleri işlenecektir. </a:t>
            </a:r>
          </a:p>
          <a:p>
            <a:pPr algn="just"/>
            <a:endParaRPr lang="tr-TR" sz="33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DİMENSİON MENÜLERİ</a:t>
            </a:r>
            <a:endParaRPr lang="tr-TR" b="1" dirty="0"/>
          </a:p>
        </p:txBody>
      </p:sp>
      <p:pic>
        <p:nvPicPr>
          <p:cNvPr id="5122" name="Picture 2"/>
          <p:cNvPicPr>
            <a:picLocks noChangeAspect="1" noChangeArrowheads="1"/>
          </p:cNvPicPr>
          <p:nvPr/>
        </p:nvPicPr>
        <p:blipFill>
          <a:blip r:embed="rId2"/>
          <a:srcRect b="6249"/>
          <a:stretch>
            <a:fillRect/>
          </a:stretch>
        </p:blipFill>
        <p:spPr bwMode="auto">
          <a:xfrm>
            <a:off x="214282" y="1500174"/>
            <a:ext cx="8674100" cy="457203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Menülerin</a:t>
            </a:r>
            <a:r>
              <a:rPr lang="tr-TR" b="1" dirty="0" smtClean="0"/>
              <a:t> </a:t>
            </a:r>
            <a:r>
              <a:rPr lang="tr-TR" b="1" dirty="0" smtClean="0"/>
              <a:t>Kullanımı,Uygulanması</a:t>
            </a:r>
            <a:endParaRPr lang="tr-TR" b="1" dirty="0"/>
          </a:p>
        </p:txBody>
      </p:sp>
      <p:sp>
        <p:nvSpPr>
          <p:cNvPr id="3" name="2 Alt Başlık"/>
          <p:cNvSpPr>
            <a:spLocks noGrp="1"/>
          </p:cNvSpPr>
          <p:nvPr>
            <p:ph type="subTitle" idx="1"/>
          </p:nvPr>
        </p:nvSpPr>
        <p:spPr>
          <a:xfrm>
            <a:off x="214282" y="785794"/>
            <a:ext cx="8715436" cy="6072206"/>
          </a:xfrm>
        </p:spPr>
        <p:txBody>
          <a:bodyPr>
            <a:noAutofit/>
          </a:bodyPr>
          <a:lstStyle/>
          <a:p>
            <a:pPr algn="just"/>
            <a:r>
              <a:rPr lang="tr-TR" sz="2800" dirty="0">
                <a:solidFill>
                  <a:schemeClr val="tx1"/>
                </a:solidFill>
                <a:latin typeface="Times New Roman" pitchFamily="18" charset="0"/>
                <a:cs typeface="Times New Roman" pitchFamily="18" charset="0"/>
              </a:rPr>
              <a:t> </a:t>
            </a:r>
            <a:r>
              <a:rPr lang="tr-TR" sz="2800" b="1" dirty="0" smtClean="0">
                <a:solidFill>
                  <a:schemeClr val="tx1"/>
                </a:solidFill>
              </a:rPr>
              <a:t>6-Menüler (</a:t>
            </a:r>
            <a:r>
              <a:rPr lang="tr-TR" sz="2800" b="1" dirty="0" err="1" smtClean="0">
                <a:solidFill>
                  <a:schemeClr val="tx1"/>
                </a:solidFill>
              </a:rPr>
              <a:t>Analyze</a:t>
            </a:r>
            <a:r>
              <a:rPr lang="tr-TR" sz="2800" b="1" dirty="0" smtClean="0">
                <a:solidFill>
                  <a:schemeClr val="tx1"/>
                </a:solidFill>
              </a:rPr>
              <a:t>, </a:t>
            </a:r>
            <a:r>
              <a:rPr lang="tr-TR" sz="2800" b="1" dirty="0" err="1" smtClean="0">
                <a:solidFill>
                  <a:schemeClr val="tx1"/>
                </a:solidFill>
              </a:rPr>
              <a:t>Lights</a:t>
            </a:r>
            <a:r>
              <a:rPr lang="tr-TR" sz="2800" b="1" dirty="0" smtClean="0">
                <a:solidFill>
                  <a:schemeClr val="tx1"/>
                </a:solidFill>
              </a:rPr>
              <a:t>, </a:t>
            </a:r>
            <a:r>
              <a:rPr lang="tr-TR" sz="2800" b="1" dirty="0" err="1" smtClean="0">
                <a:solidFill>
                  <a:schemeClr val="tx1"/>
                </a:solidFill>
              </a:rPr>
              <a:t>Render</a:t>
            </a:r>
            <a:r>
              <a:rPr lang="tr-TR" sz="2800" b="1" dirty="0" smtClean="0">
                <a:solidFill>
                  <a:schemeClr val="tx1"/>
                </a:solidFill>
              </a:rPr>
              <a:t> </a:t>
            </a:r>
            <a:r>
              <a:rPr lang="tr-TR" sz="2800" b="1" dirty="0" err="1" smtClean="0">
                <a:solidFill>
                  <a:schemeClr val="tx1"/>
                </a:solidFill>
              </a:rPr>
              <a:t>Options</a:t>
            </a:r>
            <a:r>
              <a:rPr lang="tr-TR" sz="2800" b="1" dirty="0" smtClean="0">
                <a:solidFill>
                  <a:schemeClr val="tx1"/>
                </a:solidFill>
              </a:rPr>
              <a:t> &amp; </a:t>
            </a:r>
            <a:r>
              <a:rPr lang="tr-TR" sz="2800" b="1" dirty="0" err="1" smtClean="0">
                <a:solidFill>
                  <a:schemeClr val="tx1"/>
                </a:solidFill>
              </a:rPr>
              <a:t>Material</a:t>
            </a:r>
            <a:endParaRPr lang="tr-TR" sz="2800" b="1" dirty="0" smtClean="0">
              <a:solidFill>
                <a:schemeClr val="tx1"/>
              </a:solidFill>
            </a:endParaRPr>
          </a:p>
          <a:p>
            <a:pPr algn="just"/>
            <a:r>
              <a:rPr lang="tr-TR" sz="2800" b="1" dirty="0" err="1" smtClean="0">
                <a:solidFill>
                  <a:schemeClr val="tx1"/>
                </a:solidFill>
              </a:rPr>
              <a:t>Analyze</a:t>
            </a:r>
            <a:r>
              <a:rPr lang="tr-TR" sz="2800" b="1" dirty="0" smtClean="0">
                <a:solidFill>
                  <a:schemeClr val="tx1"/>
                </a:solidFill>
              </a:rPr>
              <a:t> </a:t>
            </a:r>
            <a:r>
              <a:rPr lang="tr-TR" sz="2800" b="1" dirty="0" smtClean="0">
                <a:solidFill>
                  <a:schemeClr val="tx1"/>
                </a:solidFill>
              </a:rPr>
              <a:t>Menüsü) </a:t>
            </a:r>
          </a:p>
          <a:p>
            <a:pPr algn="just"/>
            <a:r>
              <a:rPr lang="tr-TR" sz="2800" dirty="0" smtClean="0">
                <a:solidFill>
                  <a:schemeClr val="tx1"/>
                </a:solidFill>
              </a:rPr>
              <a:t>Bu </a:t>
            </a:r>
            <a:r>
              <a:rPr lang="tr-TR" sz="2800" dirty="0" smtClean="0">
                <a:solidFill>
                  <a:schemeClr val="tx1"/>
                </a:solidFill>
              </a:rPr>
              <a:t>derste, oluşturulan çizim yada nesneler hakkında çeşitli teknik bilgilerinin alınması, örneğin, yüzey alanları hesaplaması, yada yüzey hakkındaki teknik bilgilerin çıkartılması, hacimsel nesnelerin ağırlık merkezlerinin bulunması, herhangi bir çizginin uzunluğunun çıkartılması, bir yay’ın </a:t>
            </a:r>
            <a:r>
              <a:rPr lang="tr-TR" sz="2800" dirty="0" err="1" smtClean="0">
                <a:solidFill>
                  <a:schemeClr val="tx1"/>
                </a:solidFill>
              </a:rPr>
              <a:t>radius</a:t>
            </a:r>
            <a:r>
              <a:rPr lang="tr-TR" sz="2800" dirty="0" smtClean="0">
                <a:solidFill>
                  <a:schemeClr val="tx1"/>
                </a:solidFill>
              </a:rPr>
              <a:t> ölçümleri gibi oluşturduğumuz objeler hakkında bilgileri nasıl alabileceğimiz işlenecektir.</a:t>
            </a:r>
            <a:br>
              <a:rPr lang="tr-TR" sz="2800" dirty="0" smtClean="0">
                <a:solidFill>
                  <a:schemeClr val="tx1"/>
                </a:solidFill>
              </a:rPr>
            </a:br>
            <a:r>
              <a:rPr lang="tr-TR" sz="2800" dirty="0" smtClean="0">
                <a:solidFill>
                  <a:schemeClr val="tx1"/>
                </a:solidFill>
              </a:rPr>
              <a:t>Aydınlatma, </a:t>
            </a:r>
            <a:r>
              <a:rPr lang="tr-TR" sz="2800" dirty="0" err="1" smtClean="0">
                <a:solidFill>
                  <a:schemeClr val="tx1"/>
                </a:solidFill>
              </a:rPr>
              <a:t>Material</a:t>
            </a:r>
            <a:r>
              <a:rPr lang="tr-TR" sz="2800" dirty="0" smtClean="0">
                <a:solidFill>
                  <a:schemeClr val="tx1"/>
                </a:solidFill>
              </a:rPr>
              <a:t> ve </a:t>
            </a:r>
            <a:r>
              <a:rPr lang="tr-TR" sz="2800" dirty="0" err="1" smtClean="0">
                <a:solidFill>
                  <a:schemeClr val="tx1"/>
                </a:solidFill>
              </a:rPr>
              <a:t>Render</a:t>
            </a:r>
            <a:r>
              <a:rPr lang="tr-TR" sz="2800" dirty="0" smtClean="0">
                <a:solidFill>
                  <a:schemeClr val="tx1"/>
                </a:solidFill>
              </a:rPr>
              <a:t> Ayarları Menüleri, Tamamladığımız projemizin sunumu için gereken aydınlatma, materyal kaplama ve </a:t>
            </a:r>
            <a:r>
              <a:rPr lang="tr-TR" sz="2800" dirty="0" err="1" smtClean="0">
                <a:solidFill>
                  <a:schemeClr val="tx1"/>
                </a:solidFill>
              </a:rPr>
              <a:t>render</a:t>
            </a:r>
            <a:r>
              <a:rPr lang="tr-TR" sz="2800" dirty="0" smtClean="0">
                <a:solidFill>
                  <a:schemeClr val="tx1"/>
                </a:solidFill>
              </a:rPr>
              <a:t> ayarları uygulanacaktır.</a:t>
            </a:r>
          </a:p>
          <a:p>
            <a:pPr algn="just"/>
            <a:endParaRPr lang="tr-TR" sz="33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Menülerin</a:t>
            </a:r>
            <a:r>
              <a:rPr lang="tr-TR" b="1" dirty="0" smtClean="0"/>
              <a:t> </a:t>
            </a:r>
            <a:r>
              <a:rPr lang="tr-TR" b="1" dirty="0" smtClean="0"/>
              <a:t>Kullanımı,Uygulanması</a:t>
            </a:r>
            <a:endParaRPr lang="tr-TR" b="1" dirty="0"/>
          </a:p>
        </p:txBody>
      </p:sp>
      <p:sp>
        <p:nvSpPr>
          <p:cNvPr id="3" name="2 Alt Başlık"/>
          <p:cNvSpPr>
            <a:spLocks noGrp="1"/>
          </p:cNvSpPr>
          <p:nvPr>
            <p:ph type="subTitle" idx="1"/>
          </p:nvPr>
        </p:nvSpPr>
        <p:spPr>
          <a:xfrm>
            <a:off x="214282" y="785794"/>
            <a:ext cx="8715436" cy="6072206"/>
          </a:xfrm>
        </p:spPr>
        <p:txBody>
          <a:bodyPr>
            <a:noAutofit/>
          </a:bodyPr>
          <a:lstStyle/>
          <a:p>
            <a:pPr algn="just"/>
            <a:r>
              <a:rPr lang="tr-TR" sz="2800" dirty="0">
                <a:solidFill>
                  <a:schemeClr val="tx1"/>
                </a:solidFill>
                <a:latin typeface="Times New Roman" pitchFamily="18" charset="0"/>
                <a:cs typeface="Times New Roman" pitchFamily="18" charset="0"/>
              </a:rPr>
              <a:t> </a:t>
            </a:r>
            <a:r>
              <a:rPr lang="tr-TR" b="1" dirty="0" smtClean="0">
                <a:solidFill>
                  <a:schemeClr val="tx1"/>
                </a:solidFill>
              </a:rPr>
              <a:t>7-V-ray </a:t>
            </a:r>
            <a:r>
              <a:rPr lang="tr-TR" b="1" dirty="0" err="1" smtClean="0">
                <a:solidFill>
                  <a:schemeClr val="tx1"/>
                </a:solidFill>
              </a:rPr>
              <a:t>render</a:t>
            </a:r>
            <a:r>
              <a:rPr lang="tr-TR" b="1" dirty="0" smtClean="0">
                <a:solidFill>
                  <a:schemeClr val="tx1"/>
                </a:solidFill>
              </a:rPr>
              <a:t> aracına detaylı bakış</a:t>
            </a:r>
          </a:p>
          <a:p>
            <a:pPr algn="just"/>
            <a:r>
              <a:rPr lang="tr-TR" dirty="0" smtClean="0">
                <a:solidFill>
                  <a:schemeClr val="tx1"/>
                </a:solidFill>
              </a:rPr>
              <a:t>- </a:t>
            </a:r>
            <a:r>
              <a:rPr lang="tr-TR" dirty="0" err="1" smtClean="0">
                <a:solidFill>
                  <a:schemeClr val="tx1"/>
                </a:solidFill>
              </a:rPr>
              <a:t>Vray'da</a:t>
            </a:r>
            <a:r>
              <a:rPr lang="tr-TR" dirty="0" smtClean="0">
                <a:solidFill>
                  <a:schemeClr val="tx1"/>
                </a:solidFill>
              </a:rPr>
              <a:t> malzemelerin karakteristik özellikleri </a:t>
            </a:r>
          </a:p>
          <a:p>
            <a:pPr algn="just"/>
            <a:r>
              <a:rPr lang="tr-TR" dirty="0" smtClean="0">
                <a:solidFill>
                  <a:schemeClr val="tx1"/>
                </a:solidFill>
              </a:rPr>
              <a:t>- Çoklu makineden </a:t>
            </a:r>
            <a:r>
              <a:rPr lang="tr-TR" dirty="0" err="1" smtClean="0">
                <a:solidFill>
                  <a:schemeClr val="tx1"/>
                </a:solidFill>
              </a:rPr>
              <a:t>render</a:t>
            </a:r>
            <a:r>
              <a:rPr lang="tr-TR" dirty="0" smtClean="0">
                <a:solidFill>
                  <a:schemeClr val="tx1"/>
                </a:solidFill>
              </a:rPr>
              <a:t> alma yani birden çok makineyi birlikte çalıştırıp daha hızlı </a:t>
            </a:r>
            <a:r>
              <a:rPr lang="tr-TR" dirty="0" err="1" smtClean="0">
                <a:solidFill>
                  <a:schemeClr val="tx1"/>
                </a:solidFill>
              </a:rPr>
              <a:t>render</a:t>
            </a:r>
            <a:r>
              <a:rPr lang="tr-TR" dirty="0" smtClean="0">
                <a:solidFill>
                  <a:schemeClr val="tx1"/>
                </a:solidFill>
              </a:rPr>
              <a:t> alma yöntemi.</a:t>
            </a:r>
          </a:p>
          <a:p>
            <a:pPr algn="just"/>
            <a:r>
              <a:rPr lang="tr-TR" dirty="0" smtClean="0">
                <a:solidFill>
                  <a:schemeClr val="tx1"/>
                </a:solidFill>
              </a:rPr>
              <a:t>- </a:t>
            </a:r>
            <a:r>
              <a:rPr lang="tr-TR" dirty="0" err="1" smtClean="0">
                <a:solidFill>
                  <a:schemeClr val="tx1"/>
                </a:solidFill>
              </a:rPr>
              <a:t>Dışardan</a:t>
            </a:r>
            <a:r>
              <a:rPr lang="tr-TR" dirty="0" smtClean="0">
                <a:solidFill>
                  <a:schemeClr val="tx1"/>
                </a:solidFill>
              </a:rPr>
              <a:t> hazır malzeme kullanımı.</a:t>
            </a:r>
          </a:p>
          <a:p>
            <a:pPr algn="just"/>
            <a:r>
              <a:rPr lang="tr-TR" dirty="0" smtClean="0">
                <a:solidFill>
                  <a:schemeClr val="tx1"/>
                </a:solidFill>
              </a:rPr>
              <a:t>- Malzemelerin katmanlarına ve ayarlarına bakış.</a:t>
            </a:r>
          </a:p>
          <a:p>
            <a:pPr algn="just"/>
            <a:r>
              <a:rPr lang="tr-TR" dirty="0" smtClean="0">
                <a:solidFill>
                  <a:schemeClr val="tx1"/>
                </a:solidFill>
              </a:rPr>
              <a:t>- Gün ışığını açık alanda kullanım.</a:t>
            </a:r>
          </a:p>
          <a:p>
            <a:pPr algn="just"/>
            <a:r>
              <a:rPr lang="tr-TR" dirty="0" smtClean="0">
                <a:solidFill>
                  <a:schemeClr val="tx1"/>
                </a:solidFill>
              </a:rPr>
              <a:t>- Kapalı karanlık alanda ortam ışığı kullanımı. </a:t>
            </a:r>
          </a:p>
          <a:p>
            <a:pPr algn="just"/>
            <a:endParaRPr lang="tr-TR" sz="33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214289"/>
            <a:ext cx="7772400" cy="714381"/>
          </a:xfrm>
        </p:spPr>
        <p:txBody>
          <a:bodyPr>
            <a:normAutofit fontScale="90000"/>
          </a:bodyPr>
          <a:lstStyle/>
          <a:p>
            <a:r>
              <a:rPr lang="tr-TR" b="1" dirty="0" smtClean="0"/>
              <a:t>Komutların Kullanımı,Uygulanması</a:t>
            </a:r>
            <a:endParaRPr lang="tr-TR" b="1" dirty="0"/>
          </a:p>
        </p:txBody>
      </p:sp>
      <p:sp>
        <p:nvSpPr>
          <p:cNvPr id="3" name="2 Alt Başlık"/>
          <p:cNvSpPr>
            <a:spLocks noGrp="1"/>
          </p:cNvSpPr>
          <p:nvPr>
            <p:ph type="subTitle" idx="1"/>
          </p:nvPr>
        </p:nvSpPr>
        <p:spPr>
          <a:xfrm>
            <a:off x="214282" y="1071546"/>
            <a:ext cx="8715436" cy="5143536"/>
          </a:xfrm>
        </p:spPr>
        <p:txBody>
          <a:bodyPr>
            <a:noAutofit/>
          </a:bodyPr>
          <a:lstStyle/>
          <a:p>
            <a:pPr algn="just"/>
            <a:r>
              <a:rPr lang="tr-TR" sz="3600" dirty="0" err="1" smtClean="0">
                <a:solidFill>
                  <a:schemeClr val="tx1"/>
                </a:solidFill>
              </a:rPr>
              <a:t>Rhino</a:t>
            </a:r>
            <a:r>
              <a:rPr lang="tr-TR" sz="3600" dirty="0" smtClean="0">
                <a:solidFill>
                  <a:schemeClr val="tx1"/>
                </a:solidFill>
              </a:rPr>
              <a:t> </a:t>
            </a:r>
            <a:r>
              <a:rPr lang="tr-TR" sz="3600" dirty="0" smtClean="0">
                <a:solidFill>
                  <a:schemeClr val="tx1"/>
                </a:solidFill>
              </a:rPr>
              <a:t>programının </a:t>
            </a:r>
            <a:r>
              <a:rPr lang="tr-TR" sz="3600" dirty="0" err="1" smtClean="0">
                <a:solidFill>
                  <a:schemeClr val="tx1"/>
                </a:solidFill>
              </a:rPr>
              <a:t>Rhinoceros</a:t>
            </a:r>
            <a:r>
              <a:rPr lang="tr-TR" sz="3600" dirty="0" smtClean="0">
                <a:solidFill>
                  <a:schemeClr val="tx1"/>
                </a:solidFill>
              </a:rPr>
              <a:t> </a:t>
            </a:r>
            <a:r>
              <a:rPr lang="tr-TR" sz="3600" dirty="0" smtClean="0">
                <a:solidFill>
                  <a:schemeClr val="tx1"/>
                </a:solidFill>
              </a:rPr>
              <a:t>4.0 </a:t>
            </a:r>
            <a:r>
              <a:rPr lang="tr-TR" sz="3600" dirty="0" smtClean="0">
                <a:solidFill>
                  <a:schemeClr val="tx1"/>
                </a:solidFill>
              </a:rPr>
              <a:t>ve </a:t>
            </a:r>
            <a:r>
              <a:rPr lang="tr-TR" sz="3600" dirty="0" smtClean="0">
                <a:solidFill>
                  <a:schemeClr val="tx1"/>
                </a:solidFill>
              </a:rPr>
              <a:t>birçok üç boyutlu programda kullanılan </a:t>
            </a:r>
            <a:r>
              <a:rPr lang="tr-TR" sz="3600" dirty="0" err="1" smtClean="0">
                <a:solidFill>
                  <a:schemeClr val="tx1"/>
                </a:solidFill>
              </a:rPr>
              <a:t>Vray</a:t>
            </a:r>
            <a:r>
              <a:rPr lang="tr-TR" sz="3600" dirty="0" smtClean="0">
                <a:solidFill>
                  <a:schemeClr val="tx1"/>
                </a:solidFill>
              </a:rPr>
              <a:t> </a:t>
            </a:r>
            <a:r>
              <a:rPr lang="tr-TR" sz="3600" dirty="0" err="1" smtClean="0">
                <a:solidFill>
                  <a:schemeClr val="tx1"/>
                </a:solidFill>
              </a:rPr>
              <a:t>for</a:t>
            </a:r>
            <a:r>
              <a:rPr lang="tr-TR" sz="3600" dirty="0" smtClean="0">
                <a:solidFill>
                  <a:schemeClr val="tx1"/>
                </a:solidFill>
              </a:rPr>
              <a:t> </a:t>
            </a:r>
            <a:r>
              <a:rPr lang="tr-TR" sz="3600" dirty="0" err="1" smtClean="0">
                <a:solidFill>
                  <a:schemeClr val="tx1"/>
                </a:solidFill>
              </a:rPr>
              <a:t>Rhino</a:t>
            </a:r>
            <a:r>
              <a:rPr lang="tr-TR" sz="3600" dirty="0" smtClean="0">
                <a:solidFill>
                  <a:schemeClr val="tx1"/>
                </a:solidFill>
              </a:rPr>
              <a:t> 4 </a:t>
            </a:r>
            <a:r>
              <a:rPr lang="tr-TR" sz="3600" dirty="0" err="1" smtClean="0">
                <a:solidFill>
                  <a:schemeClr val="tx1"/>
                </a:solidFill>
              </a:rPr>
              <a:t>render</a:t>
            </a:r>
            <a:r>
              <a:rPr lang="tr-TR" sz="3600" dirty="0" smtClean="0">
                <a:solidFill>
                  <a:schemeClr val="tx1"/>
                </a:solidFill>
              </a:rPr>
              <a:t> </a:t>
            </a:r>
            <a:r>
              <a:rPr lang="tr-TR" sz="3600" dirty="0" smtClean="0">
                <a:solidFill>
                  <a:schemeClr val="tx1"/>
                </a:solidFill>
              </a:rPr>
              <a:t>programı</a:t>
            </a:r>
          </a:p>
          <a:p>
            <a:pPr algn="just"/>
            <a:r>
              <a:rPr lang="tr-TR" sz="3600" b="1" dirty="0" smtClean="0">
                <a:solidFill>
                  <a:schemeClr val="tx1"/>
                </a:solidFill>
              </a:rPr>
              <a:t>1-Program </a:t>
            </a:r>
            <a:r>
              <a:rPr lang="tr-TR" sz="3600" b="1" dirty="0" err="1" smtClean="0">
                <a:solidFill>
                  <a:schemeClr val="tx1"/>
                </a:solidFill>
              </a:rPr>
              <a:t>arayüzünü</a:t>
            </a:r>
            <a:r>
              <a:rPr lang="tr-TR" sz="3600" b="1" dirty="0" smtClean="0">
                <a:solidFill>
                  <a:schemeClr val="tx1"/>
                </a:solidFill>
              </a:rPr>
              <a:t> anlama</a:t>
            </a:r>
          </a:p>
          <a:p>
            <a:pPr algn="just"/>
            <a:r>
              <a:rPr lang="tr-TR" sz="3600" dirty="0" smtClean="0">
                <a:solidFill>
                  <a:schemeClr val="tx1"/>
                </a:solidFill>
              </a:rPr>
              <a:t>Programın genel tanıtımı, komut girme seçenekleri, kaydetme, </a:t>
            </a:r>
            <a:r>
              <a:rPr lang="tr-TR" sz="3600" dirty="0" err="1" smtClean="0">
                <a:solidFill>
                  <a:schemeClr val="tx1"/>
                </a:solidFill>
              </a:rPr>
              <a:t>import</a:t>
            </a:r>
            <a:r>
              <a:rPr lang="tr-TR" sz="3600" dirty="0" smtClean="0">
                <a:solidFill>
                  <a:schemeClr val="tx1"/>
                </a:solidFill>
              </a:rPr>
              <a:t>-</a:t>
            </a:r>
            <a:r>
              <a:rPr lang="tr-TR" sz="3600" dirty="0" err="1" smtClean="0">
                <a:solidFill>
                  <a:schemeClr val="tx1"/>
                </a:solidFill>
              </a:rPr>
              <a:t>export</a:t>
            </a:r>
            <a:r>
              <a:rPr lang="tr-TR" sz="3600" dirty="0" smtClean="0">
                <a:solidFill>
                  <a:schemeClr val="tx1"/>
                </a:solidFill>
              </a:rPr>
              <a:t> işlemleri. Ayrıca menü yerleşimleri ve buton açıklamaları</a:t>
            </a:r>
          </a:p>
          <a:p>
            <a:pPr algn="l">
              <a:lnSpc>
                <a:spcPct val="150000"/>
              </a:lnSpc>
              <a:spcBef>
                <a:spcPts val="0"/>
              </a:spcBef>
            </a:pPr>
            <a:r>
              <a:rPr lang="tr-TR" sz="3300" dirty="0">
                <a:solidFill>
                  <a:schemeClr val="tx1"/>
                </a:solidFill>
                <a:latin typeface="Times New Roman" pitchFamily="18" charset="0"/>
                <a:cs typeface="Times New Roman" pitchFamily="18" charset="0"/>
              </a:rPr>
              <a:t> </a:t>
            </a:r>
          </a:p>
          <a:p>
            <a:pPr algn="l"/>
            <a:endParaRPr lang="tr-TR"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a:bodyPr>
          <a:lstStyle/>
          <a:p>
            <a:r>
              <a:rPr lang="tr-TR" b="1" dirty="0" err="1" smtClean="0"/>
              <a:t>Rhinoceros</a:t>
            </a:r>
            <a:r>
              <a:rPr lang="tr-TR" b="1" dirty="0" smtClean="0"/>
              <a:t> </a:t>
            </a:r>
            <a:r>
              <a:rPr lang="tr-TR" b="1" dirty="0" err="1" smtClean="0"/>
              <a:t>A</a:t>
            </a:r>
            <a:r>
              <a:rPr lang="tr-TR" b="1" dirty="0" err="1" smtClean="0"/>
              <a:t>rayüzü</a:t>
            </a:r>
            <a:r>
              <a:rPr lang="tr-TR" b="1" dirty="0" smtClean="0"/>
              <a:t> ve Menüler</a:t>
            </a:r>
            <a:endParaRPr lang="tr-TR" b="1" dirty="0"/>
          </a:p>
        </p:txBody>
      </p:sp>
      <p:sp>
        <p:nvSpPr>
          <p:cNvPr id="3" name="2 Alt Başlık"/>
          <p:cNvSpPr>
            <a:spLocks noGrp="1"/>
          </p:cNvSpPr>
          <p:nvPr>
            <p:ph type="subTitle" idx="1"/>
          </p:nvPr>
        </p:nvSpPr>
        <p:spPr>
          <a:xfrm>
            <a:off x="214282" y="928670"/>
            <a:ext cx="8715436" cy="5929330"/>
          </a:xfrm>
        </p:spPr>
        <p:txBody>
          <a:bodyPr>
            <a:noAutofit/>
          </a:bodyPr>
          <a:lstStyle/>
          <a:p>
            <a:pPr algn="just"/>
            <a:r>
              <a:rPr lang="tr-TR" sz="3300" dirty="0">
                <a:solidFill>
                  <a:schemeClr val="tx1"/>
                </a:solidFill>
                <a:latin typeface="Times New Roman" pitchFamily="18" charset="0"/>
                <a:cs typeface="Times New Roman" pitchFamily="18" charset="0"/>
              </a:rPr>
              <a:t> </a:t>
            </a:r>
            <a:endParaRPr lang="tr-TR" sz="3300" dirty="0"/>
          </a:p>
        </p:txBody>
      </p:sp>
      <p:pic>
        <p:nvPicPr>
          <p:cNvPr id="1026" name="Picture 2" descr="C:\Users\pc\Desktop\AÇIK ERİŞİM\B.D.T\Kullanıcı-arayüzü-açılım.png"/>
          <p:cNvPicPr>
            <a:picLocks noChangeAspect="1" noChangeArrowheads="1"/>
          </p:cNvPicPr>
          <p:nvPr/>
        </p:nvPicPr>
        <p:blipFill>
          <a:blip r:embed="rId2"/>
          <a:srcRect/>
          <a:stretch>
            <a:fillRect/>
          </a:stretch>
        </p:blipFill>
        <p:spPr bwMode="auto">
          <a:xfrm>
            <a:off x="357158" y="1285860"/>
            <a:ext cx="8558587" cy="5000660"/>
          </a:xfrm>
          <a:prstGeom prst="rect">
            <a:avLst/>
          </a:prstGeom>
          <a:noFill/>
        </p:spPr>
      </p:pic>
      <p:sp>
        <p:nvSpPr>
          <p:cNvPr id="5" name="4 Dikdörtgen"/>
          <p:cNvSpPr/>
          <p:nvPr/>
        </p:nvSpPr>
        <p:spPr>
          <a:xfrm>
            <a:off x="1142976" y="6215082"/>
            <a:ext cx="7215238" cy="369332"/>
          </a:xfrm>
          <a:prstGeom prst="rect">
            <a:avLst/>
          </a:prstGeom>
        </p:spPr>
        <p:txBody>
          <a:bodyPr wrap="square">
            <a:spAutoFit/>
          </a:bodyPr>
          <a:lstStyle/>
          <a:p>
            <a:r>
              <a:rPr lang="tr-TR" dirty="0" smtClean="0">
                <a:hlinkClick r:id="rId3"/>
              </a:rPr>
              <a:t>Kaynak:</a:t>
            </a:r>
            <a:r>
              <a:rPr lang="tr-TR" dirty="0" err="1" smtClean="0">
                <a:hlinkClick r:id="rId3"/>
              </a:rPr>
              <a:t>https</a:t>
            </a:r>
            <a:r>
              <a:rPr lang="tr-TR" dirty="0" smtClean="0">
                <a:hlinkClick r:id="rId3"/>
              </a:rPr>
              <a:t>://tasarimseyri.com/rhinoceros/rhinoceros-kullanici-arayuzu/</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Komutların Kullanımı,Uygulanması</a:t>
            </a:r>
            <a:endParaRPr lang="tr-TR" b="1" dirty="0"/>
          </a:p>
        </p:txBody>
      </p:sp>
      <p:sp>
        <p:nvSpPr>
          <p:cNvPr id="3" name="2 Alt Başlık"/>
          <p:cNvSpPr>
            <a:spLocks noGrp="1"/>
          </p:cNvSpPr>
          <p:nvPr>
            <p:ph type="subTitle" idx="1"/>
          </p:nvPr>
        </p:nvSpPr>
        <p:spPr>
          <a:xfrm>
            <a:off x="214282" y="928670"/>
            <a:ext cx="8715436" cy="5929330"/>
          </a:xfrm>
        </p:spPr>
        <p:txBody>
          <a:bodyPr>
            <a:noAutofit/>
          </a:bodyPr>
          <a:lstStyle/>
          <a:p>
            <a:pPr algn="just"/>
            <a:r>
              <a:rPr lang="tr-TR" sz="3300" dirty="0">
                <a:solidFill>
                  <a:schemeClr val="tx1"/>
                </a:solidFill>
                <a:latin typeface="Times New Roman" pitchFamily="18" charset="0"/>
                <a:cs typeface="Times New Roman" pitchFamily="18" charset="0"/>
              </a:rPr>
              <a:t> </a:t>
            </a:r>
            <a:r>
              <a:rPr lang="tr-TR" sz="3600" b="1" dirty="0" smtClean="0">
                <a:solidFill>
                  <a:schemeClr val="tx1"/>
                </a:solidFill>
              </a:rPr>
              <a:t>2 </a:t>
            </a:r>
            <a:r>
              <a:rPr lang="tr-TR" sz="3600" b="1" dirty="0" smtClean="0">
                <a:solidFill>
                  <a:schemeClr val="tx1"/>
                </a:solidFill>
              </a:rPr>
              <a:t>-Menülere </a:t>
            </a:r>
            <a:r>
              <a:rPr lang="tr-TR" sz="3600" b="1" dirty="0" smtClean="0">
                <a:solidFill>
                  <a:schemeClr val="tx1"/>
                </a:solidFill>
              </a:rPr>
              <a:t>Giriş</a:t>
            </a:r>
          </a:p>
          <a:p>
            <a:pPr algn="just"/>
            <a:r>
              <a:rPr lang="tr-TR" sz="3600" dirty="0" smtClean="0">
                <a:solidFill>
                  <a:schemeClr val="tx1"/>
                </a:solidFill>
              </a:rPr>
              <a:t>Programın menü gruplarından </a:t>
            </a:r>
            <a:r>
              <a:rPr lang="tr-TR" sz="3600" dirty="0" err="1" smtClean="0">
                <a:solidFill>
                  <a:schemeClr val="tx1"/>
                </a:solidFill>
              </a:rPr>
              <a:t>Edit</a:t>
            </a:r>
            <a:r>
              <a:rPr lang="tr-TR" sz="3600" dirty="0" smtClean="0">
                <a:solidFill>
                  <a:schemeClr val="tx1"/>
                </a:solidFill>
              </a:rPr>
              <a:t> </a:t>
            </a:r>
            <a:r>
              <a:rPr lang="tr-TR" sz="3600" dirty="0" smtClean="0">
                <a:solidFill>
                  <a:schemeClr val="tx1"/>
                </a:solidFill>
              </a:rPr>
              <a:t>ve </a:t>
            </a:r>
            <a:r>
              <a:rPr lang="tr-TR" sz="3600" dirty="0" err="1" smtClean="0">
                <a:solidFill>
                  <a:schemeClr val="tx1"/>
                </a:solidFill>
              </a:rPr>
              <a:t>View</a:t>
            </a:r>
            <a:r>
              <a:rPr lang="tr-TR" sz="3600" dirty="0" smtClean="0">
                <a:solidFill>
                  <a:schemeClr val="tx1"/>
                </a:solidFill>
              </a:rPr>
              <a:t> menü grubunun detaylı açıklamaları. </a:t>
            </a:r>
            <a:endParaRPr lang="tr-TR" sz="3600" dirty="0" smtClean="0">
              <a:solidFill>
                <a:schemeClr val="tx1"/>
              </a:solidFill>
            </a:endParaRPr>
          </a:p>
          <a:p>
            <a:pPr algn="just"/>
            <a:r>
              <a:rPr lang="tr-TR" sz="3600" dirty="0" smtClean="0">
                <a:solidFill>
                  <a:schemeClr val="tx1"/>
                </a:solidFill>
              </a:rPr>
              <a:t>Çizimdeki </a:t>
            </a:r>
            <a:r>
              <a:rPr lang="tr-TR" sz="3600" dirty="0" smtClean="0">
                <a:solidFill>
                  <a:schemeClr val="tx1"/>
                </a:solidFill>
              </a:rPr>
              <a:t>objelerin renk kodlamaları, </a:t>
            </a:r>
            <a:r>
              <a:rPr lang="tr-TR" sz="3600" dirty="0" err="1" smtClean="0">
                <a:solidFill>
                  <a:schemeClr val="tx1"/>
                </a:solidFill>
              </a:rPr>
              <a:t>layerlar</a:t>
            </a:r>
            <a:r>
              <a:rPr lang="tr-TR" sz="3600" dirty="0" smtClean="0">
                <a:solidFill>
                  <a:schemeClr val="tx1"/>
                </a:solidFill>
              </a:rPr>
              <a:t>, çeşitli gruplandırma işlemleri, nesne seçme, çoklu seçim, seçilenleri gizleme ve geri getirme, çizime resim ekleme gibi temel işlemler. </a:t>
            </a:r>
          </a:p>
          <a:p>
            <a:pPr algn="l">
              <a:lnSpc>
                <a:spcPct val="150000"/>
              </a:lnSpc>
              <a:spcBef>
                <a:spcPts val="0"/>
              </a:spcBef>
            </a:pPr>
            <a:endParaRPr lang="tr-TR" sz="3300" dirty="0">
              <a:solidFill>
                <a:schemeClr val="tx1"/>
              </a:solidFill>
              <a:latin typeface="Times New Roman" pitchFamily="18" charset="0"/>
              <a:cs typeface="Times New Roman" pitchFamily="18" charset="0"/>
            </a:endParaRPr>
          </a:p>
          <a:p>
            <a:pPr algn="l"/>
            <a:endParaRPr lang="tr-TR" sz="3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Komutların Kullanımı,Uygulanması</a:t>
            </a:r>
            <a:endParaRPr lang="tr-TR" b="1" dirty="0"/>
          </a:p>
        </p:txBody>
      </p:sp>
      <p:sp>
        <p:nvSpPr>
          <p:cNvPr id="3" name="2 Alt Başlık"/>
          <p:cNvSpPr>
            <a:spLocks noGrp="1"/>
          </p:cNvSpPr>
          <p:nvPr>
            <p:ph type="subTitle" idx="1"/>
          </p:nvPr>
        </p:nvSpPr>
        <p:spPr>
          <a:xfrm>
            <a:off x="214282" y="928670"/>
            <a:ext cx="8715436" cy="5929330"/>
          </a:xfrm>
        </p:spPr>
        <p:txBody>
          <a:bodyPr>
            <a:noAutofit/>
          </a:bodyPr>
          <a:lstStyle/>
          <a:p>
            <a:pPr algn="just"/>
            <a:r>
              <a:rPr lang="tr-TR" sz="2800" b="1" dirty="0">
                <a:solidFill>
                  <a:schemeClr val="tx1"/>
                </a:solidFill>
                <a:latin typeface="Times New Roman" pitchFamily="18" charset="0"/>
                <a:cs typeface="Times New Roman" pitchFamily="18" charset="0"/>
              </a:rPr>
              <a:t> </a:t>
            </a:r>
            <a:r>
              <a:rPr lang="tr-TR" sz="3100" b="1" dirty="0" smtClean="0">
                <a:solidFill>
                  <a:schemeClr val="tx1"/>
                </a:solidFill>
              </a:rPr>
              <a:t>3 </a:t>
            </a:r>
            <a:r>
              <a:rPr lang="tr-TR" sz="3100" b="1" dirty="0" smtClean="0">
                <a:solidFill>
                  <a:schemeClr val="tx1"/>
                </a:solidFill>
              </a:rPr>
              <a:t>–Menüler (</a:t>
            </a:r>
            <a:r>
              <a:rPr lang="tr-TR" sz="3100" b="1" dirty="0" err="1" smtClean="0">
                <a:solidFill>
                  <a:schemeClr val="tx1"/>
                </a:solidFill>
              </a:rPr>
              <a:t>Curve</a:t>
            </a:r>
            <a:r>
              <a:rPr lang="tr-TR" sz="3100" b="1" dirty="0" smtClean="0">
                <a:solidFill>
                  <a:schemeClr val="tx1"/>
                </a:solidFill>
              </a:rPr>
              <a:t> </a:t>
            </a:r>
            <a:r>
              <a:rPr lang="tr-TR" sz="3100" b="1" dirty="0" smtClean="0">
                <a:solidFill>
                  <a:schemeClr val="tx1"/>
                </a:solidFill>
              </a:rPr>
              <a:t>&amp; </a:t>
            </a:r>
            <a:r>
              <a:rPr lang="tr-TR" sz="3100" b="1" dirty="0" err="1" smtClean="0">
                <a:solidFill>
                  <a:schemeClr val="tx1"/>
                </a:solidFill>
              </a:rPr>
              <a:t>Surface</a:t>
            </a:r>
            <a:r>
              <a:rPr lang="tr-TR" sz="3100" b="1" dirty="0" smtClean="0">
                <a:solidFill>
                  <a:schemeClr val="tx1"/>
                </a:solidFill>
              </a:rPr>
              <a:t>)</a:t>
            </a:r>
            <a:endParaRPr lang="tr-TR" sz="3100" b="1" dirty="0" smtClean="0">
              <a:solidFill>
                <a:schemeClr val="tx1"/>
              </a:solidFill>
            </a:endParaRPr>
          </a:p>
          <a:p>
            <a:pPr algn="just"/>
            <a:r>
              <a:rPr lang="tr-TR" sz="3100" b="1" dirty="0" err="1" smtClean="0">
                <a:solidFill>
                  <a:schemeClr val="tx1"/>
                </a:solidFill>
              </a:rPr>
              <a:t>Curve</a:t>
            </a:r>
            <a:r>
              <a:rPr lang="tr-TR" sz="3100" b="1" dirty="0" smtClean="0">
                <a:solidFill>
                  <a:schemeClr val="tx1"/>
                </a:solidFill>
              </a:rPr>
              <a:t> Menüsü, </a:t>
            </a:r>
            <a:r>
              <a:rPr lang="tr-TR" sz="3100" dirty="0" smtClean="0">
                <a:solidFill>
                  <a:schemeClr val="tx1"/>
                </a:solidFill>
              </a:rPr>
              <a:t>Bu </a:t>
            </a:r>
            <a:r>
              <a:rPr lang="tr-TR" sz="3100" dirty="0" smtClean="0">
                <a:solidFill>
                  <a:schemeClr val="tx1"/>
                </a:solidFill>
              </a:rPr>
              <a:t>menüde çizgiler oluşturma, çizgiler üzerinde düzenlemeler, nokta işlemleri, 2D şekiller oluşturma ve bunları düzenleme, çizgilerden yüzeyler oluşturma </a:t>
            </a:r>
            <a:r>
              <a:rPr lang="tr-TR" sz="3100" dirty="0" smtClean="0">
                <a:solidFill>
                  <a:schemeClr val="tx1"/>
                </a:solidFill>
              </a:rPr>
              <a:t>işlemleri.</a:t>
            </a:r>
            <a:r>
              <a:rPr lang="tr-TR" sz="3100" dirty="0" err="1" smtClean="0">
                <a:solidFill>
                  <a:schemeClr val="tx1"/>
                </a:solidFill>
              </a:rPr>
              <a:t>Snap</a:t>
            </a:r>
            <a:r>
              <a:rPr lang="tr-TR" sz="3100" dirty="0" smtClean="0">
                <a:solidFill>
                  <a:schemeClr val="tx1"/>
                </a:solidFill>
              </a:rPr>
              <a:t>, </a:t>
            </a:r>
            <a:r>
              <a:rPr lang="tr-TR" sz="3100" dirty="0" err="1" smtClean="0">
                <a:solidFill>
                  <a:schemeClr val="tx1"/>
                </a:solidFill>
              </a:rPr>
              <a:t>Ortho</a:t>
            </a:r>
            <a:r>
              <a:rPr lang="tr-TR" sz="3100" dirty="0" smtClean="0">
                <a:solidFill>
                  <a:schemeClr val="tx1"/>
                </a:solidFill>
              </a:rPr>
              <a:t>, </a:t>
            </a:r>
            <a:r>
              <a:rPr lang="tr-TR" sz="3100" dirty="0" err="1" smtClean="0">
                <a:solidFill>
                  <a:schemeClr val="tx1"/>
                </a:solidFill>
              </a:rPr>
              <a:t>Planar</a:t>
            </a:r>
            <a:r>
              <a:rPr lang="tr-TR" sz="3100" dirty="0" smtClean="0">
                <a:solidFill>
                  <a:schemeClr val="tx1"/>
                </a:solidFill>
              </a:rPr>
              <a:t>, </a:t>
            </a:r>
            <a:r>
              <a:rPr lang="tr-TR" sz="3100" dirty="0" err="1" smtClean="0">
                <a:solidFill>
                  <a:schemeClr val="tx1"/>
                </a:solidFill>
              </a:rPr>
              <a:t>OSnap</a:t>
            </a:r>
            <a:r>
              <a:rPr lang="tr-TR" sz="3100" dirty="0" smtClean="0">
                <a:solidFill>
                  <a:schemeClr val="tx1"/>
                </a:solidFill>
              </a:rPr>
              <a:t> menülerinin detaylı </a:t>
            </a:r>
            <a:r>
              <a:rPr lang="tr-TR" sz="3100" dirty="0" smtClean="0">
                <a:solidFill>
                  <a:schemeClr val="tx1"/>
                </a:solidFill>
              </a:rPr>
              <a:t>olarak incelenmesi</a:t>
            </a:r>
            <a:r>
              <a:rPr lang="tr-TR" sz="3100" b="1" dirty="0" smtClean="0">
                <a:solidFill>
                  <a:schemeClr val="tx1"/>
                </a:solidFill>
              </a:rPr>
              <a:t/>
            </a:r>
            <a:br>
              <a:rPr lang="tr-TR" sz="3100" b="1" dirty="0" smtClean="0">
                <a:solidFill>
                  <a:schemeClr val="tx1"/>
                </a:solidFill>
              </a:rPr>
            </a:br>
            <a:r>
              <a:rPr lang="tr-TR" sz="3100" b="1" dirty="0" err="1" smtClean="0">
                <a:solidFill>
                  <a:schemeClr val="tx1"/>
                </a:solidFill>
              </a:rPr>
              <a:t>Surface</a:t>
            </a:r>
            <a:r>
              <a:rPr lang="tr-TR" sz="3100" b="1" dirty="0" smtClean="0">
                <a:solidFill>
                  <a:schemeClr val="tx1"/>
                </a:solidFill>
              </a:rPr>
              <a:t> Menüsü, </a:t>
            </a:r>
            <a:r>
              <a:rPr lang="tr-TR" sz="3100" dirty="0" smtClean="0">
                <a:solidFill>
                  <a:schemeClr val="tx1"/>
                </a:solidFill>
              </a:rPr>
              <a:t>Bu menüde, çeşitli yüzey oluşturma seçenekleri, yüzey oluşturulacak bölüme göre izlenecek yöntemler, yüzeyler üzerinde düzenlemeler, çizgi-yüzey ilişkileri, </a:t>
            </a:r>
            <a:r>
              <a:rPr lang="tr-TR" sz="3100" dirty="0" err="1" smtClean="0">
                <a:solidFill>
                  <a:schemeClr val="tx1"/>
                </a:solidFill>
              </a:rPr>
              <a:t>layer</a:t>
            </a:r>
            <a:r>
              <a:rPr lang="tr-TR" sz="3100" dirty="0" smtClean="0">
                <a:solidFill>
                  <a:schemeClr val="tx1"/>
                </a:solidFill>
              </a:rPr>
              <a:t> değişimleri ve renklendirme seçenekleri gösterilecektir.</a:t>
            </a:r>
          </a:p>
          <a:p>
            <a:pPr algn="just"/>
            <a:endParaRPr lang="tr-TR" sz="3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CURVE MENÜLERİ</a:t>
            </a:r>
            <a:endParaRPr lang="tr-TR" b="1" dirty="0"/>
          </a:p>
        </p:txBody>
      </p:sp>
      <p:pic>
        <p:nvPicPr>
          <p:cNvPr id="2050" name="Picture 2"/>
          <p:cNvPicPr>
            <a:picLocks noGrp="1" noChangeAspect="1" noChangeArrowheads="1"/>
          </p:cNvPicPr>
          <p:nvPr>
            <p:ph idx="1"/>
          </p:nvPr>
        </p:nvPicPr>
        <p:blipFill>
          <a:blip r:embed="rId2"/>
          <a:srcRect/>
          <a:stretch>
            <a:fillRect/>
          </a:stretch>
        </p:blipFill>
        <p:spPr bwMode="auto">
          <a:xfrm>
            <a:off x="285720" y="1571612"/>
            <a:ext cx="8471018" cy="445614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SURFACE MENÜLERİ</a:t>
            </a:r>
            <a:endParaRPr lang="tr-TR" b="1" dirty="0"/>
          </a:p>
        </p:txBody>
      </p:sp>
      <p:pic>
        <p:nvPicPr>
          <p:cNvPr id="3074" name="Picture 2"/>
          <p:cNvPicPr>
            <a:picLocks noChangeAspect="1" noChangeArrowheads="1"/>
          </p:cNvPicPr>
          <p:nvPr/>
        </p:nvPicPr>
        <p:blipFill>
          <a:blip r:embed="rId2"/>
          <a:srcRect r="1026" b="5758"/>
          <a:stretch>
            <a:fillRect/>
          </a:stretch>
        </p:blipFill>
        <p:spPr bwMode="auto">
          <a:xfrm>
            <a:off x="285720" y="1357298"/>
            <a:ext cx="8572560" cy="457203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
            <a:ext cx="7772400" cy="857232"/>
          </a:xfrm>
        </p:spPr>
        <p:txBody>
          <a:bodyPr>
            <a:normAutofit fontScale="90000"/>
          </a:bodyPr>
          <a:lstStyle/>
          <a:p>
            <a:r>
              <a:rPr lang="tr-TR" b="1" dirty="0" smtClean="0"/>
              <a:t>Menülerin</a:t>
            </a:r>
            <a:r>
              <a:rPr lang="tr-TR" b="1" dirty="0" smtClean="0"/>
              <a:t> </a:t>
            </a:r>
            <a:r>
              <a:rPr lang="tr-TR" b="1" dirty="0" smtClean="0"/>
              <a:t>Kullanımı,Uygulanması</a:t>
            </a:r>
            <a:endParaRPr lang="tr-TR" b="1" dirty="0"/>
          </a:p>
        </p:txBody>
      </p:sp>
      <p:sp>
        <p:nvSpPr>
          <p:cNvPr id="3" name="2 Alt Başlık"/>
          <p:cNvSpPr>
            <a:spLocks noGrp="1"/>
          </p:cNvSpPr>
          <p:nvPr>
            <p:ph type="subTitle" idx="1"/>
          </p:nvPr>
        </p:nvSpPr>
        <p:spPr>
          <a:xfrm>
            <a:off x="214282" y="928670"/>
            <a:ext cx="8715436" cy="5929330"/>
          </a:xfrm>
        </p:spPr>
        <p:txBody>
          <a:bodyPr>
            <a:noAutofit/>
          </a:bodyPr>
          <a:lstStyle/>
          <a:p>
            <a:pPr algn="just"/>
            <a:r>
              <a:rPr lang="tr-TR" sz="3100" dirty="0">
                <a:solidFill>
                  <a:schemeClr val="tx1"/>
                </a:solidFill>
                <a:latin typeface="Times New Roman" pitchFamily="18" charset="0"/>
                <a:cs typeface="Times New Roman" pitchFamily="18" charset="0"/>
              </a:rPr>
              <a:t> </a:t>
            </a:r>
            <a:r>
              <a:rPr lang="tr-TR" sz="3100" b="1" dirty="0" smtClean="0">
                <a:solidFill>
                  <a:schemeClr val="tx1"/>
                </a:solidFill>
              </a:rPr>
              <a:t>4-Menüler (</a:t>
            </a:r>
            <a:r>
              <a:rPr lang="tr-TR" sz="3100" b="1" dirty="0" err="1" smtClean="0">
                <a:solidFill>
                  <a:schemeClr val="tx1"/>
                </a:solidFill>
              </a:rPr>
              <a:t>Solid</a:t>
            </a:r>
            <a:r>
              <a:rPr lang="tr-TR" sz="3100" b="1" dirty="0" smtClean="0">
                <a:solidFill>
                  <a:schemeClr val="tx1"/>
                </a:solidFill>
              </a:rPr>
              <a:t> </a:t>
            </a:r>
            <a:r>
              <a:rPr lang="tr-TR" sz="3100" b="1" dirty="0" smtClean="0">
                <a:solidFill>
                  <a:schemeClr val="tx1"/>
                </a:solidFill>
              </a:rPr>
              <a:t>&amp; </a:t>
            </a:r>
            <a:r>
              <a:rPr lang="tr-TR" sz="3100" b="1" dirty="0" err="1" smtClean="0">
                <a:solidFill>
                  <a:schemeClr val="tx1"/>
                </a:solidFill>
              </a:rPr>
              <a:t>Transform</a:t>
            </a:r>
            <a:r>
              <a:rPr lang="tr-TR" sz="3100" b="1" dirty="0" smtClean="0">
                <a:solidFill>
                  <a:schemeClr val="tx1"/>
                </a:solidFill>
              </a:rPr>
              <a:t>)</a:t>
            </a:r>
            <a:endParaRPr lang="tr-TR" sz="3100" b="1" dirty="0" smtClean="0">
              <a:solidFill>
                <a:schemeClr val="tx1"/>
              </a:solidFill>
            </a:endParaRPr>
          </a:p>
          <a:p>
            <a:pPr algn="just"/>
            <a:r>
              <a:rPr lang="tr-TR" sz="3100" b="1" dirty="0" err="1" smtClean="0">
                <a:solidFill>
                  <a:schemeClr val="tx1"/>
                </a:solidFill>
              </a:rPr>
              <a:t>Solid</a:t>
            </a:r>
            <a:r>
              <a:rPr lang="tr-TR" sz="3100" b="1" dirty="0" smtClean="0">
                <a:solidFill>
                  <a:schemeClr val="tx1"/>
                </a:solidFill>
              </a:rPr>
              <a:t> Menüsü, </a:t>
            </a:r>
            <a:r>
              <a:rPr lang="tr-TR" sz="3100" dirty="0" smtClean="0">
                <a:solidFill>
                  <a:schemeClr val="tx1"/>
                </a:solidFill>
              </a:rPr>
              <a:t>Bu menüde, katı model oluşturma işlenecektir. Çeşitli katı modelleme örnekleri, katıların birbiri arasındaki etkileşimler, katılar üzerinde çeşitli düzenlemeler, birleştirme, çıkarma ve iki katının </a:t>
            </a:r>
            <a:r>
              <a:rPr lang="tr-TR" sz="3100" dirty="0" err="1" smtClean="0">
                <a:solidFill>
                  <a:schemeClr val="tx1"/>
                </a:solidFill>
              </a:rPr>
              <a:t>kesişimlerini</a:t>
            </a:r>
            <a:r>
              <a:rPr lang="tr-TR" sz="3100" dirty="0" smtClean="0">
                <a:solidFill>
                  <a:schemeClr val="tx1"/>
                </a:solidFill>
              </a:rPr>
              <a:t> alma bahisleri işlenecektir.</a:t>
            </a:r>
            <a:br>
              <a:rPr lang="tr-TR" sz="3100" dirty="0" smtClean="0">
                <a:solidFill>
                  <a:schemeClr val="tx1"/>
                </a:solidFill>
              </a:rPr>
            </a:br>
            <a:r>
              <a:rPr lang="tr-TR" sz="3100" b="1" dirty="0" err="1" smtClean="0">
                <a:solidFill>
                  <a:schemeClr val="tx1"/>
                </a:solidFill>
              </a:rPr>
              <a:t>Transform</a:t>
            </a:r>
            <a:r>
              <a:rPr lang="tr-TR" sz="3100" b="1" dirty="0" smtClean="0">
                <a:solidFill>
                  <a:schemeClr val="tx1"/>
                </a:solidFill>
              </a:rPr>
              <a:t> Menüsü, </a:t>
            </a:r>
            <a:r>
              <a:rPr lang="tr-TR" sz="3100" dirty="0" smtClean="0">
                <a:solidFill>
                  <a:schemeClr val="tx1"/>
                </a:solidFill>
              </a:rPr>
              <a:t>Bu menüde, oluşturulan çizim yada nesnelerin taşınması, kopyalanması, çoklu kopyalama, başka bir nesneye hizalama, çeşitli doğrusal olmayan taşıma yöntemleri ve klonlama işlemleri işlenecektir</a:t>
            </a:r>
            <a:r>
              <a:rPr lang="tr-TR" sz="3600" dirty="0" smtClean="0">
                <a:solidFill>
                  <a:schemeClr val="tx1"/>
                </a:solidFill>
              </a:rPr>
              <a:t>. </a:t>
            </a:r>
          </a:p>
          <a:p>
            <a:pPr algn="just"/>
            <a:endParaRPr lang="tr-TR" sz="33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SOLİD MENÜLERİ</a:t>
            </a:r>
            <a:endParaRPr lang="tr-TR" b="1" dirty="0"/>
          </a:p>
        </p:txBody>
      </p:sp>
      <p:pic>
        <p:nvPicPr>
          <p:cNvPr id="4098" name="Picture 2"/>
          <p:cNvPicPr>
            <a:picLocks noChangeAspect="1" noChangeArrowheads="1"/>
          </p:cNvPicPr>
          <p:nvPr/>
        </p:nvPicPr>
        <p:blipFill>
          <a:blip r:embed="rId2"/>
          <a:srcRect/>
          <a:stretch>
            <a:fillRect/>
          </a:stretch>
        </p:blipFill>
        <p:spPr bwMode="auto">
          <a:xfrm>
            <a:off x="214282" y="1500174"/>
            <a:ext cx="8642350" cy="45910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is Teması">
  <a:themeElements>
    <a:clrScheme name="Özel 7">
      <a:dk1>
        <a:sysClr val="windowText" lastClr="000000"/>
      </a:dk1>
      <a:lt1>
        <a:sysClr val="window" lastClr="FFFFFF"/>
      </a:lt1>
      <a:dk2>
        <a:srgbClr val="575F6D"/>
      </a:dk2>
      <a:lt2>
        <a:srgbClr val="FFF39D"/>
      </a:lt2>
      <a:accent1>
        <a:srgbClr val="FE8637"/>
      </a:accent1>
      <a:accent2>
        <a:srgbClr val="7598D9"/>
      </a:accent2>
      <a:accent3>
        <a:srgbClr val="FFE635"/>
      </a:accent3>
      <a:accent4>
        <a:srgbClr val="F5CD2D"/>
      </a:accent4>
      <a:accent5>
        <a:srgbClr val="AEBAD5"/>
      </a:accent5>
      <a:accent6>
        <a:srgbClr val="777C84"/>
      </a:accent6>
      <a:hlink>
        <a:srgbClr val="D2611C"/>
      </a:hlink>
      <a:folHlink>
        <a:srgbClr val="3B435B"/>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78</Words>
  <Application>Microsoft Office PowerPoint</Application>
  <PresentationFormat>Ekran Gösterisi (4:3)</PresentationFormat>
  <Paragraphs>41</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Ofis Teması</vt:lpstr>
      <vt:lpstr>Komutların Kullanımı,Uygulanması</vt:lpstr>
      <vt:lpstr>Komutların Kullanımı,Uygulanması</vt:lpstr>
      <vt:lpstr>Rhinoceros Arayüzü ve Menüler</vt:lpstr>
      <vt:lpstr>Komutların Kullanımı,Uygulanması</vt:lpstr>
      <vt:lpstr>Komutların Kullanımı,Uygulanması</vt:lpstr>
      <vt:lpstr>CURVE MENÜLERİ</vt:lpstr>
      <vt:lpstr>SURFACE MENÜLERİ</vt:lpstr>
      <vt:lpstr>Menülerin Kullanımı,Uygulanması</vt:lpstr>
      <vt:lpstr>SOLİD MENÜLERİ</vt:lpstr>
      <vt:lpstr>Menülerin Kullanımı,Uygulanması</vt:lpstr>
      <vt:lpstr>DİMENSİON MENÜLERİ</vt:lpstr>
      <vt:lpstr>Menülerin Kullanımı,Uygulanması</vt:lpstr>
      <vt:lpstr>Menülerin Kullanımı,Uygulanması</vt:lpstr>
    </vt:vector>
  </TitlesOfParts>
  <Company>NeC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Programın Genel Yapısı</dc:title>
  <dc:creator>pc</dc:creator>
  <cp:lastModifiedBy>pc</cp:lastModifiedBy>
  <cp:revision>4</cp:revision>
  <dcterms:created xsi:type="dcterms:W3CDTF">2020-01-31T22:46:13Z</dcterms:created>
  <dcterms:modified xsi:type="dcterms:W3CDTF">2020-02-15T21:22:19Z</dcterms:modified>
</cp:coreProperties>
</file>